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82" r:id="rId1"/>
  </p:sldMasterIdLst>
  <p:notesMasterIdLst>
    <p:notesMasterId r:id="rId61"/>
  </p:notesMasterIdLst>
  <p:handoutMasterIdLst>
    <p:handoutMasterId r:id="rId62"/>
  </p:handoutMasterIdLst>
  <p:sldIdLst>
    <p:sldId id="256" r:id="rId2"/>
    <p:sldId id="260" r:id="rId3"/>
    <p:sldId id="261" r:id="rId4"/>
    <p:sldId id="257" r:id="rId5"/>
    <p:sldId id="262" r:id="rId6"/>
    <p:sldId id="264" r:id="rId7"/>
    <p:sldId id="267" r:id="rId8"/>
    <p:sldId id="265" r:id="rId9"/>
    <p:sldId id="266" r:id="rId10"/>
    <p:sldId id="268" r:id="rId11"/>
    <p:sldId id="269" r:id="rId12"/>
    <p:sldId id="271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272" r:id="rId26"/>
    <p:sldId id="274" r:id="rId27"/>
    <p:sldId id="447" r:id="rId28"/>
    <p:sldId id="448" r:id="rId29"/>
    <p:sldId id="449" r:id="rId30"/>
    <p:sldId id="450" r:id="rId31"/>
    <p:sldId id="451" r:id="rId32"/>
    <p:sldId id="452" r:id="rId33"/>
    <p:sldId id="453" r:id="rId34"/>
    <p:sldId id="454" r:id="rId35"/>
    <p:sldId id="455" r:id="rId36"/>
    <p:sldId id="275" r:id="rId37"/>
    <p:sldId id="277" r:id="rId38"/>
    <p:sldId id="279" r:id="rId39"/>
    <p:sldId id="456" r:id="rId40"/>
    <p:sldId id="457" r:id="rId41"/>
    <p:sldId id="459" r:id="rId42"/>
    <p:sldId id="460" r:id="rId43"/>
    <p:sldId id="461" r:id="rId44"/>
    <p:sldId id="462" r:id="rId45"/>
    <p:sldId id="280" r:id="rId46"/>
    <p:sldId id="282" r:id="rId47"/>
    <p:sldId id="393" r:id="rId48"/>
    <p:sldId id="423" r:id="rId49"/>
    <p:sldId id="425" r:id="rId50"/>
    <p:sldId id="394" r:id="rId51"/>
    <p:sldId id="426" r:id="rId52"/>
    <p:sldId id="428" r:id="rId53"/>
    <p:sldId id="395" r:id="rId54"/>
    <p:sldId id="429" r:id="rId55"/>
    <p:sldId id="431" r:id="rId56"/>
    <p:sldId id="396" r:id="rId57"/>
    <p:sldId id="432" r:id="rId58"/>
    <p:sldId id="434" r:id="rId59"/>
    <p:sldId id="397" r:id="rId60"/>
  </p:sldIdLst>
  <p:sldSz cx="9144000" cy="6858000" type="screen4x3"/>
  <p:notesSz cx="6858000" cy="9144000"/>
  <p:embeddedFontLst>
    <p:embeddedFont>
      <p:font typeface="Lucida Sans Unicode" pitchFamily="34" charset="0"/>
      <p:regular r:id="rId63"/>
    </p:embeddedFont>
    <p:embeddedFont>
      <p:font typeface="Wingdings 2" pitchFamily="18" charset="2"/>
      <p:regular r:id="rId64"/>
    </p:embeddedFont>
    <p:embeddedFont>
      <p:font typeface="標楷體" pitchFamily="65" charset="-120"/>
      <p:regular r:id="rId65"/>
    </p:embeddedFont>
    <p:embeddedFont>
      <p:font typeface="微軟正黑體" pitchFamily="34" charset="-120"/>
      <p:regular r:id="rId66"/>
      <p:bold r:id="rId67"/>
    </p:embeddedFont>
    <p:embeddedFont>
      <p:font typeface="Verdana" pitchFamily="34" charset="0"/>
      <p:regular r:id="rId68"/>
      <p:bold r:id="rId69"/>
      <p:italic r:id="rId70"/>
      <p:boldItalic r:id="rId71"/>
    </p:embeddedFont>
    <p:embeddedFont>
      <p:font typeface="Wingdings 3" pitchFamily="18" charset="2"/>
      <p:regular r:id="rId72"/>
    </p:embeddedFont>
    <p:embeddedFont>
      <p:font typeface="Calibri" pitchFamily="34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C1777"/>
    <a:srgbClr val="0B0B7B"/>
    <a:srgbClr val="0062AC"/>
    <a:srgbClr val="006600"/>
    <a:srgbClr val="FF0066"/>
    <a:srgbClr val="800000"/>
    <a:srgbClr val="0E8A9A"/>
    <a:srgbClr val="095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佈景主題樣式 1 - 輔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4B1156A-380E-4F78-BDF5-A606A8083BF9}" styleName="中等深淺樣式 4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中等深淺樣式 4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0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8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76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4.fntdata"/><Relationship Id="rId74" Type="http://schemas.openxmlformats.org/officeDocument/2006/relationships/font" Target="fonts/font12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2353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AC2AC-502A-4114-B205-2F3CED70EB83}" type="datetimeFigureOut">
              <a:rPr lang="zh-TW" altLang="en-US" smtClean="0"/>
              <a:pPr/>
              <a:t>2017/12/6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585BC-CF9B-40A9-AF20-8F63CD01887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7694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48BADB-4FB4-4873-9575-E97CF22CF743}" type="datetimeFigureOut">
              <a:rPr lang="zh-TW" altLang="en-US" smtClean="0"/>
              <a:pPr>
                <a:defRPr/>
              </a:pPr>
              <a:t>2017/12/6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ACCAA60-DCDB-4BB2-BE4E-753B90C7F747}" type="slidenum">
              <a:rPr lang="zh-TW" altLang="en-US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72D7A69-D3E8-4AAB-8734-68A715589E87}" type="datetime1">
              <a:rPr lang="en-US" altLang="zh-TW" smtClean="0"/>
              <a:pPr/>
              <a:t>12/6/2017</a:t>
            </a:fld>
            <a:endParaRPr 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541138A-4AC3-4802-BBC0-F4FD9A2551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tech-alliance.ntut.edu.tw/bin/home.php" TargetMode="External"/><Relationship Id="rId2" Type="http://schemas.openxmlformats.org/officeDocument/2006/relationships/hyperlink" Target="https://www.tech-012.ntust.edu.tw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203.72.29.166/search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4509120"/>
            <a:ext cx="9142932" cy="1944216"/>
          </a:xfrm>
        </p:spPr>
        <p:txBody>
          <a:bodyPr>
            <a:noAutofit/>
          </a:bodyPr>
          <a:lstStyle/>
          <a:p>
            <a:pPr algn="ctr"/>
            <a:r>
              <a:rPr lang="zh-TW" altLang="en-US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技術型高級中等學校類科簡介</a:t>
            </a:r>
            <a:r>
              <a:rPr lang="en-US" altLang="zh-TW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5400" b="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~~</a:t>
            </a:r>
            <a:r>
              <a:rPr lang="zh-TW" altLang="en-US" sz="400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中山工商洪瑜娟</a:t>
            </a:r>
            <a:r>
              <a:rPr lang="en-US" altLang="zh-TW" sz="5400" dirty="0" smtClean="0">
                <a:solidFill>
                  <a:schemeClr val="bg2">
                    <a:lumMod val="1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~~</a:t>
            </a:r>
            <a: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/>
            </a:r>
            <a:b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</a:br>
            <a: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/>
            </a:r>
            <a:b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</a:br>
            <a: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/>
            </a:r>
            <a:br>
              <a:rPr lang="en-US" altLang="zh-TW" sz="4400" b="0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</a:br>
            <a:endParaRPr lang="en-US" sz="5400" b="1" dirty="0">
              <a:solidFill>
                <a:schemeClr val="accent5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763688" y="5661248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商業類與家事類</a:t>
            </a:r>
            <a:endParaRPr lang="zh-TW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663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7150470"/>
              </p:ext>
            </p:extLst>
          </p:nvPr>
        </p:nvGraphicFramePr>
        <p:xfrm>
          <a:off x="323528" y="1196752"/>
          <a:ext cx="8568952" cy="5469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6062"/>
                <a:gridCol w="1368154"/>
                <a:gridCol w="6624736"/>
              </a:tblGrid>
              <a:tr h="1080120"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solidFill>
                            <a:srgbClr val="0066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商業類</a:t>
                      </a:r>
                      <a:endParaRPr lang="zh-TW" altLang="en-US" sz="2800" b="0" dirty="0">
                        <a:solidFill>
                          <a:srgbClr val="0066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商業與</a:t>
                      </a:r>
                      <a:endParaRPr lang="en-US" altLang="zh-TW" sz="240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管理群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計算機概論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商業概論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會計學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經濟學</a:t>
                      </a:r>
                      <a:endParaRPr lang="zh-TW" altLang="en-US" sz="2400" b="1" kern="1200" dirty="0" smtClean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8897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外語群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商業概論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英</a:t>
                      </a:r>
                      <a:r>
                        <a:rPr lang="en-US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日</a:t>
                      </a:r>
                      <a:r>
                        <a:rPr lang="en-US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語聽講練習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英文閱讀與習作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英文閱讀與寫作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en-US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日文閱讀與翻譯</a:t>
                      </a:r>
                      <a:r>
                        <a:rPr lang="en-US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、</a:t>
                      </a:r>
                      <a:endParaRPr lang="en-US" altLang="zh-TW" sz="2400" b="1" kern="1200" dirty="0" smtClean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計算機概論</a:t>
                      </a:r>
                      <a:endParaRPr lang="zh-TW" altLang="en-US" sz="2400" b="1" kern="1200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1123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設計群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繪畫基礎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基本設計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基礎圖學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造形原理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設計概論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數位設計基礎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色彩原理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設計與生活</a:t>
                      </a:r>
                      <a:r>
                        <a:rPr lang="zh-TW" altLang="en-US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創意潛能開發</a:t>
                      </a:r>
                      <a:endParaRPr lang="zh-TW" altLang="en-US" sz="2400" b="1" kern="1200" dirty="0" smtClean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solidFill>
                            <a:srgbClr val="C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家事類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家政群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家政群實務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家政概論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色彩概論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家政行職業衛生與安全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家庭教育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家政職業倫理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家政行銷與服務</a:t>
                      </a:r>
                      <a:endParaRPr lang="zh-TW" altLang="en-US" sz="2400" b="1" kern="1200" dirty="0" smtClean="0">
                        <a:solidFill>
                          <a:srgbClr val="8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97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餐旅群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餐旅英文與會話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餐旅概論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餐旅服務</a:t>
                      </a:r>
                      <a:r>
                        <a:rPr lang="zh-TW" altLang="en-US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endParaRPr lang="en-US" altLang="zh-TW" sz="2400" b="1" kern="1200" dirty="0" smtClean="0">
                        <a:solidFill>
                          <a:srgbClr val="8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zh-TW" altLang="zh-TW" sz="2400" b="1" kern="1200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飲料與調酒</a:t>
                      </a:r>
                      <a:endParaRPr lang="zh-TW" altLang="en-US" sz="2400" b="1" kern="1200" dirty="0">
                        <a:solidFill>
                          <a:srgbClr val="80000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Adobe 繁黑體 Std B" pitchFamily="34" charset="-120"/>
                <a:ea typeface="Adobe 繁黑體 Std B" pitchFamily="34" charset="-120"/>
              </a:rPr>
              <a:t>高職群科部定專業必修課程</a:t>
            </a:r>
            <a:endParaRPr lang="en-US" sz="4000" b="1" dirty="0">
              <a:latin typeface="Adobe 繁黑體 Std B" pitchFamily="34" charset="-120"/>
              <a:ea typeface="Adobe 繁黑體 Std B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265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2238" y="2996952"/>
            <a:ext cx="3304456" cy="1277888"/>
          </a:xfrm>
        </p:spPr>
        <p:txBody>
          <a:bodyPr>
            <a:normAutofit/>
          </a:bodyPr>
          <a:lstStyle/>
          <a:p>
            <a:r>
              <a:rPr lang="zh-TW" altLang="en-US" sz="4400" dirty="0" smtClean="0">
                <a:solidFill>
                  <a:schemeClr val="tx2">
                    <a:lumMod val="2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商業管理群</a:t>
            </a:r>
            <a:endParaRPr lang="en-US" sz="4400" dirty="0">
              <a:solidFill>
                <a:schemeClr val="tx2">
                  <a:lumMod val="25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7944" y="2636912"/>
            <a:ext cx="6400800" cy="1509712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buClr>
                <a:srgbClr val="2DA2BF"/>
              </a:buClr>
              <a:buSzPct val="70000"/>
              <a:defRPr/>
            </a:pPr>
            <a:r>
              <a:rPr lang="zh-TW" altLang="en-US" sz="4800" b="1" dirty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商業類</a:t>
            </a:r>
            <a:endParaRPr lang="en-US" altLang="zh-TW" sz="4800" b="1" dirty="0">
              <a:solidFill>
                <a:srgbClr val="0070C0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194" name="Picture 2" descr="http://cdn.grid.fotosearch.com/CSP/CSP993/k14919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6672"/>
            <a:ext cx="368576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dn.grid.fotosearch.com/TBZ/TBZ110/cr01p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838" y="476671"/>
            <a:ext cx="147640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cdn.grid.fotosearch.com/TBZ/TBZ110/cr01p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54" y="476672"/>
            <a:ext cx="154860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11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1988840"/>
            <a:ext cx="8229600" cy="4584508"/>
          </a:xfrm>
        </p:spPr>
        <p:txBody>
          <a:bodyPr>
            <a:normAutofit fontScale="62500" lnSpcReduction="2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zh-TW" altLang="en-US" sz="4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學習內容</a:t>
            </a:r>
            <a:endParaRPr lang="en-US" altLang="zh-TW" sz="41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4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課程內容精細度高，經常算數字，經濟、商概、計概、會計學等</a:t>
            </a:r>
          </a:p>
          <a:p>
            <a:pPr marL="514350" indent="-3600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4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實習課程要記憶且工作多重複性操作，最常使用電腦</a:t>
            </a:r>
          </a:p>
          <a:p>
            <a:pPr marL="514350" indent="-514350" algn="l">
              <a:buFont typeface="+mj-lt"/>
              <a:buAutoNum type="arabicPeriod"/>
            </a:pP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800" indent="-514800" algn="l">
              <a:buFont typeface="+mj-lt"/>
              <a:buAutoNum type="arabicPeriod" startAt="2"/>
            </a:pPr>
            <a:r>
              <a:rPr lang="zh-TW" alt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未來工作場</a:t>
            </a:r>
            <a:r>
              <a:rPr lang="zh-TW" altLang="en-US" sz="4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域</a:t>
            </a:r>
            <a:endParaRPr lang="en-US" altLang="zh-TW" sz="40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4600" dirty="0">
                <a:solidFill>
                  <a:schemeClr val="accent2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室內要坐得住，工作精細且重複性高。室外要能跑外務（要運用交通工具），溝通能力重要。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所學與所用</a:t>
            </a:r>
            <a:endParaRPr lang="en-US" sz="4000" b="1" dirty="0">
              <a:solidFill>
                <a:schemeClr val="accent2">
                  <a:lumMod val="50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20861489">
            <a:off x="35496" y="476673"/>
            <a:ext cx="216024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 rot="20832451">
            <a:off x="-54260" y="147220"/>
            <a:ext cx="1241884" cy="47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08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178" name="Picture 10" descr="http://cdn.grid.fotosearch.com/CSP/CSP992/k134807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9888"/>
            <a:ext cx="244357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cdn.grid.fotosearch.com/CSP/CSP990/k103818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99888"/>
            <a:ext cx="231284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cdn.grid.fotosearch.com/CSP/CSP705/k70524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22392"/>
            <a:ext cx="172819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979712" y="3492986"/>
            <a:ext cx="712879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商業與管理群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會計事務科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532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844824"/>
            <a:ext cx="8640960" cy="36435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培養學生具備下列商業專業知識及技能：</a:t>
            </a:r>
          </a:p>
          <a:p>
            <a:pPr marL="0" indent="0">
              <a:buNone/>
            </a:pP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語言：英語會話基本能力，以符合國際化之趨勢</a:t>
            </a:r>
          </a:p>
          <a:p>
            <a:pPr marL="0" indent="0">
              <a:buNone/>
            </a:pP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帳務：記帳、出納、報稅之基本技能</a:t>
            </a:r>
          </a:p>
          <a:p>
            <a:pPr marL="0" indent="0">
              <a:buNone/>
            </a:pP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3)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商學：除了會計以外的基本商學知識</a:t>
            </a:r>
          </a:p>
          <a:p>
            <a:pPr marL="0" indent="0">
              <a:buNone/>
            </a:pP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4)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電腦：中英文輸入、文書處理、簡報軟體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   會計套裝軟體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等技能</a:t>
            </a:r>
          </a:p>
          <a:p>
            <a:pPr marL="0" indent="0">
              <a:buNone/>
            </a:pP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5)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證照：取得二種以上技術士技能檢定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證照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 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    （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包括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會計事務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、電腦軟體應用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）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會計事務科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419872" y="-49312"/>
            <a:ext cx="2592289" cy="14620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575F6D"/>
                </a:solidFill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</p:spTree>
    <p:extLst>
      <p:ext uri="{BB962C8B-B14F-4D97-AF65-F5344CB8AC3E}">
        <p14:creationId xmlns:p14="http://schemas.microsoft.com/office/powerpoint/2010/main" val="3154801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會計事務科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6" y="67076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096356"/>
              </p:ext>
            </p:extLst>
          </p:nvPr>
        </p:nvGraphicFramePr>
        <p:xfrm>
          <a:off x="467544" y="1342531"/>
          <a:ext cx="8136904" cy="539883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22549"/>
                <a:gridCol w="7014355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財務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管理系、財政稅務系、財務金融系、</a:t>
                      </a:r>
                      <a:endParaRPr lang="en-US" altLang="zh-TW" sz="28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社會工作系、工業工程與管理系、企業管理系、會計系、文化創意系、會計資訊系、資訊管理系、國際企業系、應用外語系</a:t>
                      </a:r>
                      <a:endParaRPr lang="zh-TW" altLang="en-US" sz="28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zh-TW" altLang="en-US" sz="2800" b="0" kern="1200" dirty="0" smtClean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管理人員：</a:t>
                      </a:r>
                      <a:endParaRPr lang="en-US" altLang="zh-TW" sz="2800" b="0" kern="1200" dirty="0" smtClean="0">
                        <a:solidFill>
                          <a:srgbClr val="0070C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擔任財務、行政、人事、門市銷售等工作。 </a:t>
                      </a:r>
                      <a:endParaRPr lang="en-US" altLang="zh-TW" sz="28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zh-TW" altLang="en-US" sz="28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會計人員：</a:t>
                      </a:r>
                      <a:endParaRPr lang="en-US" altLang="zh-TW" sz="2800" b="0" kern="1200" dirty="0" smtClean="0">
                        <a:solidFill>
                          <a:srgbClr val="7030A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擔任編製傳票、記帳、年終調整、編製報表等工作。 </a:t>
                      </a:r>
                      <a:endParaRPr lang="zh-TW" altLang="en-US" sz="2800" b="0" kern="1200" dirty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8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會計事務丙級、電腦軟體應用丙級</a:t>
                      </a:r>
                      <a:endParaRPr lang="en-US" altLang="zh-TW" sz="28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會計事務乙級、電腦軟體應用乙級</a:t>
                      </a:r>
                      <a:endParaRPr lang="zh-TW" altLang="en-US" sz="2800" b="0" kern="1200" dirty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57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6150" y="3429000"/>
            <a:ext cx="7128792" cy="944126"/>
          </a:xfrm>
        </p:spPr>
        <p:txBody>
          <a:bodyPr>
            <a:normAutofit/>
          </a:bodyPr>
          <a:lstStyle/>
          <a:p>
            <a:r>
              <a:rPr lang="zh-TW" altLang="en-US" sz="4400" dirty="0" smtClean="0">
                <a:solidFill>
                  <a:schemeClr val="accent1">
                    <a:lumMod val="7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商業與管理群</a:t>
            </a:r>
            <a:r>
              <a:rPr lang="en-US" altLang="zh-TW" sz="4400" dirty="0" smtClean="0">
                <a:solidFill>
                  <a:schemeClr val="accent1">
                    <a:lumMod val="7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-</a:t>
            </a:r>
            <a:r>
              <a:rPr lang="zh-TW" altLang="en-US" sz="4400" dirty="0" smtClean="0">
                <a:solidFill>
                  <a:schemeClr val="accent1">
                    <a:lumMod val="7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資料處理科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5936" y="2708920"/>
            <a:ext cx="2880320" cy="1371600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商業類</a:t>
            </a:r>
            <a:endParaRPr lang="en-US" sz="4800" b="1" dirty="0" smtClean="0">
              <a:solidFill>
                <a:srgbClr val="0070C0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2290" name="Picture 2" descr="http://cdn.grid.fotosearch.com/CSP/CSP836/k83649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8"/>
            <a:ext cx="174972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cdn.grid.fotosearch.com/CSP/CSP904/k90408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226" y="620688"/>
            <a:ext cx="184022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cdn.grid.fotosearch.com/CSP/CSP990/k111277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22480"/>
            <a:ext cx="286126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95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88840"/>
            <a:ext cx="8272292" cy="3643535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培養具有現代商業、企業經營管理基礎知識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資訊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技能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與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企業資訊處理相關的專業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的技術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人才</a:t>
            </a:r>
            <a:endParaRPr lang="zh-TW" altLang="en-US" sz="28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(2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重視資訊科技及軟體應用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，課程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上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理論實務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並重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整合所學與實務，並訓練團體合作的能力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配合目前業界及資訊科技應用的發展，教授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相關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系統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及應用軟體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如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Office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、資料庫、網路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應用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及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Windows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作業系統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等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資料處理科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491880" y="260648"/>
            <a:ext cx="2592289" cy="14620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575F6D"/>
                </a:solidFill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</p:spTree>
    <p:extLst>
      <p:ext uri="{BB962C8B-B14F-4D97-AF65-F5344CB8AC3E}">
        <p14:creationId xmlns:p14="http://schemas.microsoft.com/office/powerpoint/2010/main" val="22149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資料處理科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419872" y="622834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33936"/>
              </p:ext>
            </p:extLst>
          </p:nvPr>
        </p:nvGraphicFramePr>
        <p:xfrm>
          <a:off x="476172" y="1495715"/>
          <a:ext cx="8272292" cy="517364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99484"/>
                <a:gridCol w="7272808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資訊管理系、企業管理系、流通管理系、管理科學系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行政管理系、行銷管理系、電子商務系、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商務科技管理系、資訊傳播系、出國留學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一般商業、資訊工作人員皆可勝任。例如：資訊助理人員，網頁製作人員，多媒體美工設計人員，電腦繪圖設計人員，電腦文書排版人員，電腦軟、硬體維護人員，基本程式設計人員，會計人員，祕書等。</a:t>
                      </a:r>
                      <a:endParaRPr lang="en-US" altLang="zh-TW" sz="2400" b="0" kern="1200" dirty="0" smtClean="0">
                        <a:solidFill>
                          <a:srgbClr val="0070C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r>
                        <a:rPr lang="zh-TW" altLang="en-US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參加政府舉辦之有關考試，例如：資訊人員考試、金融人員特考、</a:t>
                      </a:r>
                      <a:r>
                        <a:rPr lang="en-US" altLang="zh-TW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……</a:t>
                      </a:r>
                      <a:r>
                        <a:rPr lang="zh-TW" altLang="en-US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等特考、普考，進入政府機關就業。</a:t>
                      </a:r>
                    </a:p>
                  </a:txBody>
                  <a:tcPr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軟體應用丙級及乙級證照 、網頁設計丙級證照、</a:t>
                      </a:r>
                      <a:endParaRPr lang="en-US" altLang="zh-TW" sz="24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會計丙級證照、中英文輸入證照、ＴＱＣ技能及</a:t>
                      </a:r>
                      <a:endParaRPr lang="en-US" altLang="zh-TW" sz="24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專業證照 。</a:t>
                      </a:r>
                      <a:endParaRPr lang="zh-TW" altLang="en-US" sz="2400" b="0" kern="1200" dirty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361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3314" name="Picture 2" descr="http://cdn.grid.fotosearch.com/CSP/CSP536/k53691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cdn.grid.fotosearch.com/CSP/CSP246/k24699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48880"/>
            <a:ext cx="272513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cdn.grid.fotosearch.com/CSP/CSP343/k343879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2" r="15072"/>
          <a:stretch/>
        </p:blipFill>
        <p:spPr bwMode="auto">
          <a:xfrm>
            <a:off x="6795080" y="548680"/>
            <a:ext cx="173736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979712" y="3492986"/>
            <a:ext cx="712879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商業與管理群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國際貿易科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5782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16012"/>
            <a:ext cx="6491064" cy="3921300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微軟正黑體" pitchFamily="34" charset="-120"/>
                <a:ea typeface="微軟正黑體" pitchFamily="34" charset="-120"/>
              </a:rPr>
              <a:t>普通高中？</a:t>
            </a:r>
          </a:p>
          <a:p>
            <a:r>
              <a:rPr lang="zh-TW" altLang="en-US" sz="4000" dirty="0">
                <a:latin typeface="微軟正黑體" pitchFamily="34" charset="-120"/>
                <a:ea typeface="微軟正黑體" pitchFamily="34" charset="-120"/>
              </a:rPr>
              <a:t>高職？</a:t>
            </a:r>
          </a:p>
          <a:p>
            <a:r>
              <a:rPr lang="zh-TW" altLang="en-US" sz="4000" dirty="0">
                <a:latin typeface="微軟正黑體" pitchFamily="34" charset="-120"/>
                <a:ea typeface="微軟正黑體" pitchFamily="34" charset="-120"/>
              </a:rPr>
              <a:t>綜合高中？</a:t>
            </a:r>
          </a:p>
          <a:p>
            <a:r>
              <a:rPr lang="zh-TW" altLang="en-US" sz="4000" dirty="0">
                <a:latin typeface="微軟正黑體" pitchFamily="34" charset="-120"/>
                <a:ea typeface="微軟正黑體" pitchFamily="34" charset="-120"/>
              </a:rPr>
              <a:t>實用技能班？</a:t>
            </a:r>
          </a:p>
          <a:p>
            <a:r>
              <a:rPr lang="zh-TW" altLang="en-US" sz="4000" dirty="0">
                <a:latin typeface="微軟正黑體" pitchFamily="34" charset="-120"/>
                <a:ea typeface="微軟正黑體" pitchFamily="34" charset="-120"/>
              </a:rPr>
              <a:t>五專？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b="1" dirty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未來的進路在哪裡？</a:t>
            </a:r>
            <a:endParaRPr lang="en-US" sz="4400" b="1" dirty="0">
              <a:solidFill>
                <a:schemeClr val="tx1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23928" y="1413611"/>
            <a:ext cx="45468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>
                <a:solidFill>
                  <a:srgbClr val="FF0000"/>
                </a:solidFill>
                <a:latin typeface="Adobe 繁黑體 Std B" pitchFamily="34" charset="-120"/>
                <a:ea typeface="Adobe 繁黑體 Std B" pitchFamily="34" charset="-120"/>
              </a:rPr>
              <a:t>國中畢業，然後呢？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1774"/>
            <a:ext cx="3224849" cy="193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8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45705"/>
            <a:ext cx="8352928" cy="4291607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傳授有關國際貿易與一般商業之基本知識和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實用技能</a:t>
            </a:r>
            <a:endParaRPr lang="zh-TW" altLang="en-US" sz="26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培養進出口貿易之報關、通訊、匯兌及保險等基本貿  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易能力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加強通關自動化、電腦技能應用之能力，以因應時代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所需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4</a:t>
            </a: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加強外語能力訓練，培養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語文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溝通基本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能力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(5)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加強職業道德與倫理觀念，涵養誠信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、樂觀、敬業的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工作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態度</a:t>
            </a:r>
          </a:p>
          <a:p>
            <a:pPr marL="0" indent="0">
              <a:spcBef>
                <a:spcPts val="1200"/>
              </a:spcBef>
              <a:buNone/>
            </a:pPr>
            <a:endParaRPr lang="zh-TW" altLang="en-US" sz="2600" dirty="0">
              <a:solidFill>
                <a:srgbClr val="C00000"/>
              </a:solidFill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zh-TW" altLang="en-US" sz="24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國際貿易科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419871" y="116632"/>
            <a:ext cx="2592289" cy="14620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575F6D"/>
                </a:solidFill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</p:spTree>
    <p:extLst>
      <p:ext uri="{BB962C8B-B14F-4D97-AF65-F5344CB8AC3E}">
        <p14:creationId xmlns:p14="http://schemas.microsoft.com/office/powerpoint/2010/main" val="3841788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國際貿易科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347864" y="692696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489530"/>
              </p:ext>
            </p:extLst>
          </p:nvPr>
        </p:nvGraphicFramePr>
        <p:xfrm>
          <a:off x="539552" y="1412776"/>
          <a:ext cx="8056268" cy="52750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11425"/>
                <a:gridCol w="6944843"/>
              </a:tblGrid>
              <a:tr h="17803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資訊管理、企業管理、國際貿易、財務金融、行銷與流通管理、觀光休閒、觀光管理、海洋休閒管理、航運管理、休閒事業經營、文化創意事業、餐旅行銷暨會展管理系、社會工作系、文化資產維護等商業類相關系科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19405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私人企業：企劃人才、觀光休閒事業、行銷企劃、物流管理、報關行、航運公司、內勤人員或空服員，會計事務所，公司行號出納、會計人員、銀行、投資理財經理人、精算師、大眾傳播等相關科系工作。</a:t>
                      </a:r>
                    </a:p>
                    <a:p>
                      <a:r>
                        <a:rPr lang="zh-TW" altLang="en-US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考公職：高普考、銀行行員、海關、國貿局、社工人員等相關公職人員招考。</a:t>
                      </a:r>
                    </a:p>
                  </a:txBody>
                  <a:tcPr/>
                </a:tc>
              </a:tr>
              <a:tr h="106884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會計丙級證照、國貿業務丙級證照、軟體應用丙級證照、中文輸入證照、英文輸入證照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008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4338" name="Picture 2" descr="http://cdn.grid.fotosearch.com/CSP/CSP994/k156926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6672"/>
            <a:ext cx="228268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cdn.grid.fotosearch.com/CSP/CSP991/k121179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872"/>
            <a:ext cx="198100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cdn.grid.fotosearch.com/CSP/CSP043/k192148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201622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979712" y="3492986"/>
            <a:ext cx="712879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商業與管理群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商業經營科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144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700808"/>
            <a:ext cx="8424936" cy="4291607"/>
          </a:xfrm>
        </p:spPr>
        <p:txBody>
          <a:bodyPr>
            <a:no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重視實務能力訓練如會計、中英文電腦輸入等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技能，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積極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輔導學生取得證照。 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兼重企業管理、行銷及商事法等實用知能的培養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，配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合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校內、外實習，使學生能學以致用。 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en-US" altLang="zh-TW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課程規劃兼重基礎學科專業知識，語文及技術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能力之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學習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，另配合職業證照及繼續進修能力，</a:t>
            </a: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以奠定職業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與</a:t>
            </a:r>
            <a:r>
              <a:rPr lang="zh-TW" altLang="en-US" sz="26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學習生涯永續發展。 </a:t>
            </a:r>
            <a:endParaRPr lang="en-US" altLang="zh-TW" sz="26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4</a:t>
            </a:r>
            <a:r>
              <a:rPr lang="en-US" altLang="zh-TW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傳授現代化商業及服務業之知識與技能，並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加強職業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道德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、法規、語文訓練、人文素養，藉以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培育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具有</a:t>
            </a: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國</a:t>
            </a:r>
            <a:endParaRPr lang="en-US" altLang="zh-TW" sz="26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zh-TW" altLang="en-US" sz="26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 際</a:t>
            </a:r>
            <a:r>
              <a:rPr lang="zh-TW" altLang="en-US" sz="26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觀的各類型商業機構之專業人才。</a:t>
            </a:r>
          </a:p>
          <a:p>
            <a:pPr marL="0" indent="0">
              <a:spcBef>
                <a:spcPts val="800"/>
              </a:spcBef>
              <a:buNone/>
            </a:pPr>
            <a:endParaRPr lang="zh-TW" altLang="en-US" sz="2400" dirty="0">
              <a:solidFill>
                <a:srgbClr val="C00000"/>
              </a:solidFill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spcBef>
                <a:spcPts val="800"/>
              </a:spcBef>
              <a:buNone/>
            </a:pPr>
            <a:endParaRPr lang="zh-TW" altLang="en-US" sz="24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商業經營科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419872" y="-99392"/>
            <a:ext cx="2592289" cy="146208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575F6D"/>
                </a:solidFill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</p:spTree>
    <p:extLst>
      <p:ext uri="{BB962C8B-B14F-4D97-AF65-F5344CB8AC3E}">
        <p14:creationId xmlns:p14="http://schemas.microsoft.com/office/powerpoint/2010/main" val="106046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 rot="20861489">
            <a:off x="-72373" y="43534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商業管理群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商業經營科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347864" y="680889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191350"/>
              </p:ext>
            </p:extLst>
          </p:nvPr>
        </p:nvGraphicFramePr>
        <p:xfrm>
          <a:off x="548180" y="1459123"/>
          <a:ext cx="7984260" cy="485019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01491"/>
                <a:gridCol w="6882769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資訊管理、企業管理、國際貿易、財務金融、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行銷與流通管理、觀光休閒、觀光管理、海洋休閒管理、航運管理、休閒事業經營、文化創意事業、餐旅行銷暨會展管理系、社會工作系、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文化資產維護等商業類相關系科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私人企業：擔任產品市場開發的工作、擔任協助顧客選擇貨品、盤點存貨、市場調查等工作。</a:t>
                      </a:r>
                    </a:p>
                    <a:p>
                      <a:r>
                        <a:rPr lang="zh-TW" altLang="en-US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考公職：高普考、銀行行員、海關、國貿局、</a:t>
                      </a:r>
                      <a:endParaRPr lang="en-US" altLang="zh-TW" sz="2400" b="0" kern="1200" dirty="0" smtClean="0">
                        <a:solidFill>
                          <a:srgbClr val="7030A0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r>
                        <a:rPr lang="zh-TW" altLang="en-US" sz="2400" b="0" kern="12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社工人員等相關公職人員招考。</a:t>
                      </a:r>
                    </a:p>
                  </a:txBody>
                  <a:tcPr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會計丙級證照、國貿業務丙級證照、軟體應用丙級證照、門市服務丙級檢定、中文輸入證照、</a:t>
                      </a:r>
                      <a:endParaRPr lang="en-US" altLang="zh-TW" sz="2400" b="0" kern="1200" dirty="0" smtClean="0">
                        <a:solidFill>
                          <a:schemeClr val="dk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英文輸入證照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9912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2120" y="1468908"/>
            <a:ext cx="6172200" cy="2053590"/>
          </a:xfrm>
        </p:spPr>
        <p:txBody>
          <a:bodyPr>
            <a:normAutofit/>
          </a:bodyPr>
          <a:lstStyle/>
          <a:p>
            <a:r>
              <a:rPr lang="zh-TW" altLang="en-US" sz="4400" dirty="0" smtClean="0">
                <a:solidFill>
                  <a:schemeClr val="accent1">
                    <a:lumMod val="7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設計群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9218" name="Picture 2" descr="http://cdn.grid.fotosearch.com/CSP/CSP322/k184944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375752"/>
            <a:ext cx="276536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cdn.grid.fotosearch.com/UNN/UNN001/u26688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056" y="4005064"/>
            <a:ext cx="1944216" cy="246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cdn.grid.fotosearch.com/UNN/UNN001/u306326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945" y="548680"/>
            <a:ext cx="234301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5652120" y="54868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08104" y="809736"/>
            <a:ext cx="2113334" cy="1277888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 cap="none" baseline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zh-TW" altLang="en-US" sz="4400" dirty="0">
                <a:solidFill>
                  <a:schemeClr val="tx2">
                    <a:lumMod val="2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設計</a:t>
            </a:r>
            <a:r>
              <a:rPr lang="zh-TW" altLang="en-US" sz="4400" dirty="0" smtClean="0">
                <a:solidFill>
                  <a:schemeClr val="tx2">
                    <a:lumMod val="25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群</a:t>
            </a:r>
            <a:endParaRPr lang="en-US" sz="4400" dirty="0">
              <a:solidFill>
                <a:schemeClr val="tx2">
                  <a:lumMod val="25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402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577318" cy="4968552"/>
          </a:xfrm>
        </p:spPr>
        <p:txBody>
          <a:bodyPr>
            <a:noAutofit/>
          </a:bodyPr>
          <a:lstStyle/>
          <a:p>
            <a:pPr marL="514350" indent="-514350" algn="l">
              <a:spcBef>
                <a:spcPts val="800"/>
              </a:spcBef>
              <a:buFont typeface="+mj-lt"/>
              <a:buAutoNum type="arabicPeriod"/>
            </a:pPr>
            <a:r>
              <a:rPr lang="zh-TW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學習內容</a:t>
            </a:r>
            <a:endParaRPr lang="en-US" altLang="zh-TW" sz="2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非只是模仿的畫需要創意，也非藝術純欣賞，是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需要滿足</a:t>
            </a: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他人要求的設計。</a:t>
            </a:r>
          </a:p>
          <a:p>
            <a:pPr marL="514350" indent="-360000" algn="l"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實習課程著重於實作，也包含電腦繪圖部份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200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有些課程還需要用到電焊、火源、電源、切割等工具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。（尤其是</a:t>
            </a: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美工、室設）</a:t>
            </a:r>
          </a:p>
          <a:p>
            <a:pPr marL="514350" indent="-360000" algn="l"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作業要求多，品質也會被要求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800" indent="-514800" algn="l">
              <a:spcBef>
                <a:spcPts val="800"/>
              </a:spcBef>
              <a:buFont typeface="+mj-lt"/>
              <a:buAutoNum type="arabicPeriod" startAt="2"/>
            </a:pPr>
            <a:r>
              <a:rPr lang="zh-TW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未來工作場</a:t>
            </a:r>
            <a:r>
              <a:rPr lang="zh-TW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域</a:t>
            </a:r>
            <a:endParaRPr lang="en-US" altLang="zh-TW" sz="2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工廠、可能高溫、環境危險性高</a:t>
            </a:r>
            <a:r>
              <a:rPr lang="zh-TW" altLang="en-US" sz="2200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200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altLang="en-US" sz="2200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獨立創作或團隊合作機會多。重視原創精神之</a:t>
            </a:r>
            <a:r>
              <a:rPr lang="zh-TW" altLang="en-US" sz="2200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工作場</a:t>
            </a:r>
            <a:r>
              <a:rPr lang="zh-TW" altLang="en-US" sz="2200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域多</a:t>
            </a:r>
            <a:r>
              <a:rPr lang="zh-TW" altLang="en-US" sz="2200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sz="2200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所學與所用</a:t>
            </a:r>
            <a:endParaRPr lang="en-US" sz="4000" b="1" dirty="0">
              <a:solidFill>
                <a:schemeClr val="accent2">
                  <a:lumMod val="50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20861489">
            <a:off x="35496" y="476673"/>
            <a:ext cx="216024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 rot="20832451">
            <a:off x="-54260" y="147220"/>
            <a:ext cx="1241884" cy="47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32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5362" name="Picture 2" descr="http://cdn.grid.fotosearch.com/CSP/CSP681/k68133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767" y="548680"/>
            <a:ext cx="239329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cdn.grid.fotosearch.com/CSP/CSP991/k116403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047" y="548680"/>
            <a:ext cx="223240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cdn.grid.fotosearch.com/CSP/CSP620/k62013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880"/>
            <a:ext cx="18540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67744" y="3492986"/>
            <a:ext cx="712879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設計群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室內空間設計科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5267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976199" y="1988840"/>
            <a:ext cx="7714238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培育室內整體設計及專修技術基層人才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en-US" altLang="zh-TW" sz="3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訓練設計、繪圖、監造、及管理之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實用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技能。</a:t>
            </a:r>
            <a:endParaRPr lang="zh-TW" altLang="en-US" sz="32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傳授室內設計相關知識與法規；養成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良</a:t>
            </a:r>
            <a:endParaRPr lang="en-US" altLang="zh-TW" sz="3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好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的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安全工作習慣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</a:p>
          <a:p>
            <a:pPr marL="0" indent="0">
              <a:buNone/>
            </a:pPr>
            <a:endParaRPr lang="zh-TW" altLang="en-US" sz="32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99392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室內空間設計科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135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5" y="404664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062698"/>
              </p:ext>
            </p:extLst>
          </p:nvPr>
        </p:nvGraphicFramePr>
        <p:xfrm>
          <a:off x="539552" y="1628800"/>
          <a:ext cx="8073561" cy="4591861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16997"/>
                <a:gridCol w="7056564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建築工程系、空間設計系、工業設計系、營建工程系、流行設計系、視覺傳達系、木材科學與設計系、商品設計學系、室內設計系、創意設計系、數位多媒體設計學系、機械設計工程系、休閒管理系、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工業工程與管理系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室內設計、庭園景觀設計、婚紗攝影、廣告、多媒體公司電腦繪圖設計、出版社美術編輯、插畫設計、平面設計、櫥窗設計、模型製作業、園藝造景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電腦輔助建築製圖、建築物室內設計、建築物室內裝修工程管理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 rot="20861489">
            <a:off x="44538" y="818683"/>
            <a:ext cx="186332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室內空間設計科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5026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國中生升學之路</a:t>
            </a:r>
          </a:p>
        </p:txBody>
      </p:sp>
      <p:pic>
        <p:nvPicPr>
          <p:cNvPr id="4" name="圖片 3" descr="120x80---升學進路圖直式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57049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53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2050" name="Picture 2" descr="http://cdn.grid.fotosearch.com/CSP/CSP638/k63861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2" y="548680"/>
            <a:ext cx="259228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dn.grid.fotosearch.com/CSP/CSP515/k5151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423" y="548680"/>
            <a:ext cx="185163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dn.grid.fotosearch.com/CSP/CSP229/k22943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548680"/>
            <a:ext cx="189395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03848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設計群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美工科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927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04164" y="1657673"/>
            <a:ext cx="8344300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取得技術士證照，具備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工藝產品製作與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設計能力。</a:t>
            </a:r>
            <a:endParaRPr lang="zh-TW" altLang="en-US" sz="28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了解中、西工藝的呈現與文化背景的關係、工藝</a:t>
            </a:r>
            <a:endParaRPr lang="en-US" altLang="zh-TW" sz="28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製作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過程中必備的基本理論知識及美工完稿、印</a:t>
            </a:r>
            <a:endParaRPr lang="en-US" altLang="zh-TW" sz="28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刷的工作程序。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3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具備負責、敬業、合作的精神。</a:t>
            </a: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加強職業能力的養成，培養學生終生學習的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能力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及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態度。</a:t>
            </a:r>
            <a:endParaRPr lang="en-US" altLang="zh-TW" sz="28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(5)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充實美學知識與涵養，具有審美與創新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事物能力。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(6)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培養製作工藝產品及立體造形之能力。</a:t>
            </a:r>
          </a:p>
          <a:p>
            <a:pPr marL="0" indent="0">
              <a:buNone/>
            </a:pPr>
            <a:endParaRPr lang="zh-TW" altLang="en-US" sz="2800" dirty="0">
              <a:solidFill>
                <a:srgbClr val="C00000"/>
              </a:solidFill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347864" y="-99392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50206" y="871244"/>
            <a:ext cx="137020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美工科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5164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03847" y="67076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64620"/>
              </p:ext>
            </p:extLst>
          </p:nvPr>
        </p:nvGraphicFramePr>
        <p:xfrm>
          <a:off x="602675" y="1628800"/>
          <a:ext cx="8073561" cy="485019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13810"/>
                <a:gridCol w="6959751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工業設計、視覺傳達設計、時尚造形學系流行設計、生活產品設計、室內設計、空間設計、景觀設計、商品設計、大眾傳播、傳播藝術、多媒體設計、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行銷流通管理、視訊傳播設計、流行工藝設計、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圖文傳播、資訊設計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產品設計、企劃、研發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視覺傳達設計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室內設計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環境設計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包裝設計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多媒體設計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平面設計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工業工程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工業設計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藝術創作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珠寶設計創作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陶藝創作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舞台設計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藝術總監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網版製版（乙丙級）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圖文組版（乙丙級）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金銀細工丙級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廣告設計丙級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50206" y="871244"/>
            <a:ext cx="1370202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美工科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6919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6386" name="Picture 2" descr="http://cdn.grid.fotosearch.com/CSP/CSP954/k9542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888"/>
            <a:ext cx="271508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cdn.grid.fotosearch.com/CSP/CSP425/k42545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14072"/>
            <a:ext cx="253407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cdn.grid.fotosearch.com/CSP/CSP991/k11984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20688"/>
            <a:ext cx="12469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65245" y="3492986"/>
            <a:ext cx="5832648" cy="94412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設計群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廣告設計科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588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700808"/>
            <a:ext cx="8289806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培養藝術性、創作性之視覺傳達設計基礎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人才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教授平面廣告、識別系統、繪畫、圖案、包裝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印刷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、編輯完稿、展示設計、電腦繪圖等視覺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設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計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之技術，並結合電腦平面藝術等新媒材，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應用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於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平面設計作品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傳授有關廣告設計之實用技術與基本知識，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商品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行銷與視覺傳達等相關之設計與製作知能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強調地區文化的特色，建立現代社會需求之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視覺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傳達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設計新風格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zh-TW" altLang="en-US" sz="2800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121320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 rot="20861489">
            <a:off x="55784" y="845243"/>
            <a:ext cx="1605758" cy="455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廣告設計科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4910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131840" y="67076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561871"/>
              </p:ext>
            </p:extLst>
          </p:nvPr>
        </p:nvGraphicFramePr>
        <p:xfrm>
          <a:off x="395536" y="1553227"/>
          <a:ext cx="8162515" cy="497211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97026"/>
                <a:gridCol w="7065489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視覺傳達設計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流行設計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生活產品設計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室內設計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空間設計景觀設計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工業設計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商品設計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傳播藝術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多媒體設計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行銷流通管理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視訊傳播設計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圖文傳播設計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資訊設計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大眾傳播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產品設計、企劃、研發、視覺設計、室內設計、環境設計、包裝機構、多媒體設計、平面設計 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8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網版製版（乙丙級）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圖文組版（乙丙級）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endParaRPr lang="en-US" altLang="zh-TW" sz="28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廣告設計丙級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 rot="20861489">
            <a:off x="-66337" y="490398"/>
            <a:ext cx="1338024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設計群</a:t>
            </a: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商業類</a:t>
            </a:r>
            <a:endParaRPr lang="en-US" sz="2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55784" y="845243"/>
            <a:ext cx="1605758" cy="455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廣告設計科</a:t>
            </a:r>
            <a:endParaRPr 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0267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6148" name="Picture 4" descr="http://cdn.grid.fotosearch.com/CSP/CSP501/k18652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48880"/>
            <a:ext cx="147821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dn.grid.fotosearch.com/CSP/CSP992/k133620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1799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cdn.grid.fotosearch.com/CSP/CSP308/k30826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8680"/>
            <a:ext cx="127709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cdn.grid.fotosearch.com/CSP/CSP659/k65910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80"/>
            <a:ext cx="181005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商業類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139952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外語群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1894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0242" name="Picture 2" descr="http://cdn.grid.fotosearch.com/CSP/CSP142/k17823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92696"/>
            <a:ext cx="25843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cdn.grid.fotosearch.com/CSP/CSP415/k17823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92" y="683216"/>
            <a:ext cx="25843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cdn.grid.fotosearch.com/CSP/CSP202/k204716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620" y="692696"/>
            <a:ext cx="141953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773323" y="3356992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dirty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商業</a:t>
            </a:r>
            <a:r>
              <a:rPr lang="zh-TW" altLang="en-US" sz="4800" b="1" dirty="0" smtClean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類、家事類</a:t>
            </a:r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85938" y="4369113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TW" altLang="en-US" sz="4400" b="1" cap="small" dirty="0">
                <a:solidFill>
                  <a:srgbClr val="3891A7">
                    <a:lumMod val="75000"/>
                  </a:srgbClr>
                </a:solidFill>
                <a:latin typeface="Adobe 繁黑體 Std B" pitchFamily="34" charset="-120"/>
                <a:ea typeface="Adobe 繁黑體 Std B" pitchFamily="34" charset="-120"/>
              </a:rPr>
              <a:t>餐旅</a:t>
            </a:r>
            <a:r>
              <a:rPr lang="zh-TW" altLang="en-US" sz="4400" b="1" cap="small" dirty="0" smtClean="0">
                <a:solidFill>
                  <a:srgbClr val="3891A7">
                    <a:lumMod val="75000"/>
                  </a:srgbClr>
                </a:solidFill>
                <a:latin typeface="Adobe 繁黑體 Std B" pitchFamily="34" charset="-120"/>
                <a:ea typeface="Adobe 繁黑體 Std B" pitchFamily="34" charset="-120"/>
              </a:rPr>
              <a:t>群</a:t>
            </a:r>
            <a:endParaRPr lang="en-US" altLang="zh-TW" sz="4400" b="1" cap="small" dirty="0">
              <a:solidFill>
                <a:srgbClr val="3891A7">
                  <a:lumMod val="75000"/>
                </a:srgb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9585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968552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n"/>
            </a:pPr>
            <a:r>
              <a:rPr lang="zh-TW" alt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學習內容</a:t>
            </a:r>
            <a:endParaRPr lang="en-US" altLang="zh-TW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重視團隊合作精神及個人儀態，善於溝通表達，語文為重要學習項目。</a:t>
            </a:r>
          </a:p>
          <a:p>
            <a:pPr marL="514350" indent="-3600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主要培養餐旅初階服務與技術能力，操作課程如調飲、餐旅服務、中西餐烹飪及烘焙食物等，需能不斷反覆操作練習之耐性。</a:t>
            </a:r>
          </a:p>
          <a:p>
            <a:pPr marL="514350" indent="-360000" algn="l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TW" altLang="en-US" sz="28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對從事服務接待客人有興趣且具有能善解人意特質。</a:t>
            </a:r>
          </a:p>
          <a:p>
            <a:pPr algn="l">
              <a:buFont typeface="Arial" pitchFamily="34" charset="0"/>
              <a:buChar char="•"/>
            </a:pPr>
            <a:r>
              <a:rPr lang="zh-TW" altLang="en-US" sz="2800" dirty="0" smtClean="0">
                <a:solidFill>
                  <a:srgbClr val="0B0B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未來</a:t>
            </a:r>
            <a:r>
              <a:rPr lang="zh-TW" altLang="en-US" sz="2800" dirty="0">
                <a:solidFill>
                  <a:srgbClr val="0B0B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工作場</a:t>
            </a:r>
            <a:r>
              <a:rPr lang="zh-TW" altLang="en-US" sz="2800" dirty="0" smtClean="0">
                <a:solidFill>
                  <a:srgbClr val="0B0B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域</a:t>
            </a:r>
            <a:endParaRPr lang="en-US" altLang="zh-TW" sz="2800" dirty="0" smtClean="0">
              <a:solidFill>
                <a:srgbClr val="0B0B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3600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TW" altLang="en-US" sz="2800" dirty="0">
                <a:solidFill>
                  <a:srgbClr val="0B0B7B"/>
                </a:solidFill>
                <a:latin typeface="微軟正黑體" pitchFamily="34" charset="-120"/>
                <a:ea typeface="微軟正黑體" pitchFamily="34" charset="-120"/>
              </a:rPr>
              <a:t>旅行業、旅館業或餐飲業等，工作變化性大且具挑戰性。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3528392" cy="11430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所學與所用</a:t>
            </a:r>
            <a:endParaRPr lang="en-US" sz="4000" b="1" dirty="0">
              <a:solidFill>
                <a:schemeClr val="accent2">
                  <a:lumMod val="50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20861489">
            <a:off x="35496" y="476673"/>
            <a:ext cx="216024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餐旅群</a:t>
            </a:r>
            <a:endParaRPr lang="en-US" sz="32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0670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122" name="Picture 2" descr="http://cdn.grid.fotosearch.com/CSP/CSP615/k61516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48680"/>
            <a:ext cx="223240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dn.grid.fotosearch.com/CSP/CSP381/k38184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543" y="539200"/>
            <a:ext cx="244842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cdn.grid.fotosearch.com/CSP/CSP995/k166168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48680"/>
            <a:ext cx="18002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149917" y="3492986"/>
            <a:ext cx="5472608" cy="94412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餐旅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觀光事業科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81415" y="2758568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dirty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商業</a:t>
            </a:r>
            <a:r>
              <a:rPr lang="zh-TW" altLang="en-US" sz="4800" b="1" dirty="0" smtClean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類、家事類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789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0" y="1412776"/>
            <a:ext cx="3744416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</a:rPr>
              <a:t>個人</a:t>
            </a:r>
            <a:r>
              <a:rPr lang="zh-TW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</a:rPr>
              <a:t>因素</a:t>
            </a:r>
            <a:endParaRPr lang="en-US" altLang="zh-TW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    如</a:t>
            </a:r>
            <a:r>
              <a:rPr lang="en-US" altLang="zh-TW" sz="2400" dirty="0" smtClean="0">
                <a:latin typeface="Adobe 繁黑體 Std B" pitchFamily="34" charset="-120"/>
                <a:ea typeface="Adobe 繁黑體 Std B" pitchFamily="34" charset="-120"/>
              </a:rPr>
              <a:t>: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興趣</a:t>
            </a: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、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能力</a:t>
            </a: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、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人格特</a:t>
            </a:r>
            <a:endParaRPr lang="en-US" altLang="zh-TW" sz="2400" dirty="0" smtClean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 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       質、價值觀</a:t>
            </a: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、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身心狀</a:t>
            </a:r>
            <a:endParaRPr lang="en-US" altLang="zh-TW" sz="2400" dirty="0" smtClean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 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       況</a:t>
            </a:r>
            <a:r>
              <a:rPr lang="en-US" altLang="zh-TW" sz="2400" dirty="0">
                <a:latin typeface="Adobe 繁黑體 Std B" pitchFamily="34" charset="-120"/>
                <a:ea typeface="Adobe 繁黑體 Std B" pitchFamily="34" charset="-120"/>
              </a:rPr>
              <a:t>…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等</a:t>
            </a:r>
            <a:endParaRPr lang="en-US" altLang="zh-TW" sz="2400" dirty="0" smtClean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endParaRPr lang="zh-TW" altLang="en-US" sz="2400" dirty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</a:rPr>
              <a:t>環境因素</a:t>
            </a:r>
            <a:endParaRPr lang="en-US" altLang="zh-TW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    如</a:t>
            </a:r>
            <a:r>
              <a:rPr lang="en-US" altLang="zh-TW" sz="2400" dirty="0" smtClean="0">
                <a:latin typeface="Adobe 繁黑體 Std B" pitchFamily="34" charset="-120"/>
                <a:ea typeface="Adobe 繁黑體 Std B" pitchFamily="34" charset="-120"/>
              </a:rPr>
              <a:t>: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就學之便利性</a:t>
            </a: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、</a:t>
            </a:r>
            <a:endParaRPr lang="en-US" altLang="zh-TW" sz="2400" dirty="0" smtClean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en-US" altLang="zh-TW" dirty="0" smtClean="0">
                <a:solidFill>
                  <a:srgbClr val="FF0066"/>
                </a:solidFill>
                <a:latin typeface="Adobe 繁黑體 Std B" pitchFamily="34" charset="-120"/>
                <a:ea typeface="Adobe 繁黑體 Std B" pitchFamily="34" charset="-120"/>
              </a:rPr>
              <a:t>      </a:t>
            </a:r>
            <a:r>
              <a:rPr lang="zh-TW" altLang="en-US" sz="2400" dirty="0" smtClean="0">
                <a:latin typeface="Adobe 繁黑體 Std B" pitchFamily="34" charset="-120"/>
                <a:ea typeface="Adobe 繁黑體 Std B" pitchFamily="34" charset="-120"/>
              </a:rPr>
              <a:t>未來</a:t>
            </a:r>
            <a:r>
              <a:rPr lang="zh-TW" altLang="en-US" sz="2400" dirty="0">
                <a:latin typeface="Adobe 繁黑體 Std B" pitchFamily="34" charset="-120"/>
                <a:ea typeface="Adobe 繁黑體 Std B" pitchFamily="34" charset="-120"/>
              </a:rPr>
              <a:t>工作及升學規劃</a:t>
            </a:r>
            <a:endParaRPr lang="en-US" altLang="zh-TW" sz="2400" dirty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endParaRPr lang="zh-TW" altLang="en-US" sz="2400" dirty="0"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</a:rPr>
              <a:t>重要他人之</a:t>
            </a:r>
            <a:r>
              <a:rPr lang="zh-TW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</a:rPr>
              <a:t>影響</a:t>
            </a:r>
            <a:endParaRPr lang="en-US" altLang="zh-TW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  <a:p>
            <a:pPr marL="0" lvl="0" indent="0">
              <a:buClr>
                <a:srgbClr val="3891A7"/>
              </a:buClr>
              <a:buNone/>
            </a:pPr>
            <a:r>
              <a:rPr lang="zh-TW" altLang="en-US" sz="2400" dirty="0" smtClean="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rPr>
              <a:t>    如</a:t>
            </a:r>
            <a:r>
              <a:rPr lang="en-US" altLang="zh-TW" sz="2400" dirty="0" smtClean="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rPr>
              <a:t>:</a:t>
            </a:r>
            <a:r>
              <a:rPr lang="zh-TW" altLang="en-US" sz="2400" dirty="0" smtClean="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rPr>
              <a:t>父母親、師長</a:t>
            </a:r>
            <a:endParaRPr lang="en-US" altLang="zh-TW" sz="2400" dirty="0">
              <a:solidFill>
                <a:prstClr val="black"/>
              </a:solidFill>
              <a:latin typeface="Adobe 繁黑體 Std B" pitchFamily="34" charset="-120"/>
              <a:ea typeface="Adobe 繁黑體 Std B" pitchFamily="34" charset="-120"/>
            </a:endParaRPr>
          </a:p>
          <a:p>
            <a:pPr marL="0" lvl="0" indent="0">
              <a:buClr>
                <a:srgbClr val="3891A7"/>
              </a:buClr>
              <a:buNone/>
            </a:pPr>
            <a:endParaRPr lang="zh-TW" altLang="en-US" sz="2400" dirty="0">
              <a:solidFill>
                <a:prstClr val="black"/>
              </a:solidFill>
              <a:latin typeface="Adobe 繁黑體 Std B" pitchFamily="34" charset="-120"/>
              <a:ea typeface="Adobe 繁黑體 Std B" pitchFamily="34" charset="-120"/>
            </a:endParaRPr>
          </a:p>
          <a:p>
            <a:pPr marL="0" indent="0">
              <a:buNone/>
            </a:pPr>
            <a:endParaRPr lang="zh-TW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從生涯的角度思考</a:t>
            </a:r>
            <a:endParaRPr lang="en-US" sz="4000" b="1" dirty="0">
              <a:solidFill>
                <a:schemeClr val="tx1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pic>
        <p:nvPicPr>
          <p:cNvPr id="4" name="Picture 2" descr="E:\姿瑄\生涯規劃(高中)\ch1\ppt\ch1-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01767"/>
            <a:ext cx="5040560" cy="37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2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84784"/>
            <a:ext cx="8214241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傳授觀光、旅館管理、餐飲管理、旅遊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實務之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知識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及實用技能。</a:t>
            </a:r>
          </a:p>
          <a:p>
            <a:pPr marL="0" indent="0">
              <a:buNone/>
            </a:pP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培養觀光餐旅基層之作業與服務知能。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加強英、日語會話基本溝通能力。</a:t>
            </a:r>
          </a:p>
          <a:p>
            <a:pPr marL="0" indent="0">
              <a:buNone/>
            </a:pP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理論與實務相互結合，並培養誠信、勤奮、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敬業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的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工作態度。</a:t>
            </a:r>
          </a:p>
          <a:p>
            <a:pPr marL="0" indent="0">
              <a:buNone/>
            </a:pPr>
            <a:r>
              <a:rPr lang="en-US" altLang="zh-TW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(5)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加強專業科目，健全觀光教育，提昇觀光專業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人</a:t>
            </a:r>
            <a:endParaRPr lang="en-US" altLang="zh-TW" sz="28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才</a:t>
            </a:r>
            <a:r>
              <a:rPr lang="zh-TW" altLang="en-US" sz="28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的技術素養。</a:t>
            </a: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奠定基礎學科能力，鼓勵學生繼續深造，以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適應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21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世紀知識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經濟時代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求新、求變的環境。</a:t>
            </a: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28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121320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餐旅群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觀光事業科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00155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5" y="67076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269561"/>
              </p:ext>
            </p:extLst>
          </p:nvPr>
        </p:nvGraphicFramePr>
        <p:xfrm>
          <a:off x="323528" y="1628800"/>
          <a:ext cx="8568951" cy="485019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08112"/>
                <a:gridCol w="7560839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觀光管理系、旅館管理系、旅運管理系、餐飲管理系、休閒事業管理系、休閒保健管理系、餐旅暨會展行銷管理系、航空暨運輸服務管理系、人力資源發展系等相關科系、應用外語系、應用英語系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餐旅：櫃檯接待、櫃檯出納、總機、訂房中心、業務行銷、房務人員、商務中心、服務中心、行李員。外場服務人員、出納、領檯、調酒員、中／西餐廚房人員</a:t>
                      </a:r>
                    </a:p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旅行社：領隊、票務、業務人員、</a:t>
                      </a:r>
                      <a:r>
                        <a:rPr lang="en-US" altLang="zh-TW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OP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  </a:t>
                      </a:r>
                    </a:p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風景遊樂區解說員航空公司：空服人員、地勤人員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語文類：英文、日文檢定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技能類：飲料調製、餐旅服務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未來可考領隊、導遊證照 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餐旅群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觀光事業科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3457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1" t="43333" r="10545" b="30303"/>
          <a:stretch/>
        </p:blipFill>
        <p:spPr bwMode="auto">
          <a:xfrm>
            <a:off x="1763688" y="404664"/>
            <a:ext cx="6939095" cy="1722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981415" y="3589565"/>
            <a:ext cx="4248472" cy="94412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餐旅群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餐飲管理科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1415" y="2758568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dirty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商業</a:t>
            </a:r>
            <a:r>
              <a:rPr lang="zh-TW" altLang="en-US" sz="4800" b="1" dirty="0" smtClean="0">
                <a:solidFill>
                  <a:srgbClr val="0070C0"/>
                </a:solidFill>
                <a:latin typeface="Adobe 繁黑體 Std B" pitchFamily="34" charset="-120"/>
                <a:ea typeface="Adobe 繁黑體 Std B" pitchFamily="34" charset="-120"/>
              </a:rPr>
              <a:t>類、家事類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6700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2017713"/>
            <a:ext cx="8712968" cy="4291607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傳授餐旅相關基礎知識與技巧。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培養職業道德與良知，啟發優質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良善之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人格。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延展傳統文化餐旅之知能與涵養。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開拓國際餐旅認知與視野。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(5)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建構身心靈整體健康與永續經營之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生命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格局。</a:t>
            </a:r>
          </a:p>
          <a:p>
            <a:pPr marL="0" indent="0">
              <a:buNone/>
            </a:pPr>
            <a:endParaRPr lang="zh-TW" altLang="en-US" sz="32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  <a:p>
            <a:pPr marL="0" indent="0">
              <a:buNone/>
            </a:pPr>
            <a:endParaRPr lang="zh-TW" altLang="en-US" sz="3200" dirty="0">
              <a:latin typeface="標楷體" pitchFamily="65" charset="-120"/>
              <a:ea typeface="標楷體" pitchFamily="65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99392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餐旅群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餐飲管理科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96317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rgbClr val="575F6D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5" y="67076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913236"/>
              </p:ext>
            </p:extLst>
          </p:nvPr>
        </p:nvGraphicFramePr>
        <p:xfrm>
          <a:off x="476173" y="1628800"/>
          <a:ext cx="8200064" cy="480788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31263"/>
                <a:gridCol w="7068801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餐飲館理系、旅館管理系、觀光管理系、中餐廚藝系、西餐廚藝系、烘焙管理系、休閒暨遊憩管理系、航空暨運輸服務管理系、人力資源發展等相關科系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觀光大飯店餐飲部：中式餐點師傅、西式餐點師傅、飲料與調酒師、中西餐外場服務人員、餐飲會計人員、餐飲材料採購、餐飲部門幹部、麵包蛋糕店內場之製作及外場銷售服務工作、餐飲材料行銷、生鮮超市調理食品配膳員、外燴廚師、自行創業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中餐烹調、烘焙、飲料調製、餐旅服務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餐旅群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餐飲管理科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92259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11268" name="Picture 4" descr="http://cdn.grid.fotosearch.com/CSP/CSP990/k111478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888"/>
            <a:ext cx="158417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cdn.grid.fotosearch.com/CSP/CSP589/k19455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20888"/>
            <a:ext cx="196089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cdn.grid.fotosearch.com/CSP/CSP552/k5529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54" y="620888"/>
            <a:ext cx="127709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cdn.grid.fotosearch.com/CSP/CSP841/k84132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20888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家事類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139952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家政群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323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435280" cy="5184576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n"/>
            </a:pPr>
            <a:r>
              <a:rPr lang="zh-TW" alt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學習內容</a:t>
            </a:r>
            <a:endParaRPr lang="en-US" altLang="zh-TW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課程著重實用技能的訓練</a:t>
            </a:r>
            <a:r>
              <a:rPr lang="zh-TW" altLang="en-US" sz="2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，培養</a:t>
            </a: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美學、科學及人文</a:t>
            </a:r>
            <a:r>
              <a:rPr lang="zh-TW" altLang="en-US" sz="2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素養</a:t>
            </a:r>
            <a:endParaRPr lang="zh-TW" altLang="en-US" sz="24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具有友善、善體人意、能與他人合作的人格特質，喜歡社會關懷和</a:t>
            </a:r>
            <a:r>
              <a:rPr lang="zh-TW" altLang="en-US" sz="2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服務</a:t>
            </a:r>
            <a:endParaRPr lang="zh-TW" altLang="en-US" sz="24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具有空間關係、創意、美感等性向，喜歡流行時尚、</a:t>
            </a:r>
            <a:r>
              <a:rPr lang="en-US" altLang="zh-TW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DIY</a:t>
            </a: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小飾品或</a:t>
            </a:r>
            <a:r>
              <a:rPr lang="zh-TW" altLang="en-US" sz="24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烹調</a:t>
            </a:r>
            <a:endParaRPr lang="zh-TW" altLang="en-US" sz="24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>
              <a:buFont typeface="Wingdings" pitchFamily="2" charset="2"/>
              <a:buChar char="n"/>
            </a:pPr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未來</a:t>
            </a:r>
            <a:r>
              <a:rPr lang="zh-TW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工作場</a:t>
            </a:r>
            <a:r>
              <a:rPr lang="zh-TW" altLang="en-US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域</a:t>
            </a:r>
            <a:endParaRPr lang="en-US" altLang="zh-TW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個人服務工作如新娘秘書、模特兒、老人照顧、</a:t>
            </a:r>
            <a:r>
              <a:rPr lang="zh-TW" altLang="en-US" sz="2400" dirty="0" smtClean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設計師</a:t>
            </a:r>
            <a:endParaRPr lang="en-US" altLang="zh-TW" sz="2400" dirty="0" smtClean="0">
              <a:solidFill>
                <a:srgbClr val="1C1777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服務業如百貨業、美髮美容業</a:t>
            </a:r>
            <a:r>
              <a:rPr lang="zh-TW" altLang="en-US" sz="2400" dirty="0" smtClean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等</a:t>
            </a:r>
            <a:endParaRPr lang="zh-TW" altLang="en-US" sz="2400" dirty="0">
              <a:solidFill>
                <a:srgbClr val="1C1777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611550" indent="-45720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TW" altLang="en-US" sz="2400" dirty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教育工作如幼師、保母、社會工作師</a:t>
            </a:r>
            <a:r>
              <a:rPr lang="zh-TW" altLang="en-US" sz="2400" dirty="0" smtClean="0">
                <a:solidFill>
                  <a:srgbClr val="1C1777"/>
                </a:solidFill>
                <a:latin typeface="微軟正黑體" pitchFamily="34" charset="-120"/>
                <a:ea typeface="微軟正黑體" pitchFamily="34" charset="-120"/>
              </a:rPr>
              <a:t>等</a:t>
            </a:r>
            <a:endParaRPr lang="zh-TW" altLang="en-US" sz="2400" dirty="0">
              <a:solidFill>
                <a:srgbClr val="1C1777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97086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rgbClr val="1C1777"/>
                </a:solidFill>
                <a:latin typeface="Adobe 繁黑體 Std B" pitchFamily="34" charset="-120"/>
                <a:ea typeface="Adobe 繁黑體 Std B" pitchFamily="34" charset="-120"/>
              </a:rPr>
              <a:t>所學與所用</a:t>
            </a:r>
            <a:endParaRPr lang="en-US" sz="4000" b="1" dirty="0">
              <a:solidFill>
                <a:srgbClr val="1C1777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20861489">
            <a:off x="28898" y="240068"/>
            <a:ext cx="2160240" cy="504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 rot="20832451">
            <a:off x="-54259" y="32221"/>
            <a:ext cx="1241884" cy="47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0332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3074" name="Picture 2" descr="http://cdn.grid.fotosearch.com/CSP/CSP849/k84902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dn.grid.fotosearch.com/CSP/CSP991/k115987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8680"/>
            <a:ext cx="234301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cdn.grid.fotosearch.com/CSP/CSP992/k14276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48680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家事類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75856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服裝科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274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2017713"/>
            <a:ext cx="7273925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瞭解服裝縫製之基本知識和技能</a:t>
            </a: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熟悉服裝設計與製作之實用技能</a:t>
            </a:r>
          </a:p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具備運用電腦軟體於服裝設計</a:t>
            </a: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輔導服裝行銷知能，培養從事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服裝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經銷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的工作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與興趣</a:t>
            </a:r>
            <a:endParaRPr lang="zh-TW" altLang="en-US" sz="32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(5)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具備正確從事服裝業的服務態度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與</a:t>
            </a:r>
            <a:endParaRPr lang="en-US" altLang="zh-TW" sz="3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職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場倫理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zh-TW" altLang="en-US" sz="32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99392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服裝科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5413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5" y="598760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295294"/>
              </p:ext>
            </p:extLst>
          </p:nvPr>
        </p:nvGraphicFramePr>
        <p:xfrm>
          <a:off x="592560" y="1628800"/>
          <a:ext cx="8011888" cy="480788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05302"/>
                <a:gridCol w="6906586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服飾設計管理系、時尚設計系、流行設計系、美容造型設計系、生活運用保健系、美容系、化妝品應用、幼兒保育系、老人照護系、護理系等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服飾行銷專櫃人員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服裝設計師助理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服裝企畫助理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服裝製作（成衣、訂做）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成衣廠樣品製作、電腦打版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服裝造型設計師助理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造型師助理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櫥窗設計、佈置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服飾經銷、自行創業，如：禮服設計公司、攝影禮服公司、服飾店、服裝開發公司等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女裝、國服丙級技能檢定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服裝科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1847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n"/>
            </a:pPr>
            <a:r>
              <a:rPr lang="zh-TW" altLang="en-US" sz="3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充實專業知能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培育行職業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工作之基本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能力。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Wingdings" pitchFamily="2" charset="2"/>
              <a:buChar char="n"/>
            </a:pPr>
            <a:r>
              <a:rPr lang="zh-TW" altLang="en-US" sz="3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陶冶</a:t>
            </a:r>
            <a:r>
              <a:rPr lang="zh-TW" altLang="en-US" sz="3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職業道德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，培養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敬業樂群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、負責進取及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勤勞服務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等工作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態度。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Wingdings" pitchFamily="2" charset="2"/>
              <a:buChar char="n"/>
            </a:pPr>
            <a:r>
              <a:rPr lang="zh-TW" altLang="en-US" sz="3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提升人文及科技素養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，豐富生活內涵，並增進創造思考及適應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社會變遷能力。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Wingdings" pitchFamily="2" charset="2"/>
              <a:buChar char="n"/>
            </a:pPr>
            <a:r>
              <a:rPr lang="zh-TW" altLang="en-US" sz="32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培養繼續進修之興趣與</a:t>
            </a:r>
            <a:r>
              <a:rPr lang="zh-TW" altLang="en-US" sz="32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能力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</a:rPr>
              <a:t>以奠定其生涯發展之基礎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高職教育的</a:t>
            </a:r>
            <a:r>
              <a:rPr lang="zh-TW" altLang="en-US" sz="4000" b="1" dirty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目</a:t>
            </a:r>
            <a:r>
              <a:rPr lang="zh-TW" altLang="en-US" sz="4000" b="1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標</a:t>
            </a:r>
            <a:endParaRPr lang="en-US" sz="4000" b="1" dirty="0">
              <a:solidFill>
                <a:schemeClr val="tx1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40" y="5157192"/>
            <a:ext cx="2239675" cy="167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72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1028" name="Picture 4" descr="http://cdn.grid.fotosearch.com/CSP/CSP552/k55297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8680"/>
            <a:ext cx="127709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dn.grid.fotosearch.com/CSP/CSP143/k180882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880"/>
            <a:ext cx="195083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dn.grid.fotosearch.com/CSP/CSP167/k220581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1864"/>
            <a:ext cx="203128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cdn.grid.fotosearch.com/CSP/CSP993/k147987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1863"/>
            <a:ext cx="83932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家事類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275856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美容科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406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606232" y="2017713"/>
            <a:ext cx="8070224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瞭解美容美髮之實用技能及基本知識。</a:t>
            </a: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充實職業知能、培育行職業工作之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基本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能力 </a:t>
            </a:r>
          </a:p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培育美容美髮專業經營與管理知能。</a:t>
            </a: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具備正確的美容美髮業從業服務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態度及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職場倫理。</a:t>
            </a:r>
            <a:endParaRPr lang="zh-TW" altLang="en-US" sz="32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476672"/>
            <a:ext cx="2592289" cy="885726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美容科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10348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75855" y="598760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118336"/>
              </p:ext>
            </p:extLst>
          </p:nvPr>
        </p:nvGraphicFramePr>
        <p:xfrm>
          <a:off x="534443" y="1340769"/>
          <a:ext cx="8070005" cy="53949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13320"/>
                <a:gridCol w="6956685"/>
              </a:tblGrid>
              <a:tr h="177151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美容系、美容造型設計系、生活運用保健系、化妝品應用、服飾設計管理系、時尚設計系、流行設計系、幼兒保育系、老人照護系、護理系等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91875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美容科教師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補習班美容、美髮老師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化妝品公司技術指導老師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美髮公司技術指導老師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美膚、美甲、芳療師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個人工作室經營者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美容、美髮設計師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造型設計師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攝影禮服公司造型師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新娘秘書 </a:t>
                      </a:r>
                    </a:p>
                  </a:txBody>
                  <a:tcPr anchor="ctr"/>
                </a:tc>
              </a:tr>
              <a:tr h="1293193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8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美容檢定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女子美髮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美容科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8593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4098" name="Picture 2" descr="http://cdn.grid.fotosearch.com/CSP/CSP995/k168176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456" y="54868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.grid.fotosearch.com/CSP/CSP797/k19023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8680"/>
            <a:ext cx="173966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cdn.grid.fotosearch.com/CSP/CSP721/k72190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174972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cdn.grid.fotosearch.com/CSP/CSP546/k54600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6" r="8209"/>
          <a:stretch/>
        </p:blipFill>
        <p:spPr bwMode="auto">
          <a:xfrm>
            <a:off x="3707904" y="548680"/>
            <a:ext cx="118872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家事類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59832" y="3492986"/>
            <a:ext cx="4248472" cy="94412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幼兒保育科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645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508532" y="1988840"/>
            <a:ext cx="7853796" cy="4291607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學習幼兒保育之專業技能及基本知識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  <a:endParaRPr lang="en-US" altLang="zh-TW" sz="3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培養幼兒教保行政事務知能與溝通能力。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(3)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加強主動積極熱忱的服務態度。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(4)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具備正確的幼教業從業服務態度及職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場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倫理。</a:t>
            </a:r>
            <a:endParaRPr lang="zh-TW" altLang="en-US" sz="3200" dirty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171400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幼兒保育科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977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03848" y="598760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430695"/>
              </p:ext>
            </p:extLst>
          </p:nvPr>
        </p:nvGraphicFramePr>
        <p:xfrm>
          <a:off x="323528" y="1268760"/>
          <a:ext cx="8352708" cy="547816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52321"/>
                <a:gridCol w="7200387"/>
              </a:tblGrid>
              <a:tr h="250497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4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社會工作系、物理治療系、職能復健系、應用外語系、華語教育系、幼兒教育系、幼兒保育系、嬰幼兒保育系、兒童與家庭服務系、翻譯系、護理系、老人福利系、休閒健康管理系、健康保健系、流行設計系、餐飲烘焙系、時尚設計與服飾管理系、服裝設計系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美容造型設計系、化妝品應用與管理系、美容系</a:t>
                      </a:r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...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等相關科系。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1394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幼兒園經營者、幼兒園教師、教保人員、保母、兒童及家庭服務、兒童休閒事業、兒童才藝教師、兒童美語教師、玩具設計與開發、兒童圖書出版、兒童戲劇表演、兒童電視節目製作、社工師、老人服務相關產業、護理師、物理治療師等。</a:t>
                      </a:r>
                    </a:p>
                  </a:txBody>
                  <a:tcPr anchor="ctr"/>
                </a:tc>
              </a:tr>
              <a:tr h="906166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4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4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門市服務檢定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電腦軟體應用、未來可考保母證照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、</a:t>
                      </a:r>
                      <a:endParaRPr lang="en-US" altLang="zh-TW" sz="2400" b="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幼教教師證照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幼兒保育科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8040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7410" name="Picture 2" descr="https://sp.yimg.com/xj/th?id=OIP.M8b5ed351fee21ebb864fc659d2590407o0&amp;pid=15.1&amp;P=0&amp;w=300&amp;h=3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2"/>
            <a:ext cx="155896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sp.yimg.com/xj/th?id=OIP.M7bd1e1ca4c81696e1ad6808da416bbdfo0&amp;pid=15.1&amp;P=0&amp;w=300&amp;h=3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1648"/>
            <a:ext cx="163527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sp.yimg.com/xj/th?id=OIP.M0630a31aeb344acc7436c69a6c0485aao0&amp;pid=15.1&amp;P=0&amp;w=201&amp;h=1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672"/>
            <a:ext cx="165618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s://sp.yimg.com/xj/th?id=OIP.M738c0bf9194fd0f426ee5de681a68675o0&amp;pid=15.1&amp;P=0&amp;w=233&amp;h=1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679" y="476672"/>
            <a:ext cx="168358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067944" y="2708920"/>
            <a:ext cx="2880320" cy="1371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n-cs"/>
              </a:rPr>
              <a:t>家事類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59832" y="3492986"/>
            <a:ext cx="4248472" cy="94412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家政群</a:t>
            </a:r>
            <a:r>
              <a:rPr kumimoji="0" lang="en-US" altLang="zh-TW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-</a:t>
            </a:r>
            <a:r>
              <a:rPr kumimoji="0" lang="zh-TW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dobe 繁黑體 Std B" pitchFamily="34" charset="-120"/>
                <a:ea typeface="Adobe 繁黑體 Std B" pitchFamily="34" charset="-120"/>
                <a:cs typeface="+mj-cs"/>
              </a:rPr>
              <a:t>家政科</a:t>
            </a:r>
            <a:endParaRPr kumimoji="0" lang="en-US" sz="4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dobe 繁黑體 Std B" pitchFamily="34" charset="-120"/>
              <a:ea typeface="Adobe 繁黑體 Std B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645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750652" y="2017713"/>
            <a:ext cx="7781788" cy="42916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1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培育具備從事家政工作家庭管理所需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之</a:t>
            </a:r>
            <a:endParaRPr lang="en-US" altLang="zh-TW" sz="32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能力與志趣</a:t>
            </a:r>
            <a:r>
              <a:rPr lang="zh-TW" altLang="en-US" sz="3200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。</a:t>
            </a:r>
          </a:p>
          <a:p>
            <a:pPr marL="0" indent="0">
              <a:buNone/>
            </a:pP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(</a:t>
            </a: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2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)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主要學習家政管理、家事工藝、服裝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製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作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、烹飪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、餐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旅服務、幼兒保育等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基本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知識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能力，應用於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日常生活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及家政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推廣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  <a:p>
            <a:pPr marL="0" indent="0">
              <a:buNone/>
            </a:pPr>
            <a:r>
              <a:rPr lang="en-US" altLang="zh-TW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</a:t>
            </a:r>
            <a:r>
              <a:rPr lang="en-US" altLang="zh-TW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  之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相關工作上，以達</a:t>
            </a:r>
            <a:r>
              <a:rPr lang="zh-TW" altLang="en-US" sz="3200" dirty="0" smtClean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學以致用之</a:t>
            </a:r>
            <a:r>
              <a:rPr lang="zh-TW" altLang="en-US" sz="3200" dirty="0">
                <a:latin typeface="微軟正黑體" pitchFamily="34" charset="-120"/>
                <a:ea typeface="微軟正黑體" pitchFamily="34" charset="-120"/>
                <a:cs typeface="華康中黑體" pitchFamily="49" charset="-120"/>
              </a:rPr>
              <a:t>目的。 </a:t>
            </a:r>
            <a:endParaRPr lang="en-US" altLang="zh-TW" sz="3200" dirty="0" smtClean="0">
              <a:latin typeface="微軟正黑體" pitchFamily="34" charset="-120"/>
              <a:ea typeface="微軟正黑體" pitchFamily="34" charset="-120"/>
              <a:cs typeface="華康中黑體" pitchFamily="49" charset="-12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1" y="-121320"/>
            <a:ext cx="2592289" cy="1462088"/>
          </a:xfrm>
        </p:spPr>
        <p:txBody>
          <a:bodyPr>
            <a:normAutofit/>
          </a:bodyPr>
          <a:lstStyle/>
          <a:p>
            <a:pPr eaLnBrk="1" hangingPunct="1"/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教學目標</a:t>
            </a:r>
          </a:p>
        </p:txBody>
      </p:sp>
      <p:sp>
        <p:nvSpPr>
          <p:cNvPr id="86023" name="標題 1"/>
          <p:cNvSpPr>
            <a:spLocks/>
          </p:cNvSpPr>
          <p:nvPr/>
        </p:nvSpPr>
        <p:spPr bwMode="auto">
          <a:xfrm>
            <a:off x="1258888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2496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標題 1"/>
          <p:cNvSpPr>
            <a:spLocks/>
          </p:cNvSpPr>
          <p:nvPr/>
        </p:nvSpPr>
        <p:spPr bwMode="auto">
          <a:xfrm>
            <a:off x="1547813" y="404813"/>
            <a:ext cx="23749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TW" altLang="en-US" sz="2800">
              <a:solidFill>
                <a:schemeClr val="tx2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203848" y="620688"/>
            <a:ext cx="2592289" cy="146208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rgbClr val="095863"/>
                </a:solidFill>
                <a:latin typeface="Adobe 繁黑體 Std B" pitchFamily="34" charset="-120"/>
                <a:ea typeface="Adobe 繁黑體 Std B" pitchFamily="34" charset="-120"/>
              </a:rPr>
              <a:t>未來進路</a:t>
            </a:r>
            <a:endParaRPr lang="zh-TW" altLang="en-US" sz="4000" b="1" dirty="0">
              <a:solidFill>
                <a:srgbClr val="095863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228781"/>
              </p:ext>
            </p:extLst>
          </p:nvPr>
        </p:nvGraphicFramePr>
        <p:xfrm>
          <a:off x="395537" y="1762043"/>
          <a:ext cx="8352928" cy="425924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52351"/>
                <a:gridCol w="7200577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 smtClean="0">
                          <a:solidFill>
                            <a:srgbClr val="C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升學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保健系 ／幼兒保育系 相關科系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服裝設計相關科系 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美容化妝品相關科系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健康保健休閒相關科系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餐飲管理科系</a:t>
                      </a: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、</a:t>
                      </a:r>
                      <a:r>
                        <a:rPr lang="zh-TW" altLang="en-US" sz="28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觀光管理科系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就業</a:t>
                      </a:r>
                      <a:endParaRPr lang="zh-TW" altLang="en-US" sz="28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飯店櫃檯接待人員、餐飲服務人員、飯店房務員、調酒師、手工藝品設計師、廚師、烘焙師、觀光休閒服務等。</a:t>
                      </a:r>
                    </a:p>
                  </a:txBody>
                  <a:tcPr anchor="ctr"/>
                </a:tc>
              </a:tr>
              <a:tr h="1375477"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150000"/>
                        </a:lnSpc>
                      </a:pPr>
                      <a:r>
                        <a:rPr lang="zh-TW" altLang="en-US" sz="2800" dirty="0" smtClean="0">
                          <a:solidFill>
                            <a:srgbClr val="0066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證照</a:t>
                      </a:r>
                      <a:endParaRPr lang="zh-TW" altLang="en-US" sz="2800" b="1" dirty="0">
                        <a:solidFill>
                          <a:srgbClr val="006600"/>
                        </a:solidFill>
                        <a:latin typeface="微軟正黑體" pitchFamily="34" charset="-120"/>
                        <a:ea typeface="微軟正黑體" pitchFamily="34" charset="-120"/>
                        <a:cs typeface="華康中黑體" pitchFamily="49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0" kern="1200" dirty="0" smtClean="0">
                          <a:solidFill>
                            <a:schemeClr val="dk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中餐烹調、西餐烹調、餐旅服務、飲料調製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 Placeholder 2"/>
          <p:cNvSpPr txBox="1">
            <a:spLocks/>
          </p:cNvSpPr>
          <p:nvPr/>
        </p:nvSpPr>
        <p:spPr>
          <a:xfrm rot="20832451">
            <a:off x="-66843" y="166102"/>
            <a:ext cx="1086030" cy="3423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rgbClr val="09586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家事類</a:t>
            </a:r>
            <a:endParaRPr lang="en-US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0861489">
            <a:off x="-44898" y="495145"/>
            <a:ext cx="1302259" cy="378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家政群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 rot="20861489">
            <a:off x="55781" y="868536"/>
            <a:ext cx="1389740" cy="432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9586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家政科</a:t>
            </a:r>
            <a:endParaRPr lang="en-US" sz="32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1609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340768"/>
            <a:ext cx="8784976" cy="52565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選技職好好讀有前途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2"/>
              </a:rPr>
              <a:t>https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  <a:hlinkClick r:id="rId2"/>
              </a:rPr>
              <a:t>://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  <a:hlinkClick r:id="rId2"/>
              </a:rPr>
              <a:t>www.tech-012.ntust.edu.tw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2"/>
              </a:rPr>
              <a:t>/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  <a:hlinkClick r:id="rId3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年國教技職教育宣導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網站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3"/>
              </a:rPr>
              <a:t>http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  <a:hlinkClick r:id="rId3"/>
              </a:rPr>
              <a:t>://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3"/>
              </a:rPr>
              <a:t>tech-alliance.ntut.edu.tw/bin/home.php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全國高中高職五專學校資訊網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 eaLnBrk="1" hangingPunct="1">
              <a:lnSpc>
                <a:spcPct val="150000"/>
              </a:lnSpc>
              <a:buNone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4"/>
              </a:rPr>
              <a:t>http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  <a:hlinkClick r:id="rId4"/>
              </a:rPr>
              <a:t>://203.72.29.166/search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hlinkClick r:id="rId4"/>
              </a:rPr>
              <a:t>/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 eaLnBrk="1" hangingPunct="1">
              <a:lnSpc>
                <a:spcPct val="150000"/>
              </a:lnSpc>
              <a:buNone/>
            </a:pP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>
              <a:lnSpc>
                <a:spcPct val="150000"/>
              </a:lnSpc>
              <a:buNone/>
            </a:pP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109728" indent="0">
              <a:lnSpc>
                <a:spcPct val="150000"/>
              </a:lnSpc>
              <a:buNone/>
            </a:pPr>
            <a:endParaRPr lang="zh-TW" altLang="en-US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ct val="150000"/>
              </a:lnSpc>
            </a:pPr>
            <a:endParaRPr lang="zh-TW" altLang="en-US" sz="28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260648"/>
            <a:ext cx="6491064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高職類科相關資訊</a:t>
            </a:r>
          </a:p>
        </p:txBody>
      </p:sp>
    </p:spTree>
    <p:extLst>
      <p:ext uri="{BB962C8B-B14F-4D97-AF65-F5344CB8AC3E}">
        <p14:creationId xmlns:p14="http://schemas.microsoft.com/office/powerpoint/2010/main" val="349855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12776"/>
            <a:ext cx="8136904" cy="4997151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n"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就業技能與升學基礎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具備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基礎專業知能，直接升學或進入就業市場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Wingdings" pitchFamily="2" charset="2"/>
              <a:buChar char="n"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類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科與課程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特色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包含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工業、商業、農業、家事、海事、水產、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藝 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術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等類科，學生可依自己的興趣與專長選擇就讀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可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參加技能檢定，取得技術士及職業證照，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增加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就業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機會與升學優勢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Wingdings" pitchFamily="2" charset="2"/>
              <a:buChar char="n"/>
            </a:pP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升學管道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統</a:t>
            </a: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測、申請入學、登記分發、技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優保送、甄審，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buNone/>
            </a:pP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或經由繁星計畫推薦，升學管道多元。</a:t>
            </a:r>
            <a:endParaRPr 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高職教育的內涵</a:t>
            </a:r>
            <a:endParaRPr lang="en-US" sz="4000" b="1" dirty="0">
              <a:solidFill>
                <a:schemeClr val="tx1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594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5039454"/>
              </p:ext>
            </p:extLst>
          </p:nvPr>
        </p:nvGraphicFramePr>
        <p:xfrm>
          <a:off x="539552" y="1309896"/>
          <a:ext cx="7704856" cy="219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107"/>
                <a:gridCol w="963107"/>
                <a:gridCol w="963107"/>
                <a:gridCol w="963107"/>
                <a:gridCol w="963107"/>
                <a:gridCol w="963107"/>
                <a:gridCol w="963107"/>
                <a:gridCol w="963107"/>
              </a:tblGrid>
              <a:tr h="648072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部定課程</a:t>
                      </a:r>
                      <a:endParaRPr lang="zh-TW" altLang="en-US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校訂課程</a:t>
                      </a:r>
                      <a:endParaRPr lang="zh-TW" altLang="en-US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92088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一般科目</a:t>
                      </a:r>
                      <a:endParaRPr lang="zh-TW" altLang="en-US" sz="2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專業及</a:t>
                      </a:r>
                      <a:endParaRPr lang="en-US" altLang="zh-TW" sz="240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實習科目</a:t>
                      </a:r>
                      <a:endParaRPr lang="zh-TW" altLang="en-US" sz="2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一般科目</a:t>
                      </a:r>
                      <a:endParaRPr lang="zh-TW" altLang="en-US" sz="2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專業及</a:t>
                      </a:r>
                      <a:endParaRPr lang="en-US" altLang="zh-TW" sz="240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實習科目</a:t>
                      </a:r>
                      <a:endParaRPr lang="zh-TW" altLang="en-US" sz="2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必修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選修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必修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選修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必修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選修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必修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latin typeface="微軟正黑體" pitchFamily="34" charset="-120"/>
                          <a:ea typeface="微軟正黑體" pitchFamily="34" charset="-120"/>
                        </a:rPr>
                        <a:t>選修</a:t>
                      </a:r>
                      <a:endParaRPr lang="zh-TW" altLang="en-US" sz="20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tx1"/>
                </a:solidFill>
                <a:latin typeface="Adobe 繁黑體 Std B" pitchFamily="34" charset="-120"/>
                <a:ea typeface="Adobe 繁黑體 Std B" pitchFamily="34" charset="-120"/>
              </a:rPr>
              <a:t>高職課程的架構</a:t>
            </a:r>
            <a:endParaRPr lang="en-US" sz="4000" b="1" dirty="0">
              <a:solidFill>
                <a:schemeClr val="tx1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95536" y="3573016"/>
            <a:ext cx="7920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一般科目包含國文、英文、數學、社會、自然、藝術、生活、健康與體育、全民國防等領域科目。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部定課程採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「群」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方式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規劃。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學年學分</a:t>
            </a:r>
            <a:r>
              <a:rPr lang="zh-TW" altLang="en-US" sz="2400" b="1" dirty="0" smtClean="0">
                <a:solidFill>
                  <a:schemeClr val="accent2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制。</a:t>
            </a:r>
            <a:endParaRPr lang="en-US" altLang="zh-TW" sz="2400" b="1" dirty="0" smtClean="0">
              <a:solidFill>
                <a:schemeClr val="accent2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TW" altLang="en-US" sz="2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畢業條件：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至少取得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160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學分，部定必修至少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85%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及格，專業及實習科目至少修習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80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學分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(60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學分及格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，實習科目至少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學分及格。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81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6175663"/>
              </p:ext>
            </p:extLst>
          </p:nvPr>
        </p:nvGraphicFramePr>
        <p:xfrm>
          <a:off x="393651" y="1628800"/>
          <a:ext cx="8424936" cy="393419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56182"/>
                <a:gridCol w="1656184"/>
                <a:gridCol w="1152128"/>
                <a:gridCol w="1296144"/>
                <a:gridCol w="1368152"/>
                <a:gridCol w="1296146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工業類</a:t>
                      </a:r>
                      <a:endParaRPr lang="zh-TW" alt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0000FF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商業類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solidFill>
                            <a:srgbClr val="FF0066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家事類</a:t>
                      </a:r>
                      <a:endParaRPr lang="zh-TW" altLang="en-US" sz="2400" b="1" dirty="0">
                        <a:solidFill>
                          <a:srgbClr val="FF0066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農業類</a:t>
                      </a:r>
                      <a:endParaRPr lang="zh-TW" alt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海事</a:t>
                      </a:r>
                      <a:endParaRPr lang="en-US" altLang="zh-TW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水產類</a:t>
                      </a:r>
                      <a:endParaRPr lang="zh-TW" alt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軟正黑體" pitchFamily="34" charset="-120"/>
                          <a:ea typeface="微軟正黑體" pitchFamily="34" charset="-120"/>
                        </a:rPr>
                        <a:t>藝術類</a:t>
                      </a:r>
                      <a:endParaRPr lang="zh-TW" alt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  <a:tr h="47318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機械群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商業與</a:t>
                      </a:r>
                      <a:endParaRPr lang="en-US" altLang="zh-TW" sz="2000" b="1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管理群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家政群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農業群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水產群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藝術群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動力機械群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外語群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餐旅群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食品群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海事群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電機與</a:t>
                      </a:r>
                      <a:endParaRPr lang="en-US" altLang="zh-TW" sz="2000" b="1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電子群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設計群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化工群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土木與</a:t>
                      </a:r>
                      <a:endParaRPr lang="en-US" altLang="zh-TW" sz="2000" b="1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建築群</a:t>
                      </a:r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gradFill>
                      <a:gsLst>
                        <a:gs pos="69000">
                          <a:schemeClr val="bg2">
                            <a:alpha val="81000"/>
                            <a:lumMod val="88000"/>
                          </a:schemeClr>
                        </a:gs>
                        <a:gs pos="5000">
                          <a:schemeClr val="bg1">
                            <a:alpha val="0"/>
                            <a:lumMod val="17000"/>
                            <a:lumOff val="83000"/>
                          </a:schemeClr>
                        </a:gs>
                        <a:gs pos="92000">
                          <a:schemeClr val="accent2">
                            <a:lumMod val="75000"/>
                            <a:alpha val="49000"/>
                          </a:schemeClr>
                        </a:gs>
                      </a:gsLst>
                      <a:path path="circle">
                        <a:fillToRect l="65000" b="98000"/>
                      </a:path>
                    </a:gradFill>
                  </a:tcPr>
                </a:tc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高職群科歸屬</a:t>
            </a:r>
            <a:r>
              <a:rPr lang="en-US" altLang="zh-TW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(</a:t>
            </a:r>
            <a:r>
              <a:rPr lang="zh-TW" altLang="en-US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總</a:t>
            </a:r>
            <a:r>
              <a:rPr lang="en-US" altLang="zh-TW" sz="4000" b="1" dirty="0" smtClean="0">
                <a:solidFill>
                  <a:schemeClr val="accent2">
                    <a:lumMod val="50000"/>
                  </a:schemeClr>
                </a:solidFill>
                <a:latin typeface="Adobe 繁黑體 Std B" pitchFamily="34" charset="-120"/>
                <a:ea typeface="Adobe 繁黑體 Std B" pitchFamily="34" charset="-120"/>
              </a:rPr>
              <a:t>)</a:t>
            </a:r>
            <a:endParaRPr lang="en-US" sz="4000" b="1" dirty="0">
              <a:solidFill>
                <a:schemeClr val="accent2">
                  <a:lumMod val="50000"/>
                </a:scheme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1653952"/>
            <a:ext cx="2808312" cy="32152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01008"/>
            <a:ext cx="143827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03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831534"/>
              </p:ext>
            </p:extLst>
          </p:nvPr>
        </p:nvGraphicFramePr>
        <p:xfrm>
          <a:off x="323528" y="1484784"/>
          <a:ext cx="8424936" cy="485489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6062"/>
                <a:gridCol w="1584178"/>
                <a:gridCol w="6264696"/>
              </a:tblGrid>
              <a:tr h="1080120"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solidFill>
                            <a:srgbClr val="0066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商業類</a:t>
                      </a:r>
                      <a:endParaRPr lang="zh-TW" altLang="en-US" sz="2800" b="0" dirty="0">
                        <a:solidFill>
                          <a:srgbClr val="0066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商業與</a:t>
                      </a:r>
                      <a:endParaRPr lang="en-US" altLang="zh-TW" sz="2400" b="1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管理群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商業經營科、國際貿易科、會計事務科、</a:t>
                      </a:r>
                    </a:p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資料處理科、流通管理科、電子商務科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8897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外語群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應用外語科</a:t>
                      </a:r>
                      <a:r>
                        <a:rPr lang="en-US" altLang="zh-TW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英文組</a:t>
                      </a:r>
                      <a:r>
                        <a:rPr lang="en-US" altLang="zh-TW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、應用外語科</a:t>
                      </a:r>
                      <a:r>
                        <a:rPr lang="en-US" altLang="zh-TW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日文組</a:t>
                      </a:r>
                      <a:r>
                        <a:rPr lang="en-US" altLang="zh-TW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endParaRPr lang="zh-TW" altLang="en-US" sz="2400" b="1" dirty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1123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設計群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金屬工藝科、室內空間設計科、圖文傳播科、</a:t>
                      </a:r>
                      <a:endParaRPr lang="en-US" altLang="zh-TW" sz="2400" b="1" dirty="0" smtClean="0">
                        <a:solidFill>
                          <a:srgbClr val="0000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0000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美工科、廣告設計科、室內設計科、多媒體應用科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800" b="0" dirty="0" smtClean="0">
                          <a:solidFill>
                            <a:srgbClr val="C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家事類</a:t>
                      </a:r>
                      <a:endParaRPr lang="zh-TW" altLang="en-US" sz="2800" b="0" dirty="0">
                        <a:solidFill>
                          <a:srgbClr val="C0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家政群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家政科、服裝科、美容科、幼兒保育科、</a:t>
                      </a:r>
                      <a:endParaRPr lang="en-US" altLang="zh-TW" sz="2400" b="1" dirty="0" smtClean="0">
                        <a:solidFill>
                          <a:srgbClr val="8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時尚造型科、流行服飾科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88970">
                <a:tc v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ea typeface="華康中黑體" panose="02010609000101010101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latin typeface="微軟正黑體" pitchFamily="34" charset="-120"/>
                          <a:ea typeface="微軟正黑體" pitchFamily="34" charset="-120"/>
                        </a:rPr>
                        <a:t>餐旅群</a:t>
                      </a:r>
                      <a:endParaRPr lang="zh-TW" altLang="en-US" sz="2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400" b="1" dirty="0" smtClean="0">
                          <a:solidFill>
                            <a:srgbClr val="800000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餐飲管理科、觀光事業科</a:t>
                      </a:r>
                      <a:endParaRPr lang="zh-TW" altLang="en-US" sz="2400" b="1" dirty="0">
                        <a:solidFill>
                          <a:srgbClr val="80000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1138A-4AC3-4802-BBC0-F4FD9A25516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高職群科歸屬</a:t>
            </a:r>
            <a:r>
              <a:rPr lang="en-US" altLang="zh-TW" sz="4000" b="1" dirty="0" smtClean="0">
                <a:latin typeface="Adobe 繁黑體 Std B" pitchFamily="34" charset="-120"/>
                <a:ea typeface="Adobe 繁黑體 Std B" pitchFamily="34" charset="-120"/>
              </a:rPr>
              <a:t>(</a:t>
            </a:r>
            <a:r>
              <a:rPr lang="zh-TW" altLang="en-US" sz="4000" b="1" dirty="0" smtClean="0">
                <a:latin typeface="Adobe 繁黑體 Std B" pitchFamily="34" charset="-120"/>
                <a:ea typeface="Adobe 繁黑體 Std B" pitchFamily="34" charset="-120"/>
              </a:rPr>
              <a:t>商業、家事類</a:t>
            </a:r>
            <a:r>
              <a:rPr lang="en-US" altLang="zh-TW" sz="4000" b="1" dirty="0" smtClean="0">
                <a:latin typeface="Adobe 繁黑體 Std B" pitchFamily="34" charset="-120"/>
                <a:ea typeface="Adobe 繁黑體 Std B" pitchFamily="34" charset="-120"/>
              </a:rPr>
              <a:t>)</a:t>
            </a:r>
            <a:endParaRPr lang="en-US" sz="4000" b="1" dirty="0">
              <a:latin typeface="Adobe 繁黑體 Std B" pitchFamily="34" charset="-120"/>
              <a:ea typeface="Adobe 繁黑體 Std B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65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1591</TotalTime>
  <Words>4294</Words>
  <Application>Microsoft Office PowerPoint</Application>
  <PresentationFormat>如螢幕大小 (4:3)</PresentationFormat>
  <Paragraphs>541</Paragraphs>
  <Slides>59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59</vt:i4>
      </vt:variant>
    </vt:vector>
  </HeadingPairs>
  <TitlesOfParts>
    <vt:vector size="72" baseType="lpstr">
      <vt:lpstr>Arial</vt:lpstr>
      <vt:lpstr>新細明體</vt:lpstr>
      <vt:lpstr>Adobe 繁黑體 Std B</vt:lpstr>
      <vt:lpstr>Lucida Sans Unicode</vt:lpstr>
      <vt:lpstr>Wingdings</vt:lpstr>
      <vt:lpstr>Wingdings 2</vt:lpstr>
      <vt:lpstr>標楷體</vt:lpstr>
      <vt:lpstr>微軟正黑體</vt:lpstr>
      <vt:lpstr>Verdana</vt:lpstr>
      <vt:lpstr>華康中黑體</vt:lpstr>
      <vt:lpstr>Wingdings 3</vt:lpstr>
      <vt:lpstr>Calibri</vt:lpstr>
      <vt:lpstr>匯合</vt:lpstr>
      <vt:lpstr>技術型高級中等學校類科簡介  ~~中山工商洪瑜娟~~   </vt:lpstr>
      <vt:lpstr>未來的進路在哪裡？</vt:lpstr>
      <vt:lpstr>國中生升學之路</vt:lpstr>
      <vt:lpstr>從生涯的角度思考</vt:lpstr>
      <vt:lpstr>高職教育的目標</vt:lpstr>
      <vt:lpstr>高職教育的內涵</vt:lpstr>
      <vt:lpstr>高職課程的架構</vt:lpstr>
      <vt:lpstr>高職群科歸屬(總)</vt:lpstr>
      <vt:lpstr>高職群科歸屬(商業、家事類)</vt:lpstr>
      <vt:lpstr>高職群科部定專業必修課程</vt:lpstr>
      <vt:lpstr>商業管理群</vt:lpstr>
      <vt:lpstr>所學與所用</vt:lpstr>
      <vt:lpstr>PowerPoint 簡報</vt:lpstr>
      <vt:lpstr>PowerPoint 簡報</vt:lpstr>
      <vt:lpstr>PowerPoint 簡報</vt:lpstr>
      <vt:lpstr>商業與管理群-資料處理科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設計群</vt:lpstr>
      <vt:lpstr>所學與所用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PowerPoint 簡報</vt:lpstr>
      <vt:lpstr>PowerPoint 簡報</vt:lpstr>
      <vt:lpstr>所學與所用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PowerPoint 簡報</vt:lpstr>
      <vt:lpstr>所學與所用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PowerPoint 簡報</vt:lpstr>
      <vt:lpstr>教學目標</vt:lpstr>
      <vt:lpstr>PowerPoint 簡報</vt:lpstr>
      <vt:lpstr>高職類科相關資訊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涂世曜</dc:creator>
  <cp:lastModifiedBy>owner</cp:lastModifiedBy>
  <cp:revision>148</cp:revision>
  <dcterms:created xsi:type="dcterms:W3CDTF">2014-12-06T14:49:48Z</dcterms:created>
  <dcterms:modified xsi:type="dcterms:W3CDTF">2017-12-06T01:49:52Z</dcterms:modified>
</cp:coreProperties>
</file>