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9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6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8333" autoAdjust="0"/>
    <p:restoredTop sz="94737" autoAdjust="0"/>
  </p:normalViewPr>
  <p:slideViewPr>
    <p:cSldViewPr>
      <p:cViewPr>
        <p:scale>
          <a:sx n="70" d="100"/>
          <a:sy n="70" d="100"/>
        </p:scale>
        <p:origin x="-106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4BCD83-7D30-4244-B02B-E2E9C73FA14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8356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8229600" cy="2133600"/>
          </a:xfrm>
        </p:spPr>
        <p:txBody>
          <a:bodyPr/>
          <a:lstStyle>
            <a:lvl1pPr>
              <a:defRPr sz="5400" b="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895600"/>
            <a:ext cx="8229600" cy="17526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pic>
        <p:nvPicPr>
          <p:cNvPr id="3082" name="Picture 10" descr="1903h1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2200"/>
            <a:ext cx="91440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Free powerpoint template: www.brainybetty.com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F2E04-B801-47FA-98C9-A32CFEBC508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124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831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831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Free powerpoint template: www.brainybetty.com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FCC51-FFA1-4A93-9436-8B1DA7E2721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678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Free powerpoint template: www.brainybetty.com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F788E-184A-43E4-AB4D-3D3E7A74C80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42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Free powerpoint template: www.brainybetty.com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4B072-8B2C-43CC-9C5F-F19423B60ED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169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Free powerpoint template: www.brainybetty.com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54C54-842D-4490-8453-7EF2D4EF1D0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93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Free powerpoint template: www.brainybetty.com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F163-F448-46FD-89CA-D2CCF80DE38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939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Free powerpoint template: www.brainybetty.com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236D4-C97F-4ED7-A129-83E3A88F6D7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683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Free powerpoint template: www.brainybetty.com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B38FE-E3E8-4CA8-8381-785F9939E7D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85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Free powerpoint template: www.brainybetty.com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B091E-71BA-4BB7-AF27-CC71F7EB254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926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Free powerpoint template: www.brainybetty.com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14F6D-0678-4AAB-A9FC-77CC0B2E3CC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423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0" y="5562600"/>
            <a:ext cx="9144000" cy="908050"/>
            <a:chOff x="0" y="3504"/>
            <a:chExt cx="5760" cy="572"/>
          </a:xfrm>
        </p:grpSpPr>
        <p:pic>
          <p:nvPicPr>
            <p:cNvPr id="1036" name="Picture 12" descr="1903h1082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3F4EF"/>
                </a:clrFrom>
                <a:clrTo>
                  <a:srgbClr val="F3F4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504"/>
              <a:ext cx="2448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1903h1082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60" r="50980"/>
            <a:stretch>
              <a:fillRect/>
            </a:stretch>
          </p:blipFill>
          <p:spPr bwMode="auto">
            <a:xfrm>
              <a:off x="0" y="3552"/>
              <a:ext cx="1200" cy="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1903h1082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6F5FB"/>
                </a:clrFrom>
                <a:clrTo>
                  <a:srgbClr val="F6F5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552"/>
              <a:ext cx="2448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3300"/>
                </a:solidFill>
                <a:latin typeface="Verdana" pitchFamily="34" charset="0"/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3300"/>
                </a:solidFill>
                <a:latin typeface="Verdana" pitchFamily="34" charset="0"/>
                <a:ea typeface="新細明體" charset="-120"/>
              </a:defRPr>
            </a:lvl1pPr>
          </a:lstStyle>
          <a:p>
            <a:r>
              <a:rPr lang="en-US" altLang="zh-TW"/>
              <a:t>Free powerpoint template: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5532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3300"/>
                </a:solidFill>
                <a:latin typeface="Verdana" pitchFamily="34" charset="0"/>
                <a:ea typeface="新細明體" charset="-120"/>
              </a:defRPr>
            </a:lvl1pPr>
          </a:lstStyle>
          <a:p>
            <a:fld id="{15871804-3A4E-43AF-A585-F2C9FA74320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052736"/>
            <a:ext cx="8763000" cy="1527448"/>
          </a:xfrm>
        </p:spPr>
        <p:txBody>
          <a:bodyPr/>
          <a:lstStyle/>
          <a:p>
            <a:pPr algn="ctr"/>
            <a:r>
              <a:rPr lang="zh-TW" altLang="zh-TW" sz="6000" dirty="0">
                <a:solidFill>
                  <a:schemeClr val="accent2">
                    <a:lumMod val="75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網路報名系統操作</a:t>
            </a:r>
            <a:r>
              <a:rPr lang="zh-TW" altLang="zh-TW" sz="6000" dirty="0" smtClean="0">
                <a:solidFill>
                  <a:schemeClr val="accent2">
                    <a:lumMod val="75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說明</a:t>
            </a:r>
            <a:endParaRPr lang="en-US" altLang="zh-TW" sz="6000" dirty="0">
              <a:solidFill>
                <a:schemeClr val="accent2">
                  <a:lumMod val="75000"/>
                </a:schemeClr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24944"/>
            <a:ext cx="8763000" cy="699120"/>
          </a:xfrm>
        </p:spPr>
        <p:txBody>
          <a:bodyPr/>
          <a:lstStyle/>
          <a:p>
            <a:pPr algn="ctr"/>
            <a:r>
              <a:rPr lang="zh-TW" altLang="en-US" sz="4400" b="1" i="0" dirty="0" smtClean="0">
                <a:solidFill>
                  <a:srgbClr val="C0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中山工商輔導處       </a:t>
            </a:r>
            <a:endParaRPr lang="en-US" altLang="zh-TW" sz="4400" b="1" i="0" dirty="0" smtClean="0">
              <a:solidFill>
                <a:srgbClr val="C0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algn="ctr"/>
            <a:r>
              <a:rPr lang="zh-TW" altLang="en-US" sz="4400" b="1" i="0" dirty="0" smtClean="0">
                <a:solidFill>
                  <a:srgbClr val="C0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黃培雯</a:t>
            </a:r>
            <a:r>
              <a:rPr lang="zh-TW" altLang="en-US" sz="4400" i="0" dirty="0" smtClean="0">
                <a:solidFill>
                  <a:srgbClr val="C0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主任</a:t>
            </a:r>
            <a:endParaRPr lang="en-US" altLang="zh-TW" sz="4400" b="1" i="0" dirty="0">
              <a:solidFill>
                <a:srgbClr val="C0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07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1490" y="505400"/>
            <a:ext cx="8446974" cy="50118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r>
              <a:rPr lang="zh-TW" altLang="en-US" sz="3600" b="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五、資格證明</a:t>
            </a:r>
            <a:endParaRPr kumimoji="1" lang="en-US" altLang="zh-TW" sz="3600" dirty="0" smtClean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3600" dirty="0" smtClean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    ★配合上傳的證明文件填寫</a:t>
            </a:r>
            <a:r>
              <a:rPr kumimoji="1" lang="zh-TW" altLang="en-US" sz="360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　　</a:t>
            </a:r>
          </a:p>
          <a:p>
            <a:r>
              <a:rPr kumimoji="1" lang="en-US" altLang="zh-TW" sz="360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/>
            </a:r>
            <a:br>
              <a:rPr kumimoji="1" lang="en-US" altLang="zh-TW" sz="360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</a:br>
            <a:endParaRPr lang="zh-TW" altLang="zh-TW" sz="3600" b="0" dirty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1916832"/>
            <a:ext cx="8676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2400" kern="100" dirty="0">
                <a:latin typeface="標楷體"/>
                <a:ea typeface="新細明體"/>
                <a:cs typeface="Times New Roman"/>
              </a:rPr>
              <a:t>□</a:t>
            </a:r>
            <a:r>
              <a:rPr lang="zh-TW" altLang="zh-TW" sz="2400" kern="100" dirty="0">
                <a:latin typeface="Calibri"/>
                <a:ea typeface="標楷體"/>
                <a:cs typeface="Times New Roman"/>
              </a:rPr>
              <a:t>領有</a:t>
            </a:r>
            <a:r>
              <a:rPr lang="en-US" altLang="zh-TW" sz="2400" kern="100" dirty="0">
                <a:latin typeface="Calibri"/>
                <a:ea typeface="標楷體"/>
                <a:cs typeface="Times New Roman"/>
              </a:rPr>
              <a:t>      </a:t>
            </a:r>
            <a:r>
              <a:rPr lang="zh-TW" altLang="zh-TW" sz="2400" kern="100" dirty="0">
                <a:latin typeface="Calibri"/>
                <a:ea typeface="標楷體"/>
                <a:cs typeface="Times New Roman"/>
              </a:rPr>
              <a:t>縣</a:t>
            </a:r>
            <a:r>
              <a:rPr lang="en-US" altLang="zh-TW" sz="2400" kern="100" dirty="0">
                <a:latin typeface="Calibri"/>
                <a:ea typeface="標楷體"/>
                <a:cs typeface="Times New Roman"/>
              </a:rPr>
              <a:t>(</a:t>
            </a:r>
            <a:r>
              <a:rPr lang="zh-TW" altLang="zh-TW" sz="2400" kern="100" dirty="0">
                <a:latin typeface="Calibri"/>
                <a:ea typeface="標楷體"/>
                <a:cs typeface="Times New Roman"/>
              </a:rPr>
              <a:t>市</a:t>
            </a:r>
            <a:r>
              <a:rPr lang="en-US" altLang="zh-TW" sz="2400" kern="100" dirty="0">
                <a:latin typeface="Calibri"/>
                <a:ea typeface="標楷體"/>
                <a:cs typeface="Times New Roman"/>
              </a:rPr>
              <a:t>)    </a:t>
            </a:r>
            <a:r>
              <a:rPr lang="zh-TW" altLang="en-US" sz="2400" kern="100" dirty="0" smtClean="0">
                <a:latin typeface="Calibri"/>
                <a:ea typeface="標楷體"/>
                <a:cs typeface="Times New Roman"/>
              </a:rPr>
              <a:t> </a:t>
            </a:r>
            <a:r>
              <a:rPr lang="en-US" altLang="zh-TW" sz="2400" kern="100" dirty="0" smtClean="0">
                <a:latin typeface="Calibri"/>
                <a:ea typeface="標楷體"/>
                <a:cs typeface="Times New Roman"/>
              </a:rPr>
              <a:t> </a:t>
            </a:r>
            <a:r>
              <a:rPr lang="en-US" altLang="zh-TW" sz="2400" kern="100" dirty="0">
                <a:latin typeface="Calibri"/>
                <a:ea typeface="標楷體"/>
                <a:cs typeface="Times New Roman"/>
              </a:rPr>
              <a:t>(</a:t>
            </a:r>
            <a:r>
              <a:rPr lang="zh-TW" altLang="zh-TW" sz="2400" kern="100" dirty="0">
                <a:latin typeface="Calibri"/>
                <a:ea typeface="標楷體"/>
                <a:cs typeface="Times New Roman"/>
              </a:rPr>
              <a:t>學</a:t>
            </a:r>
            <a:r>
              <a:rPr lang="en-US" altLang="zh-TW" sz="2400" kern="100" dirty="0">
                <a:latin typeface="Calibri"/>
                <a:ea typeface="標楷體"/>
                <a:cs typeface="Times New Roman"/>
              </a:rPr>
              <a:t>)</a:t>
            </a:r>
            <a:r>
              <a:rPr lang="zh-TW" altLang="zh-TW" sz="2400" kern="100" dirty="0">
                <a:latin typeface="Calibri"/>
                <a:ea typeface="標楷體"/>
                <a:cs typeface="Times New Roman"/>
              </a:rPr>
              <a:t>年度</a:t>
            </a:r>
            <a:r>
              <a:rPr lang="zh-TW" altLang="zh-TW" sz="3200" b="1" u="sng" kern="100" dirty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鑑輔會鑑定證明</a:t>
            </a:r>
            <a:r>
              <a:rPr lang="en-US" altLang="zh-TW" sz="3200" b="1" u="sng" kern="100" dirty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  </a:t>
            </a:r>
            <a:r>
              <a:rPr lang="zh-TW" altLang="zh-TW" sz="2400" b="1" kern="100" dirty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有效日期</a:t>
            </a:r>
            <a:r>
              <a:rPr lang="zh-TW" altLang="zh-TW" sz="2400" kern="100" dirty="0">
                <a:latin typeface="Calibri"/>
                <a:ea typeface="標楷體"/>
                <a:cs typeface="Times New Roman"/>
              </a:rPr>
              <a:t>：</a:t>
            </a:r>
            <a:r>
              <a:rPr lang="en-US" altLang="zh-TW" sz="2400" kern="100" dirty="0">
                <a:latin typeface="Calibri"/>
                <a:ea typeface="標楷體"/>
                <a:cs typeface="Times New Roman"/>
              </a:rPr>
              <a:t>    </a:t>
            </a:r>
            <a:endParaRPr lang="en-US" altLang="zh-TW" sz="2400" kern="100" dirty="0" smtClean="0">
              <a:latin typeface="Calibri"/>
              <a:ea typeface="標楷體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altLang="zh-TW" sz="2400" kern="100" dirty="0" smtClean="0">
                <a:latin typeface="華康正顏楷體W5"/>
                <a:ea typeface="華康正顏楷體W5"/>
                <a:cs typeface="Times New Roman"/>
              </a:rPr>
              <a:t>★</a:t>
            </a:r>
            <a:r>
              <a:rPr lang="zh-TW" altLang="en-US" sz="2400" kern="100" dirty="0">
                <a:latin typeface="華康正顏楷體W5"/>
                <a:ea typeface="華康正顏楷體W5"/>
                <a:cs typeface="Times New Roman"/>
              </a:rPr>
              <a:t>請</a:t>
            </a:r>
            <a:r>
              <a:rPr lang="zh-TW" altLang="en-US" sz="2400" kern="100" dirty="0" smtClean="0">
                <a:latin typeface="華康正顏楷體W5"/>
                <a:ea typeface="華康正顏楷體W5"/>
                <a:cs typeface="Times New Roman"/>
              </a:rPr>
              <a:t>依照鑑</a:t>
            </a:r>
            <a:r>
              <a:rPr lang="zh-TW" altLang="en-US" sz="2400" kern="100" dirty="0">
                <a:latin typeface="華康正顏楷體W5"/>
                <a:ea typeface="華康正顏楷體W5"/>
                <a:cs typeface="Times New Roman"/>
              </a:rPr>
              <a:t>輔</a:t>
            </a:r>
            <a:r>
              <a:rPr lang="zh-TW" altLang="en-US" sz="2400" kern="100" dirty="0" smtClean="0">
                <a:latin typeface="華康正顏楷體W5"/>
                <a:ea typeface="華康正顏楷體W5"/>
                <a:cs typeface="Times New Roman"/>
              </a:rPr>
              <a:t>會鑑定證明登載資料登打</a:t>
            </a:r>
            <a:endParaRPr lang="en-US" altLang="zh-TW" sz="2400" kern="100" dirty="0">
              <a:latin typeface="Calibri"/>
              <a:ea typeface="標楷體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zh-TW" altLang="zh-TW" sz="2400" kern="100" dirty="0">
              <a:latin typeface="Calibri"/>
              <a:ea typeface="新細明體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altLang="zh-TW" sz="2400" b="1" kern="100" dirty="0" smtClean="0">
                <a:solidFill>
                  <a:srgbClr val="00823B"/>
                </a:solidFill>
                <a:latin typeface="標楷體"/>
                <a:ea typeface="新細明體"/>
                <a:cs typeface="Times New Roman"/>
              </a:rPr>
              <a:t>□</a:t>
            </a:r>
            <a:r>
              <a:rPr lang="zh-TW" altLang="zh-TW" sz="2400" b="1" kern="100" dirty="0">
                <a:solidFill>
                  <a:srgbClr val="00823B"/>
                </a:solidFill>
                <a:latin typeface="Calibri"/>
                <a:ea typeface="標楷體"/>
                <a:cs typeface="Times New Roman"/>
              </a:rPr>
              <a:t>領有身心障礙</a:t>
            </a:r>
            <a:r>
              <a:rPr lang="zh-TW" altLang="zh-TW" sz="2400" b="1" kern="100" dirty="0">
                <a:solidFill>
                  <a:srgbClr val="00823B"/>
                </a:solidFill>
                <a:latin typeface="Times New Roman"/>
                <a:ea typeface="標楷體"/>
                <a:cs typeface="Times New Roman"/>
              </a:rPr>
              <a:t>手冊</a:t>
            </a:r>
            <a:r>
              <a:rPr lang="en-US" altLang="zh-TW" sz="2400" b="1" kern="100" dirty="0">
                <a:solidFill>
                  <a:srgbClr val="00823B"/>
                </a:solidFill>
                <a:latin typeface="標楷體"/>
                <a:ea typeface="新細明體"/>
                <a:cs typeface="Times New Roman"/>
              </a:rPr>
              <a:t>  </a:t>
            </a:r>
            <a:r>
              <a:rPr lang="zh-TW" altLang="zh-TW" sz="2400" b="1" kern="100" dirty="0">
                <a:solidFill>
                  <a:srgbClr val="00823B"/>
                </a:solidFill>
                <a:latin typeface="Calibri"/>
                <a:ea typeface="標楷體"/>
                <a:cs typeface="Times New Roman"/>
              </a:rPr>
              <a:t>有效日期：</a:t>
            </a:r>
            <a:r>
              <a:rPr lang="en-US" altLang="zh-TW" sz="2400" b="1" kern="100" dirty="0">
                <a:solidFill>
                  <a:srgbClr val="00823B"/>
                </a:solidFill>
                <a:latin typeface="Calibri"/>
                <a:ea typeface="標楷體"/>
                <a:cs typeface="Times New Roman"/>
              </a:rPr>
              <a:t>           </a:t>
            </a:r>
            <a:r>
              <a:rPr lang="zh-TW" altLang="en-US" sz="3200" b="1" u="sng" kern="100" dirty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 </a:t>
            </a:r>
            <a:r>
              <a:rPr lang="zh-TW" altLang="en-US" sz="3200" b="1" u="sng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  （舊證）</a:t>
            </a:r>
            <a:endParaRPr lang="zh-TW" altLang="zh-TW" sz="3200" b="1" u="sng" kern="100" dirty="0">
              <a:solidFill>
                <a:srgbClr val="FF0000"/>
              </a:solidFill>
              <a:latin typeface="Calibri"/>
              <a:ea typeface="新細明體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altLang="zh-TW" sz="2400" b="1" kern="100" dirty="0">
                <a:solidFill>
                  <a:srgbClr val="00823B"/>
                </a:solidFill>
                <a:latin typeface="標楷體"/>
                <a:ea typeface="新細明體"/>
                <a:cs typeface="Times New Roman"/>
              </a:rPr>
              <a:t>   (</a:t>
            </a:r>
            <a:r>
              <a:rPr lang="zh-TW" altLang="zh-TW" sz="2400" b="1" kern="100" dirty="0">
                <a:solidFill>
                  <a:srgbClr val="00823B"/>
                </a:solidFill>
                <a:latin typeface="Calibri"/>
                <a:ea typeface="標楷體"/>
                <a:cs typeface="Times New Roman"/>
              </a:rPr>
              <a:t>身心障礙類別：</a:t>
            </a:r>
            <a:r>
              <a:rPr lang="en-US" altLang="zh-TW" sz="2400" b="1" kern="100" dirty="0">
                <a:solidFill>
                  <a:srgbClr val="00823B"/>
                </a:solidFill>
                <a:latin typeface="Calibri"/>
                <a:ea typeface="標楷體"/>
                <a:cs typeface="Times New Roman"/>
              </a:rPr>
              <a:t>             </a:t>
            </a:r>
            <a:r>
              <a:rPr lang="zh-TW" altLang="zh-TW" sz="2400" b="1" kern="100" dirty="0">
                <a:solidFill>
                  <a:srgbClr val="00823B"/>
                </a:solidFill>
                <a:latin typeface="Calibri"/>
                <a:ea typeface="標楷體"/>
                <a:cs typeface="Times New Roman"/>
              </a:rPr>
              <a:t>、身心障礙程度：</a:t>
            </a:r>
            <a:r>
              <a:rPr lang="en-US" altLang="zh-TW" sz="2400" b="1" kern="100" dirty="0">
                <a:solidFill>
                  <a:srgbClr val="00823B"/>
                </a:solidFill>
                <a:latin typeface="Calibri"/>
                <a:ea typeface="標楷體"/>
                <a:cs typeface="Times New Roman"/>
              </a:rPr>
              <a:t>             </a:t>
            </a:r>
            <a:r>
              <a:rPr lang="zh-TW" altLang="en-US" sz="2400" b="1" kern="100" dirty="0" smtClean="0">
                <a:solidFill>
                  <a:srgbClr val="00823B"/>
                </a:solidFill>
                <a:latin typeface="Calibri"/>
                <a:ea typeface="標楷體"/>
                <a:cs typeface="Times New Roman"/>
              </a:rPr>
              <a:t>）</a:t>
            </a:r>
            <a:r>
              <a:rPr lang="en-US" altLang="zh-TW" sz="2400" b="1" kern="100" dirty="0" smtClean="0">
                <a:solidFill>
                  <a:srgbClr val="00823B"/>
                </a:solidFill>
                <a:latin typeface="Calibri"/>
                <a:ea typeface="標楷體"/>
                <a:cs typeface="Times New Roman"/>
              </a:rPr>
              <a:t>   </a:t>
            </a:r>
            <a:endParaRPr lang="en-US" altLang="zh-TW" sz="2400" b="1" kern="100" dirty="0">
              <a:solidFill>
                <a:srgbClr val="00823B"/>
              </a:solidFill>
              <a:latin typeface="Calibri"/>
              <a:ea typeface="標楷體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zh-TW" sz="2400" b="1" kern="100" dirty="0" smtClean="0">
              <a:solidFill>
                <a:srgbClr val="002060"/>
              </a:solidFill>
              <a:latin typeface="Calibri"/>
              <a:ea typeface="新細明體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altLang="zh-TW" sz="2400" kern="100" dirty="0" smtClean="0">
                <a:latin typeface="標楷體"/>
                <a:ea typeface="新細明體"/>
                <a:cs typeface="Times New Roman"/>
              </a:rPr>
              <a:t>□</a:t>
            </a:r>
            <a:r>
              <a:rPr lang="zh-TW" altLang="zh-TW" sz="2400" kern="100" dirty="0">
                <a:latin typeface="Calibri"/>
                <a:ea typeface="標楷體"/>
                <a:cs typeface="Times New Roman"/>
              </a:rPr>
              <a:t>身心障礙證明，障礙等級：</a:t>
            </a:r>
            <a:r>
              <a:rPr lang="en-US" altLang="zh-TW" sz="2400" kern="100" dirty="0">
                <a:latin typeface="Calibri"/>
                <a:ea typeface="標楷體"/>
                <a:cs typeface="Times New Roman"/>
              </a:rPr>
              <a:t>       </a:t>
            </a:r>
            <a:r>
              <a:rPr lang="zh-TW" altLang="zh-TW" sz="2400" kern="100" spc="-30" dirty="0">
                <a:latin typeface="Calibri"/>
                <a:ea typeface="標楷體"/>
                <a:cs typeface="Times New Roman"/>
              </a:rPr>
              <a:t>有效</a:t>
            </a:r>
            <a:r>
              <a:rPr lang="zh-TW" altLang="zh-TW" sz="2400" kern="100" spc="-30" dirty="0" smtClean="0">
                <a:latin typeface="Calibri"/>
                <a:ea typeface="標楷體"/>
                <a:cs typeface="Times New Roman"/>
              </a:rPr>
              <a:t>日期</a:t>
            </a:r>
            <a:r>
              <a:rPr lang="zh-TW" altLang="en-US" sz="3200" b="1" u="sng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（</a:t>
            </a:r>
            <a:r>
              <a:rPr lang="zh-TW" altLang="en-US" sz="3200" b="1" u="sng" kern="100" dirty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新證）</a:t>
            </a:r>
            <a:r>
              <a:rPr lang="en-US" altLang="zh-TW" sz="2400" kern="100" spc="-30" dirty="0" smtClean="0">
                <a:latin typeface="Calibri"/>
                <a:ea typeface="標楷體"/>
                <a:cs typeface="Times New Roman"/>
              </a:rPr>
              <a:t>       </a:t>
            </a:r>
            <a:endParaRPr lang="zh-TW" altLang="zh-TW" sz="2400" kern="100" dirty="0">
              <a:latin typeface="Calibri"/>
              <a:ea typeface="新細明體"/>
              <a:cs typeface="Times New Roman"/>
            </a:endParaRPr>
          </a:p>
          <a:p>
            <a:pPr marL="75565" marR="75565">
              <a:spcAft>
                <a:spcPts val="0"/>
              </a:spcAft>
            </a:pPr>
            <a:r>
              <a:rPr lang="en-US" altLang="zh-TW" sz="2400" kern="100" dirty="0">
                <a:latin typeface="標楷體"/>
                <a:ea typeface="新細明體"/>
                <a:cs typeface="Times New Roman"/>
              </a:rPr>
              <a:t>  </a:t>
            </a:r>
            <a:r>
              <a:rPr lang="zh-TW" altLang="zh-TW" sz="2400" kern="100" dirty="0">
                <a:latin typeface="Calibri"/>
                <a:ea typeface="標楷體"/>
                <a:cs typeface="Times New Roman"/>
              </a:rPr>
              <a:t>障礙類別：</a:t>
            </a:r>
            <a:r>
              <a:rPr lang="en-US" altLang="zh-TW" sz="2400" kern="100" dirty="0">
                <a:latin typeface="Calibri"/>
                <a:ea typeface="標楷體"/>
                <a:cs typeface="Times New Roman"/>
              </a:rPr>
              <a:t>                            ICD</a:t>
            </a:r>
            <a:r>
              <a:rPr lang="zh-TW" altLang="zh-TW" sz="2400" kern="100" dirty="0">
                <a:latin typeface="Calibri"/>
                <a:ea typeface="標楷體"/>
                <a:cs typeface="Times New Roman"/>
              </a:rPr>
              <a:t>診斷： </a:t>
            </a:r>
            <a:r>
              <a:rPr lang="en-US" altLang="zh-TW" sz="2400" kern="100" dirty="0">
                <a:latin typeface="標楷體"/>
                <a:ea typeface="新細明體"/>
                <a:cs typeface="Times New Roman"/>
              </a:rPr>
              <a:t>                               </a:t>
            </a:r>
            <a:endParaRPr lang="zh-TW" altLang="zh-TW" sz="2400" kern="100" dirty="0">
              <a:latin typeface="Calibri"/>
              <a:ea typeface="新細明體"/>
              <a:cs typeface="Times New Roman"/>
            </a:endParaRPr>
          </a:p>
          <a:p>
            <a:r>
              <a:rPr lang="en-US" altLang="zh-TW" sz="2400" kern="100" dirty="0">
                <a:latin typeface="標楷體"/>
                <a:cs typeface="Times New Roman"/>
              </a:rPr>
              <a:t>   </a:t>
            </a:r>
            <a:r>
              <a:rPr lang="zh-TW" altLang="zh-TW" sz="2400" kern="100" dirty="0">
                <a:ea typeface="標楷體"/>
                <a:cs typeface="Times New Roman"/>
              </a:rPr>
              <a:t>對應舊制身心障礙類別（參閱附錄）：</a:t>
            </a:r>
            <a:r>
              <a:rPr lang="en-US" altLang="zh-TW" sz="2400" kern="100" dirty="0">
                <a:ea typeface="標楷體"/>
                <a:cs typeface="Times New Roman"/>
              </a:rPr>
              <a:t>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66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1490" y="505400"/>
            <a:ext cx="8446974" cy="50118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r>
              <a:rPr lang="zh-TW" altLang="en-US" sz="3600" b="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六、特教類別</a:t>
            </a:r>
            <a:endParaRPr kumimoji="1" lang="en-US" altLang="zh-TW" sz="3600" dirty="0" smtClean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3600" dirty="0" smtClean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    ★配合鑑輔會鑑定證明勾選</a:t>
            </a:r>
            <a:r>
              <a:rPr kumimoji="1" lang="zh-TW" altLang="en-US" sz="360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　　</a:t>
            </a:r>
          </a:p>
          <a:p>
            <a:r>
              <a:rPr kumimoji="1" lang="en-US" altLang="zh-TW" sz="360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/>
            </a:r>
            <a:br>
              <a:rPr kumimoji="1" lang="en-US" altLang="zh-TW" sz="360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</a:br>
            <a:endParaRPr lang="zh-TW" altLang="zh-TW" sz="3600" b="0" dirty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9502" y="2204864"/>
            <a:ext cx="82309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視覺障礙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聽覺障礙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語言障礙</a:t>
            </a:r>
          </a:p>
          <a:p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腦性麻痺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r>
              <a:rPr lang="en-US" altLang="zh-TW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自閉症</a:t>
            </a:r>
          </a:p>
          <a:p>
            <a:r>
              <a:rPr lang="zh-TW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肢體障礙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部位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)       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學習障礙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類型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)</a:t>
            </a:r>
            <a:endParaRPr lang="zh-TW" altLang="zh-TW" sz="2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情緒行為障礙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類型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)     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身體病弱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病名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)</a:t>
            </a:r>
            <a:endParaRPr lang="zh-TW" altLang="zh-TW" sz="2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其他障礙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不含智能障礙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 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</a:t>
            </a:r>
            <a:endParaRPr lang="en-US" altLang="zh-TW" sz="24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      </a:t>
            </a:r>
            <a:r>
              <a:rPr lang="en-US" altLang="zh-TW" sz="2400" b="1" u="sng" dirty="0">
                <a:latin typeface="新細明體" panose="02020500000000000000" pitchFamily="18" charset="-120"/>
                <a:ea typeface="新細明體" panose="02020500000000000000" pitchFamily="18" charset="-120"/>
              </a:rPr>
              <a:t>□ADHD     □ADD    □</a:t>
            </a:r>
            <a:r>
              <a:rPr lang="zh-TW" altLang="zh-TW" sz="2400" b="1" u="sng" dirty="0">
                <a:latin typeface="新細明體" panose="02020500000000000000" pitchFamily="18" charset="-120"/>
                <a:ea typeface="新細明體" panose="02020500000000000000" pitchFamily="18" charset="-120"/>
              </a:rPr>
              <a:t>妥瑞症</a:t>
            </a:r>
            <a:endParaRPr lang="zh-TW" altLang="zh-TW" sz="2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多重障礙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含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視障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聽障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肢障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其他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   )</a:t>
            </a:r>
            <a:endParaRPr lang="zh-TW" altLang="en-US" sz="2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23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8801"/>
            <a:ext cx="8928992" cy="352839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(</a:t>
            </a:r>
            <a:r>
              <a:rPr lang="zh-TW" altLang="en-US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一</a:t>
            </a:r>
            <a:r>
              <a:rPr lang="en-US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)</a:t>
            </a:r>
            <a:r>
              <a:rPr lang="zh-TW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學生</a:t>
            </a:r>
            <a:r>
              <a:rPr lang="zh-TW" altLang="zh-TW" sz="30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依志願序至多選填</a:t>
            </a:r>
            <a:r>
              <a:rPr lang="en-US" altLang="zh-TW" sz="30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3</a:t>
            </a:r>
            <a:r>
              <a:rPr lang="zh-TW" altLang="zh-TW" sz="30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群，每群至多</a:t>
            </a:r>
            <a:r>
              <a:rPr lang="zh-TW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可填</a:t>
            </a:r>
            <a:r>
              <a:rPr lang="en-US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10</a:t>
            </a:r>
            <a:r>
              <a:rPr lang="zh-TW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個</a:t>
            </a:r>
            <a:r>
              <a:rPr lang="en-US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/>
            </a:r>
            <a:br>
              <a:rPr lang="en-US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</a:br>
            <a:r>
              <a:rPr lang="en-US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</a:t>
            </a:r>
            <a:r>
              <a:rPr lang="zh-TW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志願</a:t>
            </a:r>
            <a:r>
              <a:rPr lang="zh-TW" altLang="zh-TW" sz="30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(</a:t>
            </a:r>
            <a:r>
              <a:rPr lang="zh-TW" altLang="en-US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二</a:t>
            </a:r>
            <a:r>
              <a:rPr lang="en-US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)</a:t>
            </a:r>
            <a:r>
              <a:rPr lang="zh-TW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選</a:t>
            </a:r>
            <a:r>
              <a:rPr lang="zh-TW" altLang="zh-TW" sz="30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填志願</a:t>
            </a:r>
            <a:r>
              <a:rPr lang="zh-TW" altLang="zh-TW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至少</a:t>
            </a:r>
            <a:r>
              <a:rPr lang="en-US" altLang="zh-TW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10</a:t>
            </a:r>
            <a:r>
              <a:rPr lang="zh-TW" altLang="zh-TW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個志願</a:t>
            </a:r>
            <a:r>
              <a:rPr lang="zh-TW" altLang="zh-TW" sz="30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為原則，至多</a:t>
            </a:r>
            <a:r>
              <a:rPr lang="en-US" altLang="zh-TW" sz="30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30</a:t>
            </a:r>
            <a:r>
              <a:rPr lang="zh-TW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個志願。</a:t>
            </a:r>
            <a:endParaRPr lang="zh-TW" altLang="zh-TW" sz="3000" b="1" dirty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(</a:t>
            </a:r>
            <a:r>
              <a:rPr lang="zh-TW" altLang="en-US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三</a:t>
            </a:r>
            <a:r>
              <a:rPr lang="en-US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)</a:t>
            </a:r>
            <a:r>
              <a:rPr lang="zh-TW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若</a:t>
            </a:r>
            <a:r>
              <a:rPr lang="zh-TW" altLang="zh-TW" sz="30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選填志願總數未達</a:t>
            </a:r>
            <a:r>
              <a:rPr lang="en-US" altLang="zh-TW" sz="30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10</a:t>
            </a:r>
            <a:r>
              <a:rPr lang="zh-TW" altLang="zh-TW" sz="30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個志願，可加選</a:t>
            </a:r>
            <a:r>
              <a:rPr lang="zh-TW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第四志</a:t>
            </a:r>
            <a:r>
              <a:rPr lang="en-US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/>
            </a:r>
            <a:br>
              <a:rPr lang="en-US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</a:br>
            <a:r>
              <a:rPr lang="zh-TW" altLang="en-US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</a:t>
            </a:r>
            <a:r>
              <a:rPr lang="zh-TW" altLang="zh-TW" sz="30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願群</a:t>
            </a:r>
            <a:r>
              <a:rPr lang="zh-TW" altLang="zh-TW" sz="30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或不足額選填。</a:t>
            </a:r>
          </a:p>
          <a:p>
            <a:endParaRPr lang="zh-TW" altLang="zh-TW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6995" y="692696"/>
            <a:ext cx="8001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r>
              <a:rPr lang="zh-TW" altLang="en-US" sz="3600" b="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七、志願填寫</a:t>
            </a:r>
            <a:endParaRPr lang="zh-TW" altLang="zh-TW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0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"/>
          <a:stretch>
            <a:fillRect/>
          </a:stretch>
        </p:blipFill>
        <p:spPr bwMode="auto">
          <a:xfrm>
            <a:off x="0" y="1268760"/>
            <a:ext cx="9144000" cy="560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6995" y="692696"/>
            <a:ext cx="8001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r>
              <a:rPr lang="zh-TW" altLang="en-US" sz="3600" b="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七、志願填寫</a:t>
            </a:r>
            <a:endParaRPr lang="zh-TW" altLang="zh-TW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48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1" descr="目前顯示的是「」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6995" y="692696"/>
            <a:ext cx="8001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r>
              <a:rPr lang="zh-TW" altLang="en-US" sz="3200" b="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七、志願填寫</a:t>
            </a:r>
            <a:endParaRPr lang="zh-TW" altLang="zh-TW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86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680" y="836712"/>
            <a:ext cx="8788532" cy="1143000"/>
          </a:xfrm>
        </p:spPr>
        <p:txBody>
          <a:bodyPr/>
          <a:lstStyle/>
          <a:p>
            <a:r>
              <a:rPr lang="zh-TW" altLang="zh-TW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zh-TW" altLang="zh-TW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3600" b="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★</a:t>
            </a:r>
            <a:r>
              <a:rPr lang="zh-TW" altLang="zh-TW" sz="3600" b="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各</a:t>
            </a:r>
            <a:r>
              <a:rPr lang="zh-TW" altLang="zh-TW" sz="3600" b="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國中應上傳</a:t>
            </a:r>
            <a:r>
              <a:rPr lang="zh-TW" altLang="zh-TW" sz="3600" b="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資料</a:t>
            </a:r>
            <a:r>
              <a:rPr lang="en-US" altLang="zh-TW" sz="3200" b="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(</a:t>
            </a:r>
            <a:r>
              <a:rPr lang="zh-TW" altLang="zh-TW" sz="3200" b="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如有缺件不受理報名</a:t>
            </a:r>
            <a:r>
              <a:rPr lang="en-US" altLang="zh-TW" sz="3200" b="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)</a:t>
            </a:r>
            <a:r>
              <a:rPr lang="zh-TW" altLang="zh-TW" sz="3600" b="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/>
            </a:r>
            <a:br>
              <a:rPr lang="zh-TW" altLang="zh-TW" sz="3600" b="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</a:br>
            <a:endParaRPr lang="zh-TW" altLang="zh-TW" sz="3600" b="0" dirty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 t="28036" r="25907" b="20828"/>
          <a:stretch/>
        </p:blipFill>
        <p:spPr bwMode="auto">
          <a:xfrm>
            <a:off x="1148896" y="1844824"/>
            <a:ext cx="7615646" cy="450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3468" y="184579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9pPr>
          </a:lstStyle>
          <a:p>
            <a:r>
              <a:rPr lang="zh-TW" altLang="en-US" kern="0" dirty="0" smtClean="0">
                <a:solidFill>
                  <a:srgbClr val="3366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參、資料上傳</a:t>
            </a:r>
            <a:endParaRPr lang="zh-TW" altLang="zh-TW" kern="0" dirty="0">
              <a:solidFill>
                <a:srgbClr val="3366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42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162" y="609600"/>
            <a:ext cx="8001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r>
              <a:rPr lang="en-US" altLang="zh-TW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(</a:t>
            </a:r>
            <a:r>
              <a:rPr lang="zh-TW" altLang="en-US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一</a:t>
            </a:r>
            <a:r>
              <a:rPr lang="en-US" altLang="zh-TW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)</a:t>
            </a:r>
            <a:r>
              <a:rPr lang="zh-TW" altLang="en-US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報名表  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（合格版本）</a:t>
            </a:r>
            <a:endParaRPr lang="zh-TW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" y="1181100"/>
            <a:ext cx="4668878" cy="567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16" y="1181100"/>
            <a:ext cx="4523219" cy="567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2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162" y="535622"/>
            <a:ext cx="8001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一</a:t>
            </a:r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)</a:t>
            </a:r>
            <a:r>
              <a:rPr lang="zh-TW" altLang="en-US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報名表 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（不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合格版本）</a:t>
            </a:r>
            <a:endParaRPr lang="zh-TW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4951220" cy="56769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07122"/>
            <a:ext cx="4417376" cy="566613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043013" y="3617027"/>
            <a:ext cx="2592288" cy="646331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志願數不足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71874" y="3461835"/>
            <a:ext cx="2592288" cy="1754326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手寫版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非上網登打後列印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455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496944" cy="4824536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二</a:t>
            </a:r>
            <a:r>
              <a:rPr lang="en-US" altLang="zh-TW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)</a:t>
            </a:r>
            <a:r>
              <a:rPr lang="zh-TW" altLang="zh-TW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掃描</a:t>
            </a:r>
            <a:r>
              <a:rPr lang="zh-TW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上傳非應屆畢業生國中學歷</a:t>
            </a:r>
            <a:r>
              <a:rPr lang="en-US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(</a:t>
            </a:r>
            <a:r>
              <a:rPr lang="zh-TW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力</a:t>
            </a:r>
            <a:r>
              <a:rPr lang="en-US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)</a:t>
            </a:r>
            <a:r>
              <a:rPr lang="zh-TW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證件</a:t>
            </a:r>
            <a:r>
              <a:rPr lang="zh-TW" altLang="en-US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</a:t>
            </a:r>
            <a:r>
              <a:rPr lang="en-US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/>
            </a:r>
            <a:br>
              <a:rPr lang="en-US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</a:br>
            <a:r>
              <a:rPr lang="zh-TW" altLang="en-US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</a:t>
            </a:r>
            <a:r>
              <a:rPr lang="zh-TW" altLang="zh-TW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正本</a:t>
            </a:r>
            <a:r>
              <a:rPr lang="zh-TW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。</a:t>
            </a:r>
            <a:r>
              <a:rPr lang="zh-TW" altLang="en-US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（</a:t>
            </a:r>
            <a:r>
              <a:rPr lang="en-US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jpg</a:t>
            </a:r>
            <a:r>
              <a:rPr lang="zh-TW" altLang="en-US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檔）</a:t>
            </a:r>
            <a:endParaRPr lang="zh-TW" altLang="zh-TW" b="1" kern="1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三</a:t>
            </a:r>
            <a:r>
              <a:rPr lang="en-US" altLang="zh-TW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)</a:t>
            </a:r>
            <a:r>
              <a:rPr lang="zh-TW" altLang="zh-TW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掃描</a:t>
            </a:r>
            <a:r>
              <a:rPr lang="zh-TW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上傳報名時有效期限內之鑑輔會鑑定</a:t>
            </a:r>
            <a:r>
              <a:rPr lang="zh-TW" altLang="en-US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</a:t>
            </a:r>
            <a:r>
              <a:rPr lang="en-US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/>
            </a:r>
            <a:br>
              <a:rPr lang="en-US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</a:br>
            <a:r>
              <a:rPr lang="zh-TW" altLang="en-US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</a:t>
            </a:r>
            <a:r>
              <a:rPr lang="zh-TW" altLang="zh-TW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證明</a:t>
            </a:r>
            <a:r>
              <a:rPr lang="zh-TW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、身心障礙手冊（證明）正本正反面。</a:t>
            </a:r>
            <a:endParaRPr lang="en-US" altLang="zh-TW" b="1" kern="1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0" lvl="0" indent="0">
              <a:buNone/>
            </a:pPr>
            <a:endParaRPr lang="en-US" altLang="zh-TW" b="1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0" lv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注意：</a:t>
            </a:r>
            <a:endParaRPr lang="en-US" altLang="zh-TW" b="1" dirty="0" smtClean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zh-TW" sz="3600" b="1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上傳</a:t>
            </a:r>
            <a:r>
              <a:rPr lang="zh-TW" altLang="zh-TW" sz="3600" b="1" u="sng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影本</a:t>
            </a:r>
            <a:r>
              <a:rPr lang="zh-TW" altLang="zh-TW" sz="3600" b="1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資料</a:t>
            </a:r>
            <a:r>
              <a:rPr lang="zh-TW" altLang="zh-TW" sz="360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，</a:t>
            </a:r>
            <a:r>
              <a:rPr lang="zh-TW" altLang="zh-TW" sz="360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例如：手冊、鑑輔會證明等資料，</a:t>
            </a:r>
            <a:r>
              <a:rPr lang="zh-TW" altLang="zh-TW" sz="3600" b="1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請加蓋</a:t>
            </a:r>
            <a:r>
              <a:rPr lang="zh-TW" altLang="zh-TW" sz="3600" b="1" u="sng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與正本相符</a:t>
            </a:r>
            <a:r>
              <a:rPr lang="zh-TW" altLang="zh-TW" sz="3600" b="1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及</a:t>
            </a:r>
            <a:r>
              <a:rPr lang="zh-TW" altLang="zh-TW" sz="3600" b="1" u="sng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職章</a:t>
            </a:r>
            <a:r>
              <a:rPr lang="zh-TW" altLang="zh-TW" sz="3600" b="1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。</a:t>
            </a:r>
            <a:endParaRPr lang="zh-TW" altLang="zh-TW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endParaRPr lang="zh-TW" altLang="zh-TW" dirty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81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1014" y="609600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/>
            <a:r>
              <a:rPr lang="en-US" altLang="zh-TW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(</a:t>
            </a:r>
            <a:r>
              <a:rPr lang="zh-TW" altLang="en-US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四</a:t>
            </a:r>
            <a:r>
              <a:rPr lang="en-US" altLang="zh-TW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)</a:t>
            </a:r>
            <a:r>
              <a:rPr lang="zh-TW" altLang="zh-TW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上網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登打並掃描上傳</a:t>
            </a:r>
            <a:r>
              <a:rPr lang="zh-TW" altLang="zh-TW" sz="3200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生涯轉銜建議表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（表</a:t>
            </a:r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2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）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5638" y="1412776"/>
            <a:ext cx="8001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生涯轉銜建議表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之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「性向測驗」及「興趣或其他心理測驗」</a:t>
            </a:r>
            <a:r>
              <a:rPr lang="zh-TW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下拉式選單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，由系統自行帶出測驗名稱與分量表，</a:t>
            </a:r>
            <a:r>
              <a:rPr lang="zh-TW" altLang="zh-TW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教師僅需填入數據</a:t>
            </a:r>
            <a:r>
              <a:rPr lang="zh-TW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zh-TW" kern="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" y="3501008"/>
            <a:ext cx="8797109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1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>
                <a:solidFill>
                  <a:srgbClr val="3366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壹、</a:t>
            </a:r>
            <a:r>
              <a:rPr lang="zh-TW" altLang="zh-TW" dirty="0" smtClean="0">
                <a:solidFill>
                  <a:srgbClr val="3366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報名</a:t>
            </a:r>
            <a:r>
              <a:rPr lang="zh-TW" altLang="zh-TW" dirty="0">
                <a:solidFill>
                  <a:srgbClr val="3366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日期及</a:t>
            </a:r>
            <a:r>
              <a:rPr lang="zh-TW" altLang="zh-TW" dirty="0" smtClean="0">
                <a:solidFill>
                  <a:srgbClr val="3366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方式</a:t>
            </a:r>
            <a:endParaRPr lang="zh-TW" altLang="zh-TW" dirty="0">
              <a:solidFill>
                <a:srgbClr val="3366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712968" cy="4525963"/>
          </a:xfrm>
        </p:spPr>
        <p:txBody>
          <a:bodyPr/>
          <a:lstStyle/>
          <a:p>
            <a:pPr marL="0" lvl="1" indent="0">
              <a:buNone/>
            </a:pPr>
            <a:r>
              <a:rPr lang="zh-TW" altLang="en-US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  <a:sym typeface="Wingdings"/>
              </a:rPr>
              <a:t>一、</a:t>
            </a:r>
            <a:r>
              <a:rPr lang="en-US" altLang="zh-TW" sz="2600" u="sng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106</a:t>
            </a:r>
            <a:r>
              <a:rPr lang="zh-TW" altLang="zh-TW" sz="2600" u="sng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年</a:t>
            </a:r>
            <a:r>
              <a:rPr lang="en-US" altLang="zh-TW" sz="2600" u="sng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2</a:t>
            </a:r>
            <a:r>
              <a:rPr lang="zh-TW" altLang="zh-TW" sz="2600" u="sng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月</a:t>
            </a:r>
            <a:r>
              <a:rPr lang="en-US" altLang="zh-TW" sz="2600" u="sng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15</a:t>
            </a:r>
            <a:r>
              <a:rPr lang="zh-TW" altLang="zh-TW" sz="2600" u="sng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日</a:t>
            </a:r>
            <a:r>
              <a:rPr lang="zh-TW" altLang="zh-TW" sz="2600" u="sng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（</a:t>
            </a:r>
            <a:r>
              <a:rPr lang="zh-TW" altLang="zh-TW" sz="2600" u="sng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星期</a:t>
            </a:r>
            <a:r>
              <a:rPr lang="zh-TW" altLang="en-US" sz="2600" u="sng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三</a:t>
            </a:r>
            <a:r>
              <a:rPr lang="zh-TW" altLang="zh-TW" sz="2600" u="sng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）至</a:t>
            </a:r>
            <a:r>
              <a:rPr lang="en-US" altLang="zh-TW" sz="2600" u="sng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2</a:t>
            </a:r>
            <a:r>
              <a:rPr lang="zh-TW" altLang="zh-TW" sz="2600" u="sng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月</a:t>
            </a:r>
            <a:r>
              <a:rPr lang="en-US" altLang="zh-TW" sz="2600" u="sng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24</a:t>
            </a:r>
            <a:r>
              <a:rPr lang="zh-TW" altLang="zh-TW" sz="2600" u="sng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日</a:t>
            </a:r>
            <a:r>
              <a:rPr lang="en-US" altLang="zh-TW" sz="2600" u="sng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(</a:t>
            </a:r>
            <a:r>
              <a:rPr lang="zh-TW" altLang="zh-TW" sz="2600" u="sng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星期五</a:t>
            </a:r>
            <a:r>
              <a:rPr lang="en-US" altLang="zh-TW" sz="2600" u="sng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)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，</a:t>
            </a:r>
            <a:r>
              <a:rPr lang="zh-TW" altLang="en-US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</a:t>
            </a:r>
            <a:r>
              <a:rPr lang="en-US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/>
            </a:r>
            <a:br>
              <a:rPr lang="en-US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</a:br>
            <a:r>
              <a:rPr lang="zh-TW" altLang="en-US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學生</a:t>
            </a:r>
            <a:r>
              <a:rPr lang="zh-TW" altLang="zh-TW" sz="26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向就讀國中辦理報名，各國中完成網路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報</a:t>
            </a:r>
            <a:r>
              <a:rPr lang="zh-TW" altLang="en-US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名。          </a:t>
            </a:r>
            <a:r>
              <a:rPr lang="en-US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/>
            </a:r>
            <a:br>
              <a:rPr lang="en-US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</a:br>
            <a:r>
              <a:rPr lang="zh-TW" altLang="en-US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簡章</a:t>
            </a:r>
            <a:r>
              <a:rPr lang="zh-TW" altLang="zh-TW" sz="26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與報名表逕至「高雄區身心障礙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學生適</a:t>
            </a:r>
            <a:r>
              <a:rPr lang="zh-TW" altLang="zh-TW" sz="26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性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輔導</a:t>
            </a:r>
            <a:endParaRPr lang="en-US" altLang="zh-TW" sz="2600" dirty="0" smtClean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0" lvl="1" indent="0">
              <a:buNone/>
            </a:pPr>
            <a:r>
              <a:rPr lang="en-US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安置</a:t>
            </a:r>
            <a:r>
              <a:rPr lang="zh-TW" altLang="zh-TW" sz="26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網站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」</a:t>
            </a:r>
            <a:r>
              <a:rPr lang="en-US" altLang="zh-TW" sz="2600" u="sng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http</a:t>
            </a:r>
            <a:r>
              <a:rPr lang="en-US" altLang="zh-TW" sz="2600" u="sng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://adapt.spec.kh.edu.tw/)</a:t>
            </a:r>
            <a:r>
              <a:rPr lang="zh-TW" altLang="zh-TW" sz="26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下載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。</a:t>
            </a:r>
            <a:endParaRPr lang="en-US" altLang="zh-TW" sz="2600" dirty="0" smtClean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0" lvl="1" indent="0">
              <a:buNone/>
            </a:pPr>
            <a:endParaRPr lang="zh-TW" altLang="zh-TW" sz="2600" dirty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0" lvl="1" indent="0">
              <a:buNone/>
            </a:pPr>
            <a:r>
              <a:rPr lang="zh-TW" altLang="en-US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二、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學生</a:t>
            </a:r>
            <a:r>
              <a:rPr lang="zh-TW" altLang="zh-TW" sz="26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可選擇居住地區外之安置作業區報名，惟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限報名</a:t>
            </a:r>
            <a:endParaRPr lang="en-US" altLang="zh-TW" sz="2600" dirty="0" smtClean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0" lvl="1" indent="0">
              <a:buNone/>
            </a:pPr>
            <a:r>
              <a:rPr lang="zh-TW" altLang="en-US" sz="26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</a:t>
            </a:r>
            <a:r>
              <a:rPr lang="zh-TW" altLang="en-US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一</a:t>
            </a:r>
            <a:r>
              <a:rPr lang="zh-TW" altLang="zh-TW" sz="26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區，報名區即安置區。</a:t>
            </a:r>
            <a:r>
              <a:rPr lang="zh-TW" altLang="zh-TW" sz="260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若選擇原就讀國中</a:t>
            </a:r>
            <a:r>
              <a:rPr lang="zh-TW" altLang="zh-TW" sz="260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所在地以</a:t>
            </a:r>
            <a:endParaRPr lang="en-US" altLang="zh-TW" sz="2600" dirty="0" smtClean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0" lvl="1" indent="0">
              <a:buNone/>
            </a:pPr>
            <a:r>
              <a:rPr lang="zh-TW" altLang="en-US" sz="260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</a:t>
            </a:r>
            <a:r>
              <a:rPr lang="zh-TW" altLang="en-US" sz="260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</a:t>
            </a:r>
            <a:r>
              <a:rPr lang="zh-TW" altLang="zh-TW" sz="260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外</a:t>
            </a:r>
            <a:r>
              <a:rPr lang="zh-TW" altLang="zh-TW" sz="260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之安置作業區報名，須檢附相關證明</a:t>
            </a:r>
            <a:r>
              <a:rPr lang="zh-TW" altLang="zh-TW" sz="26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並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通過</a:t>
            </a:r>
            <a:r>
              <a:rPr lang="zh-TW" altLang="zh-TW" sz="26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資格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審</a:t>
            </a:r>
            <a:endParaRPr lang="en-US" altLang="zh-TW" sz="2600" dirty="0" smtClean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0" lvl="1" indent="0">
              <a:buNone/>
            </a:pPr>
            <a:r>
              <a:rPr lang="zh-TW" altLang="en-US" sz="26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</a:t>
            </a:r>
            <a:r>
              <a:rPr lang="zh-TW" altLang="en-US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查</a:t>
            </a:r>
            <a:r>
              <a:rPr lang="zh-TW" altLang="zh-TW" sz="26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。</a:t>
            </a:r>
          </a:p>
          <a:p>
            <a:r>
              <a:rPr lang="en-US" altLang="zh-TW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</a:t>
            </a:r>
            <a:endParaRPr lang="zh-TW" altLang="zh-TW" b="1" dirty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36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16956" y="332656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建議老師直接上傳測驗結果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圖表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560" y="980728"/>
            <a:ext cx="4434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zh-TW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國中學生興趣測驗答案紙</a:t>
            </a:r>
          </a:p>
        </p:txBody>
      </p:sp>
      <p:pic>
        <p:nvPicPr>
          <p:cNvPr id="12289" name="圖片 1" descr="http://adapt.spec.kh.edu.tw/uploads/k_apply/99999989/image/su_sn_1485_6_99999989_20140219082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6" b="2277"/>
          <a:stretch>
            <a:fillRect/>
          </a:stretch>
        </p:blipFill>
        <p:spPr bwMode="auto">
          <a:xfrm>
            <a:off x="2110354" y="1772816"/>
            <a:ext cx="4809747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3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1052736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多因素性向測驗標準九分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側面圖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項目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請標示清楚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 </a:t>
            </a:r>
            <a:endParaRPr lang="zh-TW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314" name="Picture 2" descr="su_sn_1178_1_99999989_201401170849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0" r="3497" b="47884"/>
          <a:stretch>
            <a:fillRect/>
          </a:stretch>
        </p:blipFill>
        <p:spPr bwMode="auto">
          <a:xfrm>
            <a:off x="899592" y="1772815"/>
            <a:ext cx="6547192" cy="281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圖片 6" descr="http://adapt.spec.kh.edu.tw/uploads/k_apply/99999989/image/su_sn_1620_3_99999989_20140211172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2" r="4803" b="37016"/>
          <a:stretch>
            <a:fillRect/>
          </a:stretch>
        </p:blipFill>
        <p:spPr bwMode="auto">
          <a:xfrm>
            <a:off x="1707664" y="4541308"/>
            <a:ext cx="54768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516956" y="332656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建議老師直接上傳測驗結果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圖表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27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708" y="1124744"/>
            <a:ext cx="6470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適性化職涯性向測驗結果報表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國中版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338" name="圖片 2" descr="http://adapt.spec.kh.edu.tw/uploads/k_apply/99999989/image/su_sn_1843_5_99999989_20140218082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23305" b="48425"/>
          <a:stretch>
            <a:fillRect/>
          </a:stretch>
        </p:blipFill>
        <p:spPr bwMode="auto">
          <a:xfrm>
            <a:off x="462252" y="1870684"/>
            <a:ext cx="835565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516956" y="332656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建議老師直接上傳測驗結果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圖表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20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1052736"/>
            <a:ext cx="3337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生涯興趣量表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(CII)</a:t>
            </a:r>
            <a:endParaRPr lang="zh-TW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362" name="圖片 3" descr="http://adapt.spec.kh.edu.tw/uploads/k_apply/99999989/image/su_sn_1250_2_99999989_20140217172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25256" r="3967" b="33974"/>
          <a:stretch>
            <a:fillRect/>
          </a:stretch>
        </p:blipFill>
        <p:spPr bwMode="auto">
          <a:xfrm>
            <a:off x="1077604" y="1591124"/>
            <a:ext cx="7460075" cy="46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516956" y="332656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建議老師直接上傳測驗結果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圖表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93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959980"/>
            <a:ext cx="5152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國中新編多元性向測驗側面圖</a:t>
            </a:r>
          </a:p>
        </p:txBody>
      </p:sp>
      <p:pic>
        <p:nvPicPr>
          <p:cNvPr id="16386" name="圖片 4" descr="http://adapt.spec.kh.edu.tw/uploads/k_apply/99999989/image/su_sn_1500_24_99999989_20140213171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8" t="10715" r="15982" b="34575"/>
          <a:stretch>
            <a:fillRect/>
          </a:stretch>
        </p:blipFill>
        <p:spPr bwMode="auto">
          <a:xfrm>
            <a:off x="1835696" y="1628799"/>
            <a:ext cx="5184576" cy="522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516956" y="332656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建議老師直接上傳測驗結果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圖表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56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926729"/>
            <a:ext cx="8265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職業興趣量表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我喜歡做的事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，請上傳百分等級。</a:t>
            </a:r>
          </a:p>
        </p:txBody>
      </p:sp>
      <p:pic>
        <p:nvPicPr>
          <p:cNvPr id="17410" name="圖片 5" descr="http://adapt.spec.kh.edu.tw/uploads/k_apply/99999989/image/su_sn_1741_13_99999989_20140214105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7" r="50970" b="25578"/>
          <a:stretch>
            <a:fillRect/>
          </a:stretch>
        </p:blipFill>
        <p:spPr bwMode="auto">
          <a:xfrm>
            <a:off x="687691" y="1628800"/>
            <a:ext cx="790124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516956" y="332656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建議老師直接上傳測驗結果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圖表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01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5362" y="917431"/>
            <a:ext cx="4793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中學多元性向測驗結果報告</a:t>
            </a:r>
          </a:p>
        </p:txBody>
      </p:sp>
      <p:pic>
        <p:nvPicPr>
          <p:cNvPr id="18434" name="圖片 7" descr="http://adapt.spec.kh.edu.tw/uploads/k_apply/99999989/image/su_sn_1739_8_99999989_20140214132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5" t="38461" r="6909"/>
          <a:stretch>
            <a:fillRect/>
          </a:stretch>
        </p:blipFill>
        <p:spPr bwMode="auto">
          <a:xfrm>
            <a:off x="1691680" y="1494597"/>
            <a:ext cx="5184576" cy="548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691680" y="617137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以上為去年大多上傳資料，若有其他測驗，也可將圖形上傳</a:t>
            </a:r>
            <a:endParaRPr lang="zh-TW" alt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16956" y="332656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建議老師直接上傳測驗結果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圖表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50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121300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zh-TW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學業表現」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以國文、英語、數學、自然、社會及藝文等六向度，依照學生的能力與一般學生相較來勾選，若學生有特別優秀的向度，</a:t>
            </a:r>
            <a:r>
              <a:rPr lang="zh-TW" altLang="zh-TW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請用質性簡述學生的學業表現，或上傳相關佐證資料。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7" y="2413337"/>
            <a:ext cx="8586302" cy="267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0" y="4745393"/>
            <a:ext cx="8730318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63162" y="609600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/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四</a:t>
            </a:r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)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上網登打並掃描上傳</a:t>
            </a:r>
            <a:r>
              <a:rPr lang="zh-TW" altLang="zh-TW" sz="3200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生涯轉銜建議表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（表</a:t>
            </a:r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2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8385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1213008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「未來相關服務需求</a:t>
            </a:r>
            <a:r>
              <a:rPr lang="zh-TW" altLang="zh-TW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請以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質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性描述，依照各學生的狀況自由填寫。</a:t>
            </a:r>
          </a:p>
          <a:p>
            <a:endParaRPr lang="zh-TW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1672"/>
            <a:ext cx="9036496" cy="327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63162" y="609600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/>
            <a:r>
              <a:rPr lang="en-US" altLang="zh-TW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n-cs"/>
              </a:rPr>
              <a:t>4.</a:t>
            </a:r>
            <a:r>
              <a:rPr lang="zh-TW" altLang="zh-TW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n-cs"/>
              </a:rPr>
              <a:t>上網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n-cs"/>
              </a:rPr>
              <a:t>登打並掃描上傳生涯轉銜建議表（表</a:t>
            </a:r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n-cs"/>
              </a:rPr>
              <a:t>2</a:t>
            </a:r>
            <a:r>
              <a:rPr lang="zh-TW" altLang="zh-TW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n-cs"/>
              </a:rPr>
              <a:t>）</a:t>
            </a:r>
            <a:endParaRPr lang="zh-TW" altLang="zh-TW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7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162" y="609600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/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四</a:t>
            </a:r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)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上網登打並掃描上傳</a:t>
            </a:r>
            <a:r>
              <a:rPr lang="zh-TW" altLang="zh-TW" sz="3200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生涯轉銜建議表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（表</a:t>
            </a:r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2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）</a:t>
            </a:r>
          </a:p>
        </p:txBody>
      </p:sp>
      <p:sp>
        <p:nvSpPr>
          <p:cNvPr id="4" name="矩形 3"/>
          <p:cNvSpPr/>
          <p:nvPr/>
        </p:nvSpPr>
        <p:spPr>
          <a:xfrm>
            <a:off x="779145" y="1233898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學年度</a:t>
            </a:r>
            <a:r>
              <a:rPr lang="zh-TW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新增</a:t>
            </a:r>
            <a:r>
              <a:rPr lang="zh-TW" altLang="zh-TW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「未來相關學習需求」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，請依照學生個別特殊需求服務填寫。</a:t>
            </a:r>
          </a:p>
          <a:p>
            <a:endParaRPr lang="zh-TW" altLang="zh-TW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" y="2154279"/>
            <a:ext cx="90483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3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83357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三、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非</a:t>
            </a:r>
            <a:r>
              <a:rPr lang="zh-TW" altLang="zh-TW" sz="26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高雄市學校報名，請國中承辦人員，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向高雄市特殊</a:t>
            </a:r>
            <a:endParaRPr lang="en-US" altLang="zh-TW" sz="2600" dirty="0" smtClean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6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</a:t>
            </a:r>
            <a:r>
              <a:rPr lang="zh-TW" altLang="en-US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教育</a:t>
            </a:r>
            <a:r>
              <a:rPr lang="zh-TW" altLang="zh-TW" sz="26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資源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中心</a:t>
            </a:r>
            <a:r>
              <a:rPr lang="zh-TW" altLang="zh-TW" sz="2600" u="sng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（</a:t>
            </a:r>
            <a:r>
              <a:rPr lang="en-US" altLang="zh-TW" sz="2600" u="sng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07-3753528</a:t>
            </a:r>
            <a:r>
              <a:rPr lang="zh-TW" altLang="zh-TW" sz="2600" u="sng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轉</a:t>
            </a:r>
            <a:r>
              <a:rPr lang="en-US" altLang="zh-TW" sz="2600" u="sng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15</a:t>
            </a:r>
            <a:r>
              <a:rPr lang="zh-TW" altLang="zh-TW" sz="2600" u="sng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）</a:t>
            </a:r>
            <a:r>
              <a:rPr lang="zh-TW" altLang="zh-TW" sz="26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索取線上報名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系</a:t>
            </a:r>
            <a:r>
              <a:rPr lang="zh-TW" altLang="en-US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統</a:t>
            </a:r>
            <a:endParaRPr lang="en-US" altLang="zh-TW" sz="2600" dirty="0" smtClean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</a:t>
            </a:r>
            <a:r>
              <a:rPr lang="zh-TW" altLang="zh-TW" sz="2600" u="sng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帳號</a:t>
            </a:r>
            <a:r>
              <a:rPr lang="zh-TW" altLang="zh-TW" sz="2600" u="sng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密碼</a:t>
            </a:r>
            <a:r>
              <a:rPr lang="zh-TW" altLang="zh-TW" sz="26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後，</a:t>
            </a:r>
            <a:r>
              <a:rPr lang="zh-TW" altLang="zh-TW" sz="2600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登入報名。</a:t>
            </a:r>
            <a:endParaRPr lang="en-US" altLang="zh-TW" sz="2600" dirty="0" smtClean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0" indent="0">
              <a:buNone/>
            </a:pPr>
            <a:endParaRPr lang="en-US" altLang="zh-TW" sz="2600" dirty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zh-TW" sz="2800" kern="100" dirty="0">
                <a:solidFill>
                  <a:srgbClr val="FF0000"/>
                </a:solidFill>
                <a:highlight>
                  <a:srgbClr val="FFFF00"/>
                </a:highlight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/>
              </a:rPr>
              <a:t>就讀外縣市國中申請安置高雄市</a:t>
            </a:r>
            <a:r>
              <a:rPr lang="zh-TW" altLang="zh-TW" sz="2800" kern="100" dirty="0" smtClean="0">
                <a:solidFill>
                  <a:srgbClr val="FF0000"/>
                </a:solidFill>
                <a:highlight>
                  <a:srgbClr val="FFFF00"/>
                </a:highlight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/>
              </a:rPr>
              <a:t>，</a:t>
            </a:r>
            <a:endParaRPr lang="en-US" altLang="zh-TW" sz="2800" kern="100" dirty="0" smtClean="0">
              <a:solidFill>
                <a:srgbClr val="FF0000"/>
              </a:solidFill>
              <a:highlight>
                <a:srgbClr val="FFFF00"/>
              </a:highlight>
              <a:latin typeface="華康正顏楷體W5" panose="03000509000000000000" pitchFamily="65" charset="-120"/>
              <a:ea typeface="華康正顏楷體W5" panose="03000509000000000000" pitchFamily="65" charset="-120"/>
              <a:cs typeface="Times New Roman"/>
            </a:endParaRPr>
          </a:p>
          <a:p>
            <a:pPr marL="0" indent="0" algn="ctr">
              <a:buNone/>
            </a:pPr>
            <a:r>
              <a:rPr lang="zh-TW" altLang="zh-TW" sz="2800" kern="100" dirty="0" smtClean="0">
                <a:solidFill>
                  <a:srgbClr val="FF0000"/>
                </a:solidFill>
                <a:highlight>
                  <a:srgbClr val="FFFF00"/>
                </a:highlight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/>
              </a:rPr>
              <a:t>需</a:t>
            </a:r>
            <a:r>
              <a:rPr lang="zh-TW" altLang="zh-TW" sz="2800" kern="100" dirty="0">
                <a:solidFill>
                  <a:srgbClr val="FF0000"/>
                </a:solidFill>
                <a:highlight>
                  <a:srgbClr val="FFFF00"/>
                </a:highlight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/>
              </a:rPr>
              <a:t>檢附遷戶籍至高雄市之證明文件</a:t>
            </a:r>
            <a:endParaRPr lang="zh-TW" altLang="zh-TW" sz="2600" b="1" dirty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endParaRPr lang="zh-TW" altLang="zh-TW" dirty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3366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壹、</a:t>
            </a:r>
            <a:r>
              <a:rPr lang="zh-TW" altLang="zh-TW" dirty="0" smtClean="0">
                <a:solidFill>
                  <a:srgbClr val="3366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報名</a:t>
            </a:r>
            <a:r>
              <a:rPr lang="zh-TW" altLang="zh-TW" dirty="0">
                <a:solidFill>
                  <a:srgbClr val="3366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日期及</a:t>
            </a:r>
            <a:r>
              <a:rPr lang="zh-TW" altLang="zh-TW" dirty="0" smtClean="0">
                <a:solidFill>
                  <a:srgbClr val="3366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方式</a:t>
            </a:r>
            <a:endParaRPr lang="zh-TW" altLang="zh-TW" dirty="0">
              <a:solidFill>
                <a:srgbClr val="3366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99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9145" y="123389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「選擇該科系的原因」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，說明學生是因為興趣、能力或有其他有力資源，有助於學生未來學習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例如：家庭從事相關行業等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075"/>
            <a:ext cx="9004670" cy="233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3162" y="609600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/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四</a:t>
            </a:r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)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上網登打並掃描上傳</a:t>
            </a:r>
            <a:r>
              <a:rPr lang="zh-TW" altLang="zh-TW" sz="3200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生涯轉銜建議表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（表</a:t>
            </a:r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2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662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9145" y="1233898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「能力現況」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，請老師針對學生選擇第一志願科群來填寫，舉例說明：選擇工科與商科相關的科別，數學能力的能力就要比較高，選擇服務相關科別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如：餐飲、美容、觀光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，社會技巧的能力就要比較高</a:t>
            </a:r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8" y="2834390"/>
            <a:ext cx="8487743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3162" y="609600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/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四</a:t>
            </a:r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)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上網登打並掃描上傳</a:t>
            </a:r>
            <a:r>
              <a:rPr lang="zh-TW" altLang="zh-TW" sz="3200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生涯轉銜建議表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（表</a:t>
            </a:r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2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1839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41457" y="148478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 smtClean="0">
                <a:latin typeface="微軟正黑體" pitchFamily="34" charset="-120"/>
                <a:ea typeface="微軟正黑體" pitchFamily="34" charset="-120"/>
              </a:rPr>
              <a:t>＊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高雄區各科別的能力要求標準等相關資料，請至高雄區身心障礙學生適性輔導安置網站</a:t>
            </a:r>
            <a:r>
              <a:rPr lang="eu-ES" altLang="zh-TW" sz="2400" b="1" u="sng" dirty="0">
                <a:latin typeface="微軟正黑體" pitchFamily="34" charset="-120"/>
                <a:ea typeface="微軟正黑體" pitchFamily="34" charset="-120"/>
              </a:rPr>
              <a:t>http://adapt.spec.kh.edu.tw/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下載。</a:t>
            </a:r>
            <a:endParaRPr lang="zh-TW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3162" y="609600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/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四</a:t>
            </a:r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)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上網登打並掃描上傳</a:t>
            </a:r>
            <a:r>
              <a:rPr lang="zh-TW" altLang="zh-TW" sz="3200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生涯轉銜建議表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（表</a:t>
            </a:r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2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3430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zh-TW" altLang="zh-TW" dirty="0"/>
          </a:p>
          <a:p>
            <a:endParaRPr lang="zh-TW" altLang="zh-TW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3162" y="579223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/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五</a:t>
            </a:r>
            <a:r>
              <a:rPr lang="en-US" altLang="zh-TW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)</a:t>
            </a:r>
            <a:r>
              <a:rPr lang="zh-TW" altLang="zh-TW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上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傳生涯</a:t>
            </a:r>
            <a:r>
              <a:rPr lang="zh-TW" alt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規劃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建議表（表</a:t>
            </a:r>
            <a:r>
              <a:rPr lang="en-US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3</a:t>
            </a:r>
            <a:r>
              <a:rPr lang="zh-TW" altLang="zh-TW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4"/>
          <a:stretch/>
        </p:blipFill>
        <p:spPr>
          <a:xfrm>
            <a:off x="2122180" y="1341465"/>
            <a:ext cx="4847492" cy="53239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3325719" y="2204864"/>
            <a:ext cx="633992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250152" y="2250287"/>
            <a:ext cx="633992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740990" y="413308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文字敘述空白</a:t>
            </a:r>
            <a:endParaRPr lang="zh-TW" altLang="en-US" sz="2800" b="1" dirty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32873" y="508518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文字敘述空白</a:t>
            </a:r>
            <a:endParaRPr lang="zh-TW" altLang="en-US" sz="2800" b="1" dirty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5" name="圓角矩形圖說文字 4"/>
          <p:cNvSpPr/>
          <p:nvPr/>
        </p:nvSpPr>
        <p:spPr bwMode="auto">
          <a:xfrm>
            <a:off x="263162" y="4794800"/>
            <a:ext cx="2796670" cy="824870"/>
          </a:xfrm>
          <a:prstGeom prst="wedgeRoundRectCallout">
            <a:avLst>
              <a:gd name="adj1" fmla="val 72239"/>
              <a:gd name="adj2" fmla="val 9718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4962073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法定代理人簽名蓋章</a:t>
            </a:r>
            <a:endParaRPr lang="zh-TW" altLang="en-US" sz="20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3607860" y="6093296"/>
            <a:ext cx="633992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282564" y="6322248"/>
            <a:ext cx="633992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圓角矩形圖說文字 13"/>
          <p:cNvSpPr/>
          <p:nvPr/>
        </p:nvSpPr>
        <p:spPr bwMode="auto">
          <a:xfrm>
            <a:off x="6347330" y="4947200"/>
            <a:ext cx="2796670" cy="824870"/>
          </a:xfrm>
          <a:prstGeom prst="wedgeRoundRectCallout">
            <a:avLst>
              <a:gd name="adj1" fmla="val -78839"/>
              <a:gd name="adj2" fmla="val 12011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49521" y="5146739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日期：</a:t>
            </a:r>
            <a:r>
              <a:rPr lang="en-US" altLang="zh-TW" sz="2000" b="1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105.9</a:t>
            </a:r>
            <a:r>
              <a:rPr lang="zh-TW" altLang="en-US" sz="2000" b="1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～</a:t>
            </a:r>
            <a:r>
              <a:rPr lang="en-US" altLang="zh-TW" sz="2000" b="1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106.2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549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76672"/>
            <a:ext cx="8496944" cy="5230391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(</a:t>
            </a:r>
            <a:r>
              <a:rPr lang="zh-TW" altLang="en-US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六</a:t>
            </a:r>
            <a:r>
              <a:rPr lang="en-US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)</a:t>
            </a:r>
            <a:r>
              <a:rPr lang="zh-TW" altLang="en-US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掃描上傳核章後之轉銜輔導會議紀錄：</a:t>
            </a:r>
            <a:endParaRPr lang="en-US" altLang="zh-TW" b="1" kern="1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  <a:cs typeface="+mj-cs"/>
            </a:endParaRPr>
          </a:p>
          <a:p>
            <a:pPr marL="0" indent="0">
              <a:buNone/>
            </a:pPr>
            <a:r>
              <a:rPr lang="zh-TW" altLang="en-US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 （</a:t>
            </a:r>
            <a:r>
              <a:rPr lang="zh-TW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內容需含學習能力、學習情形、特殊行</a:t>
            </a:r>
            <a:r>
              <a:rPr lang="en-US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/>
            </a:r>
            <a:br>
              <a:rPr lang="en-US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</a:br>
            <a:r>
              <a:rPr lang="zh-TW" altLang="en-US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   </a:t>
            </a:r>
            <a:r>
              <a:rPr lang="zh-TW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為表現概況、及未來安置建議等）。</a:t>
            </a:r>
            <a:endParaRPr lang="en-US" altLang="zh-TW" b="1" kern="1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  <a:cs typeface="+mj-cs"/>
            </a:endParaRPr>
          </a:p>
          <a:p>
            <a:pPr marL="0" indent="0">
              <a:buNone/>
            </a:pPr>
            <a:endParaRPr lang="zh-TW" altLang="zh-TW" b="1" kern="1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  <a:cs typeface="+mj-cs"/>
            </a:endParaRPr>
          </a:p>
          <a:p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3162" y="609600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/>
            <a:endParaRPr lang="zh-TW" altLang="zh-TW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7" b="7816"/>
          <a:stretch/>
        </p:blipFill>
        <p:spPr>
          <a:xfrm>
            <a:off x="241017" y="1199174"/>
            <a:ext cx="4305253" cy="53261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1416653" y="2072342"/>
            <a:ext cx="432048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898198" y="1973331"/>
            <a:ext cx="432048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521124" y="2034892"/>
            <a:ext cx="432048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57089" y="342900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無會議日期</a:t>
            </a:r>
            <a:endParaRPr lang="zh-TW" altLang="en-US" sz="2800" b="1" dirty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7"/>
          <a:stretch/>
        </p:blipFill>
        <p:spPr>
          <a:xfrm>
            <a:off x="4546271" y="1199174"/>
            <a:ext cx="4453818" cy="508073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588224" y="227036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會議日期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錯誤</a:t>
            </a:r>
            <a:endParaRPr lang="zh-TW" altLang="en-US" sz="2800" b="1" dirty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652120" y="2526655"/>
            <a:ext cx="936104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628200" y="2996952"/>
            <a:ext cx="2904240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535900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(</a:t>
            </a:r>
            <a:r>
              <a:rPr lang="zh-TW" alt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七</a:t>
            </a:r>
            <a:r>
              <a:rPr lang="en-US" altLang="zh-TW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)</a:t>
            </a:r>
            <a:r>
              <a:rPr lang="zh-TW" altLang="zh-TW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集體報名名冊下載與上傳位置</a:t>
            </a:r>
            <a:r>
              <a:rPr lang="en-US" altLang="zh-TW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 </a:t>
            </a:r>
            <a:endParaRPr lang="zh-TW" altLang="zh-TW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  <a:cs typeface="+mj-cs"/>
            </a:endParaRPr>
          </a:p>
          <a:p>
            <a:endParaRPr lang="en-US" altLang="zh-TW" sz="3200" b="1" dirty="0" smtClean="0"/>
          </a:p>
          <a:p>
            <a:r>
              <a:rPr lang="en-US" altLang="zh-TW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1</a:t>
            </a:r>
            <a:r>
              <a:rPr lang="en-US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.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點擊選集體報名名冊【下載</a:t>
            </a:r>
            <a:r>
              <a:rPr lang="zh-TW" altLang="zh-TW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】</a:t>
            </a:r>
            <a:r>
              <a:rPr lang="zh-TW" altLang="en-US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，</a:t>
            </a:r>
            <a:r>
              <a:rPr lang="zh-TW" altLang="zh-TW" sz="3200" b="1" u="sng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列印</a:t>
            </a:r>
            <a:r>
              <a:rPr lang="zh-TW" altLang="zh-TW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後</a:t>
            </a:r>
            <a:endParaRPr lang="en-US" altLang="zh-TW" sz="3200" b="1" dirty="0" smtClean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r>
              <a:rPr lang="zh-TW" altLang="en-US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</a:t>
            </a:r>
            <a:r>
              <a:rPr lang="zh-TW" altLang="en-US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</a:t>
            </a:r>
            <a:r>
              <a:rPr lang="zh-TW" altLang="zh-TW" sz="3200" b="1" u="sng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核章</a:t>
            </a:r>
            <a:r>
              <a:rPr lang="en-US" altLang="zh-TW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(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名冊內容由系統產生</a:t>
            </a:r>
            <a:r>
              <a:rPr lang="en-US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)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。</a:t>
            </a:r>
          </a:p>
          <a:p>
            <a:endParaRPr lang="en-US" altLang="zh-TW" sz="3200" b="1" dirty="0" smtClean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r>
              <a:rPr lang="en-US" altLang="zh-TW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2</a:t>
            </a:r>
            <a:r>
              <a:rPr lang="en-US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.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請點擊集體報名名冊【上傳】將名冊上傳。</a:t>
            </a:r>
          </a:p>
        </p:txBody>
      </p:sp>
    </p:spTree>
    <p:extLst>
      <p:ext uri="{BB962C8B-B14F-4D97-AF65-F5344CB8AC3E}">
        <p14:creationId xmlns:p14="http://schemas.microsoft.com/office/powerpoint/2010/main" val="35068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162" y="589697"/>
            <a:ext cx="8496944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(</a:t>
            </a:r>
            <a:r>
              <a:rPr lang="zh-TW" altLang="en-US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八</a:t>
            </a:r>
            <a:r>
              <a:rPr lang="en-US" altLang="zh-TW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)</a:t>
            </a:r>
            <a:r>
              <a:rPr lang="zh-TW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掃描上傳佐證資料</a:t>
            </a:r>
            <a:r>
              <a:rPr lang="en-US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(</a:t>
            </a:r>
            <a:r>
              <a:rPr lang="zh-TW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學生優勢能力、技能</a:t>
            </a:r>
            <a:r>
              <a:rPr lang="en-US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/>
            </a:r>
            <a:br>
              <a:rPr lang="en-US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</a:br>
            <a:r>
              <a:rPr lang="zh-TW" altLang="en-US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  </a:t>
            </a:r>
            <a:r>
              <a:rPr lang="zh-TW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檢定、參加國中技藝教育班等</a:t>
            </a:r>
            <a:r>
              <a:rPr lang="en-US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)</a:t>
            </a:r>
            <a:r>
              <a:rPr lang="zh-TW" altLang="zh-TW" b="1" kern="1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。</a:t>
            </a:r>
          </a:p>
          <a:p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3162" y="609600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/>
            <a:endParaRPr lang="zh-TW" altLang="zh-TW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1"/>
          <a:stretch/>
        </p:blipFill>
        <p:spPr>
          <a:xfrm>
            <a:off x="1718976" y="1717409"/>
            <a:ext cx="4866208" cy="49629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3635431" y="1988338"/>
            <a:ext cx="432048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220072" y="2004704"/>
            <a:ext cx="432048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271533" y="1989697"/>
            <a:ext cx="432048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84847" y="367566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需蓋學校或教務處證明章</a:t>
            </a:r>
            <a:endParaRPr lang="zh-TW" altLang="en-US" sz="2800" b="1" dirty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27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404664"/>
            <a:ext cx="8352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3366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肆、</a:t>
            </a:r>
            <a:r>
              <a:rPr lang="zh-TW" altLang="zh-TW" sz="4400" b="1" dirty="0">
                <a:solidFill>
                  <a:srgbClr val="3366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注意事項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sz="1200" dirty="0" smtClean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1.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「報名表」及「生涯轉銜建議表」請依照</a:t>
            </a:r>
            <a:r>
              <a:rPr lang="zh-TW" altLang="zh-TW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簡</a:t>
            </a:r>
            <a:r>
              <a:rPr lang="en-US" altLang="zh-TW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/>
            </a:r>
            <a:br>
              <a:rPr lang="en-US" altLang="zh-TW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</a:br>
            <a:r>
              <a:rPr lang="zh-TW" altLang="en-US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</a:t>
            </a:r>
            <a:r>
              <a:rPr lang="zh-TW" altLang="zh-TW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章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所示</a:t>
            </a:r>
            <a:r>
              <a:rPr lang="zh-TW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上傳上網登打後列印的版本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2.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申請表的畢</a:t>
            </a:r>
            <a:r>
              <a:rPr lang="en-US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(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修</a:t>
            </a:r>
            <a:r>
              <a:rPr lang="en-US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)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業學年度請</a:t>
            </a:r>
            <a:r>
              <a:rPr lang="zh-TW" altLang="zh-TW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輸入</a:t>
            </a:r>
            <a:r>
              <a:rPr lang="en-US" altLang="zh-TW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105</a:t>
            </a:r>
            <a:r>
              <a:rPr lang="zh-TW" altLang="zh-TW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學年</a:t>
            </a:r>
            <a:r>
              <a:rPr lang="zh-TW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度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3.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報名表之</a:t>
            </a:r>
            <a:r>
              <a:rPr lang="zh-TW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監護人簽名請簽全名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4.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上傳資料若為影本，例如：手冊、鑑輔會</a:t>
            </a:r>
            <a:r>
              <a:rPr lang="zh-TW" altLang="zh-TW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證</a:t>
            </a:r>
            <a:r>
              <a:rPr lang="en-US" altLang="zh-TW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/>
            </a:r>
            <a:br>
              <a:rPr lang="en-US" altLang="zh-TW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</a:br>
            <a:r>
              <a:rPr lang="zh-TW" altLang="en-US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</a:t>
            </a:r>
            <a:r>
              <a:rPr lang="zh-TW" altLang="zh-TW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明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等資料，</a:t>
            </a:r>
            <a:r>
              <a:rPr lang="zh-TW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請加蓋與正本相符及職章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。</a:t>
            </a:r>
          </a:p>
          <a:p>
            <a:endParaRPr lang="zh-TW" altLang="zh-TW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98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431661"/>
            <a:ext cx="835292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3366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肆、</a:t>
            </a:r>
            <a:r>
              <a:rPr lang="zh-TW" altLang="zh-TW" sz="4400" b="1" dirty="0" smtClean="0">
                <a:solidFill>
                  <a:srgbClr val="3366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注意事項</a:t>
            </a:r>
            <a:endParaRPr lang="zh-TW" altLang="zh-TW" sz="4400" b="1" dirty="0">
              <a:solidFill>
                <a:srgbClr val="3366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+mj-cs"/>
            </a:endParaRPr>
          </a:p>
          <a:p>
            <a:endParaRPr lang="en-US" altLang="zh-TW" sz="3200" dirty="0" smtClean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5</a:t>
            </a:r>
            <a:r>
              <a:rPr lang="en-US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.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上傳的佐證資料，例如：</a:t>
            </a:r>
            <a:r>
              <a:rPr lang="zh-TW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學生學籍紀錄表</a:t>
            </a:r>
            <a:r>
              <a:rPr lang="zh-TW" altLang="zh-TW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、</a:t>
            </a:r>
            <a:r>
              <a:rPr lang="en-US" altLang="zh-TW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/>
            </a:r>
            <a:br>
              <a:rPr lang="en-US" altLang="zh-TW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</a:br>
            <a:r>
              <a:rPr lang="zh-TW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</a:t>
            </a:r>
            <a:r>
              <a:rPr lang="zh-TW" altLang="zh-TW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在</a:t>
            </a:r>
            <a:r>
              <a:rPr lang="zh-TW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校成績證明書等資料，請蓋學校戳章</a:t>
            </a:r>
            <a:r>
              <a:rPr lang="zh-TW" altLang="zh-TW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。</a:t>
            </a:r>
            <a:endParaRPr lang="en-US" altLang="zh-TW" sz="3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TW" altLang="zh-TW" sz="1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6.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轉銜輔導</a:t>
            </a:r>
            <a:r>
              <a:rPr lang="zh-TW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會議紀錄要有簽名或核章紀錄</a:t>
            </a:r>
            <a:r>
              <a:rPr lang="zh-TW" altLang="zh-TW" sz="32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。</a:t>
            </a:r>
            <a:endParaRPr lang="en-US" altLang="zh-TW" sz="3200" b="1" dirty="0" smtClean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TW" altLang="zh-TW" sz="1200" b="1" dirty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7.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上傳的</a:t>
            </a:r>
            <a:r>
              <a:rPr lang="zh-TW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測驗檔案請清晰呈現，避免太過模糊</a:t>
            </a:r>
            <a:r>
              <a:rPr lang="zh-TW" altLang="zh-TW" sz="32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408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1987"/>
            <a:ext cx="7620000" cy="471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3468" y="184579"/>
            <a:ext cx="8001000" cy="1143000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rgbClr val="3366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貳、報名系統填報</a:t>
            </a:r>
            <a:endParaRPr lang="zh-TW" altLang="zh-TW" dirty="0">
              <a:solidFill>
                <a:srgbClr val="3366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pic>
        <p:nvPicPr>
          <p:cNvPr id="1026" name="圖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741" r="13368"/>
          <a:stretch>
            <a:fillRect/>
          </a:stretch>
        </p:blipFill>
        <p:spPr bwMode="auto">
          <a:xfrm>
            <a:off x="0" y="1527634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2123728" y="4063380"/>
            <a:ext cx="4320480" cy="517748"/>
          </a:xfrm>
          <a:prstGeom prst="rect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flipH="1" flipV="1">
            <a:off x="6135600" y="2420888"/>
            <a:ext cx="617215" cy="432048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矩形 4"/>
          <p:cNvSpPr/>
          <p:nvPr/>
        </p:nvSpPr>
        <p:spPr>
          <a:xfrm>
            <a:off x="5292080" y="1127524"/>
            <a:ext cx="3749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http://adapt.spec.kh.edu.tw</a:t>
            </a:r>
            <a:r>
              <a:rPr lang="en-US" altLang="zh-TW" sz="20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08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圖片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22279" r="17014" b="15989"/>
          <a:stretch/>
        </p:blipFill>
        <p:spPr bwMode="auto">
          <a:xfrm>
            <a:off x="592318" y="2185592"/>
            <a:ext cx="7850832" cy="396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84168" y="3645024"/>
            <a:ext cx="2088232" cy="216024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0584" y="892930"/>
            <a:ext cx="798167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正顏楷體W5" panose="03000509000000000000" pitchFamily="65" charset="-120"/>
              <a:ea typeface="華康正顏楷體W5" panose="03000509000000000000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dirty="0" smtClean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★直接上傳</a:t>
            </a:r>
            <a:r>
              <a:rPr lang="en-US" altLang="zh-TW" sz="3200" dirty="0" smtClean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大頭照</a:t>
            </a:r>
            <a:r>
              <a:rPr lang="en-US" altLang="zh-TW" sz="3200" dirty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電子檔上</a:t>
            </a:r>
            <a:r>
              <a:rPr lang="zh-TW" altLang="en-US" sz="3200" dirty="0" smtClean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傳或紙</a:t>
            </a:r>
            <a:r>
              <a:rPr lang="zh-TW" altLang="en-US" sz="3200" dirty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本</a:t>
            </a:r>
            <a:endParaRPr lang="en-US" altLang="zh-TW" sz="3200" dirty="0">
              <a:solidFill>
                <a:srgbClr val="00823B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dirty="0" smtClean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  相片</a:t>
            </a:r>
            <a:r>
              <a:rPr lang="zh-TW" altLang="en-US" sz="3200" dirty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掃</a:t>
            </a:r>
            <a:r>
              <a:rPr lang="zh-TW" altLang="en-US" sz="3200" dirty="0" smtClean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瞄後上傳</a:t>
            </a:r>
            <a:r>
              <a:rPr lang="zh-TW" altLang="en-US" sz="3000" dirty="0" smtClean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。 </a:t>
            </a:r>
            <a:endParaRPr lang="zh-TW" altLang="en-US" sz="3000" dirty="0">
              <a:solidFill>
                <a:srgbClr val="00823B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63162" y="440105"/>
            <a:ext cx="8001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r>
              <a:rPr lang="zh-TW" altLang="en-US" sz="3600" b="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一、學生基本資料</a:t>
            </a:r>
            <a:endParaRPr lang="zh-TW" altLang="zh-TW" sz="3600" b="0" dirty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836712"/>
            <a:ext cx="8001000" cy="4525963"/>
          </a:xfrm>
        </p:spPr>
        <p:txBody>
          <a:bodyPr/>
          <a:lstStyle/>
          <a:p>
            <a:pPr marL="0" indent="0">
              <a:buNone/>
            </a:pPr>
            <a:endParaRPr lang="en-US" altLang="zh-TW" sz="3600" b="1" dirty="0" smtClean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+mj-cs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    </a:t>
            </a:r>
            <a:endParaRPr lang="en-US" altLang="zh-TW" sz="3600" b="1" dirty="0" smtClean="0">
              <a:latin typeface="華康正顏楷體W5" panose="03000509000000000000" pitchFamily="65" charset="-120"/>
              <a:ea typeface="華康正顏楷體W5" panose="03000509000000000000" pitchFamily="65" charset="-120"/>
              <a:cs typeface="+mj-cs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  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1940" y="1044496"/>
            <a:ext cx="83164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200" b="1" dirty="0" smtClean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★</a:t>
            </a:r>
            <a:r>
              <a:rPr kumimoji="1" lang="zh-TW" altLang="en-US" sz="3200" b="1" dirty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戶籍地址需與證明文件相符</a:t>
            </a:r>
            <a:endParaRPr kumimoji="1" lang="zh-TW" altLang="zh-TW" sz="3200" b="1" dirty="0">
              <a:solidFill>
                <a:srgbClr val="00823B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3200" b="1" dirty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★地址</a:t>
            </a:r>
            <a:r>
              <a:rPr lang="zh-TW" altLang="en-US" sz="3200" b="1" dirty="0" smtClean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錯誤請於系統更正後重印紙本。</a:t>
            </a:r>
            <a:endParaRPr lang="zh-TW" altLang="en-US" sz="3200" dirty="0">
              <a:solidFill>
                <a:srgbClr val="00823B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01490" y="1842923"/>
            <a:ext cx="8001000" cy="8031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endParaRPr kumimoji="1" lang="zh-TW" altLang="zh-TW" sz="3200" dirty="0">
              <a:solidFill>
                <a:schemeClr val="tx1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63162" y="440105"/>
            <a:ext cx="8001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r>
              <a:rPr lang="zh-TW" altLang="en-US" sz="3600" b="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一、學生基本資料</a:t>
            </a:r>
            <a:endParaRPr lang="zh-TW" altLang="zh-TW" sz="3600" b="0" dirty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66" y="2201702"/>
            <a:ext cx="7560566" cy="410761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auto">
          <a:xfrm>
            <a:off x="2771800" y="2547088"/>
            <a:ext cx="633992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228184" y="2547088"/>
            <a:ext cx="633992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615302" y="3727216"/>
            <a:ext cx="1756898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992360" y="3501008"/>
            <a:ext cx="1515744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923928" y="3045496"/>
            <a:ext cx="1479833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7947166" y="3144507"/>
            <a:ext cx="633992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4680149" y="4057489"/>
            <a:ext cx="633992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2771800" y="4012940"/>
            <a:ext cx="633992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570210" y="3989411"/>
            <a:ext cx="633992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3" t="2936" r="-633" b="62187"/>
          <a:stretch/>
        </p:blipFill>
        <p:spPr>
          <a:xfrm>
            <a:off x="989220" y="1011188"/>
            <a:ext cx="6548884" cy="4640835"/>
          </a:xfrm>
        </p:spPr>
      </p:pic>
      <p:grpSp>
        <p:nvGrpSpPr>
          <p:cNvPr id="8" name="群組 7"/>
          <p:cNvGrpSpPr/>
          <p:nvPr/>
        </p:nvGrpSpPr>
        <p:grpSpPr>
          <a:xfrm>
            <a:off x="1187624" y="2350024"/>
            <a:ext cx="3508086" cy="2015080"/>
            <a:chOff x="1899102" y="2753925"/>
            <a:chExt cx="3508086" cy="2015080"/>
          </a:xfrm>
        </p:grpSpPr>
        <p:sp>
          <p:nvSpPr>
            <p:cNvPr id="5" name="矩形 4"/>
            <p:cNvSpPr/>
            <p:nvPr/>
          </p:nvSpPr>
          <p:spPr bwMode="auto">
            <a:xfrm>
              <a:off x="1899102" y="4182793"/>
              <a:ext cx="1584176" cy="58621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4543092" y="3212976"/>
              <a:ext cx="864096" cy="19802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1899102" y="2753925"/>
              <a:ext cx="633992" cy="19802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63162" y="609600"/>
            <a:ext cx="8001000" cy="8031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r>
              <a:rPr lang="zh-TW" altLang="en-US" sz="3600" b="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二、相片</a:t>
            </a:r>
            <a:r>
              <a:rPr lang="zh-TW" altLang="en-US" sz="3600" b="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上傳</a:t>
            </a:r>
            <a:endParaRPr lang="zh-TW" altLang="zh-TW" sz="3600" b="0" dirty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341086" y="688022"/>
            <a:ext cx="37579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400" b="1" dirty="0" smtClean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 </a:t>
            </a:r>
            <a:r>
              <a:rPr kumimoji="1" lang="zh-TW" altLang="en-US" sz="3600" b="1" dirty="0" smtClean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★</a:t>
            </a:r>
            <a:r>
              <a:rPr lang="zh-TW" altLang="en-US" sz="3200" dirty="0" smtClean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請勿上傳生活照</a:t>
            </a:r>
            <a:endParaRPr lang="zh-TW" altLang="en-US" sz="3000" dirty="0">
              <a:solidFill>
                <a:srgbClr val="00823B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4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1490" y="505400"/>
            <a:ext cx="8001000" cy="11954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r>
              <a:rPr lang="zh-TW" altLang="en-US" sz="3600" b="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三、</a:t>
            </a:r>
            <a:r>
              <a:rPr kumimoji="1" lang="zh-TW" altLang="en-US" sz="360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監護人或法定代理人</a:t>
            </a:r>
            <a:r>
              <a:rPr kumimoji="1" lang="zh-TW" altLang="en-US" sz="360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姓名</a:t>
            </a:r>
            <a:endParaRPr kumimoji="1" lang="en-US" altLang="zh-TW" sz="3600" dirty="0" smtClean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3600" dirty="0" smtClean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    ★需與紙本簽</a:t>
            </a:r>
            <a:r>
              <a:rPr kumimoji="1" lang="zh-TW" altLang="en-US" sz="3600" dirty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名人</a:t>
            </a:r>
            <a:r>
              <a:rPr kumimoji="1" lang="zh-TW" altLang="en-US" sz="3600" dirty="0" smtClean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相符並用印」</a:t>
            </a:r>
            <a:endParaRPr lang="zh-TW" altLang="zh-TW" sz="3600" b="0" dirty="0">
              <a:solidFill>
                <a:srgbClr val="00823B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+mn-cs"/>
            </a:endParaRPr>
          </a:p>
          <a:p>
            <a:r>
              <a:rPr kumimoji="1" lang="en-US" altLang="zh-TW" sz="360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/>
            </a:r>
            <a:br>
              <a:rPr kumimoji="1" lang="en-US" altLang="zh-TW" sz="360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</a:br>
            <a:endParaRPr lang="zh-TW" altLang="zh-TW" sz="3600" b="0" dirty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+mn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" y="1700808"/>
            <a:ext cx="4668878" cy="567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61" y="1703666"/>
            <a:ext cx="4523219" cy="567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9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1490" y="505400"/>
            <a:ext cx="8001000" cy="41477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r>
              <a:rPr lang="zh-TW" altLang="en-US" sz="3600" b="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四、教育情形</a:t>
            </a:r>
            <a:endParaRPr kumimoji="1" lang="en-US" altLang="zh-TW" sz="3600" dirty="0" smtClean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3600" dirty="0" smtClean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     </a:t>
            </a:r>
            <a:endParaRPr kumimoji="1" lang="en-US" altLang="zh-TW" sz="3600" dirty="0" smtClean="0">
              <a:solidFill>
                <a:schemeClr val="tx1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3600" dirty="0" smtClean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    ★應屆學生畢業年度</a:t>
            </a:r>
            <a:r>
              <a:rPr kumimoji="1" lang="zh-TW" altLang="en-US" sz="3600" dirty="0" smtClean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：</a:t>
            </a:r>
            <a:r>
              <a:rPr kumimoji="1" lang="en-US" altLang="zh-TW" sz="360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105</a:t>
            </a:r>
            <a:r>
              <a:rPr kumimoji="1" lang="zh-TW" altLang="en-US" sz="360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學年度</a:t>
            </a:r>
            <a:endParaRPr kumimoji="1" lang="en-US" altLang="zh-TW" sz="3600" dirty="0" smtClean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3600" dirty="0" smtClean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    </a:t>
            </a:r>
            <a:endParaRPr kumimoji="1" lang="en-US" altLang="zh-TW" sz="3600" dirty="0" smtClean="0">
              <a:solidFill>
                <a:schemeClr val="tx1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3600" dirty="0" smtClean="0">
                <a:solidFill>
                  <a:srgbClr val="00823B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★請務必勾選：接受特教服務情形</a:t>
            </a:r>
            <a:endParaRPr kumimoji="1" lang="en-US" altLang="zh-TW" sz="3600" dirty="0" smtClean="0">
              <a:solidFill>
                <a:srgbClr val="00823B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2400" b="0" dirty="0" smtClean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   </a:t>
            </a:r>
            <a:endParaRPr kumimoji="1" lang="en-US" altLang="zh-TW" sz="2400" b="0" dirty="0" smtClean="0">
              <a:solidFill>
                <a:schemeClr val="tx1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2400" b="0" dirty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 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  接受</a:t>
            </a:r>
            <a:r>
              <a:rPr kumimoji="1" lang="zh-TW" altLang="en-US" sz="2400" b="0" dirty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特教服務情形：□普通班，未接受特教服務    </a:t>
            </a:r>
            <a:endParaRPr kumimoji="1" lang="en-US" altLang="zh-TW" sz="2400" b="0" dirty="0" smtClean="0">
              <a:solidFill>
                <a:schemeClr val="tx1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2400" b="0" dirty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 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                    □</a:t>
            </a:r>
            <a:r>
              <a:rPr kumimoji="1" lang="zh-TW" altLang="en-US" sz="2400" b="0" dirty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普通班，接受特教服務</a:t>
            </a:r>
          </a:p>
          <a:p>
            <a:r>
              <a:rPr kumimoji="1" lang="zh-TW" altLang="en-US" sz="2400" b="0" dirty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 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  □</a:t>
            </a:r>
            <a:r>
              <a:rPr kumimoji="1" lang="zh-TW" altLang="en-US" sz="2400" b="0" dirty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資源班    □集中式特教班    □其他特殊教育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安置</a:t>
            </a:r>
            <a:r>
              <a:rPr kumimoji="1" lang="zh-TW" altLang="en-US" sz="3600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>　　</a:t>
            </a:r>
          </a:p>
          <a:p>
            <a:r>
              <a:rPr kumimoji="1" lang="en-US" altLang="zh-TW" sz="360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  <a:t/>
            </a:r>
            <a:br>
              <a:rPr kumimoji="1" lang="en-US" altLang="zh-TW" sz="3600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Times New Roman" pitchFamily="18" charset="0"/>
              </a:rPr>
            </a:br>
            <a:endParaRPr lang="zh-TW" altLang="zh-TW" sz="3600" b="0" dirty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2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3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佈景主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Design3</Template>
  <TotalTime>96</TotalTime>
  <Words>1217</Words>
  <Application>Microsoft Office PowerPoint</Application>
  <PresentationFormat>如螢幕大小 (4:3)</PresentationFormat>
  <Paragraphs>146</Paragraphs>
  <Slides>39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Design3</vt:lpstr>
      <vt:lpstr>網路報名系統操作說明</vt:lpstr>
      <vt:lpstr>壹、報名日期及方式</vt:lpstr>
      <vt:lpstr>壹、報名日期及方式</vt:lpstr>
      <vt:lpstr>貳、報名系統填報</vt:lpstr>
      <vt:lpstr>PowerPoint 簡報</vt:lpstr>
      <vt:lpstr>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★各國中應上傳資料(如有缺件不受理報名)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creator>user</dc:creator>
  <cp:lastModifiedBy>user</cp:lastModifiedBy>
  <cp:revision>17</cp:revision>
  <dcterms:created xsi:type="dcterms:W3CDTF">2015-11-28T01:51:57Z</dcterms:created>
  <dcterms:modified xsi:type="dcterms:W3CDTF">2016-12-06T11:49:00Z</dcterms:modified>
</cp:coreProperties>
</file>