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41"/>
  </p:notesMasterIdLst>
  <p:sldIdLst>
    <p:sldId id="258" r:id="rId2"/>
    <p:sldId id="259" r:id="rId3"/>
    <p:sldId id="260" r:id="rId4"/>
    <p:sldId id="261" r:id="rId5"/>
    <p:sldId id="262" r:id="rId6"/>
    <p:sldId id="264" r:id="rId7"/>
    <p:sldId id="263" r:id="rId8"/>
    <p:sldId id="265" r:id="rId9"/>
    <p:sldId id="266" r:id="rId10"/>
    <p:sldId id="267" r:id="rId11"/>
    <p:sldId id="295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6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3B"/>
    <a:srgbClr val="FF33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8333" autoAdjust="0"/>
    <p:restoredTop sz="94737" autoAdjust="0"/>
  </p:normalViewPr>
  <p:slideViewPr>
    <p:cSldViewPr>
      <p:cViewPr varScale="1">
        <p:scale>
          <a:sx n="106" d="100"/>
          <a:sy n="106" d="100"/>
        </p:scale>
        <p:origin x="66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TW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74BCD83-7D30-4244-B02B-E2E9C73FA14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983562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Oval 9" descr="横線 (太)"/>
          <p:cNvSpPr>
            <a:spLocks noChangeAspect="1" noChangeArrowheads="1"/>
          </p:cNvSpPr>
          <p:nvPr/>
        </p:nvSpPr>
        <p:spPr bwMode="auto">
          <a:xfrm>
            <a:off x="106363" y="2420938"/>
            <a:ext cx="1295400" cy="1295400"/>
          </a:xfrm>
          <a:prstGeom prst="ellipse">
            <a:avLst/>
          </a:prstGeom>
          <a:pattFill prst="dkHorz">
            <a:fgClr>
              <a:srgbClr val="FF6699">
                <a:alpha val="50000"/>
              </a:srgbClr>
            </a:fgClr>
            <a:bgClr>
              <a:srgbClr val="FFFFFF">
                <a:alpha val="50000"/>
              </a:srgb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080" name="Oval 8"/>
          <p:cNvSpPr>
            <a:spLocks noChangeAspect="1" noChangeArrowheads="1"/>
          </p:cNvSpPr>
          <p:nvPr/>
        </p:nvSpPr>
        <p:spPr bwMode="auto">
          <a:xfrm>
            <a:off x="539750" y="2420938"/>
            <a:ext cx="1295400" cy="1295400"/>
          </a:xfrm>
          <a:prstGeom prst="ellipse">
            <a:avLst/>
          </a:prstGeom>
          <a:solidFill>
            <a:srgbClr val="6699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179388" y="3595688"/>
            <a:ext cx="7916862" cy="36512"/>
          </a:xfrm>
          <a:prstGeom prst="rect">
            <a:avLst/>
          </a:prstGeom>
          <a:solidFill>
            <a:srgbClr val="97B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7019925" y="3357563"/>
            <a:ext cx="1439863" cy="36512"/>
          </a:xfrm>
          <a:prstGeom prst="rect">
            <a:avLst/>
          </a:prstGeom>
          <a:solidFill>
            <a:srgbClr val="FF99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7235825" y="3141663"/>
            <a:ext cx="1439863" cy="36512"/>
          </a:xfrm>
          <a:prstGeom prst="rect">
            <a:avLst/>
          </a:prstGeom>
          <a:solidFill>
            <a:srgbClr val="F1D85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7451725" y="2924175"/>
            <a:ext cx="1439863" cy="36513"/>
          </a:xfrm>
          <a:prstGeom prst="rect">
            <a:avLst/>
          </a:prstGeom>
          <a:solidFill>
            <a:srgbClr val="97B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8175" y="2130425"/>
            <a:ext cx="6550025" cy="1470025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  <a:endParaRPr lang="ja-JP" alt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1050" y="3886200"/>
            <a:ext cx="6400800" cy="1752600"/>
          </a:xfrm>
        </p:spPr>
        <p:txBody>
          <a:bodyPr/>
          <a:lstStyle>
            <a:lvl1pPr marL="0" indent="0" algn="r">
              <a:buFontTx/>
              <a:buNone/>
              <a:defRPr>
                <a:solidFill>
                  <a:schemeClr val="accent2"/>
                </a:solidFill>
              </a:defRPr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  <a:endParaRPr lang="ja-JP" alt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zh-TW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zh-TW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F492E2F-F0B2-4707-B8C5-4E89F4639B37}" type="slidenum">
              <a:rPr lang="es-ES" altLang="zh-TW" smtClean="0"/>
              <a:pPr/>
              <a:t>‹#›</a:t>
            </a:fld>
            <a:endParaRPr lang="es-ES" altLang="zh-TW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7704138" y="6524625"/>
            <a:ext cx="1439862" cy="36513"/>
          </a:xfrm>
          <a:prstGeom prst="rect">
            <a:avLst/>
          </a:prstGeom>
          <a:solidFill>
            <a:srgbClr val="97B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533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Free powerpoint template: www.brainybetty.com</a:t>
            </a: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9F2E04-B801-47FA-98C9-A32CFEBC5088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8773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Free powerpoint template: www.brainybetty.com</a:t>
            </a: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1FCC51-FFA1-4A93-9436-8B1DA7E2721D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69859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Free powerpoint template: www.brainybetty.com</a:t>
            </a: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F788E-184A-43E4-AB4D-3D3E7A74C804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5365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Free powerpoint template: www.brainybetty.com</a:t>
            </a: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4B072-8B2C-43CC-9C5F-F19423B60EDE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99889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Free powerpoint template: www.brainybetty.com</a:t>
            </a: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F54C54-842D-4490-8453-7EF2D4EF1D05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59988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Free powerpoint template: www.brainybetty.com</a:t>
            </a:r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E1F163-F448-46FD-89CA-D2CCF80DE386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69349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Free powerpoint template: www.brainybetty.com</a:t>
            </a:r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1236D4-C97F-4ED7-A129-83E3A88F6D7D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62868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Free powerpoint template: www.brainybetty.com</a:t>
            </a:r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6B38FE-E3E8-4CA8-8381-785F9939E7DA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75069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Free powerpoint template: www.brainybetty.com</a:t>
            </a: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6B091E-71BA-4BB7-AF27-CC71F7EB254E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21303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Free powerpoint template: www.brainybetty.com</a:t>
            </a: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F14F6D-0678-4AAB-A9FC-77CC0B2E3CC8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58671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Oval 7" descr="横線 (太)"/>
          <p:cNvSpPr>
            <a:spLocks noChangeAspect="1" noChangeArrowheads="1"/>
          </p:cNvSpPr>
          <p:nvPr/>
        </p:nvSpPr>
        <p:spPr bwMode="auto">
          <a:xfrm>
            <a:off x="106363" y="247650"/>
            <a:ext cx="1295400" cy="1295400"/>
          </a:xfrm>
          <a:prstGeom prst="ellipse">
            <a:avLst/>
          </a:prstGeom>
          <a:pattFill prst="dkHorz">
            <a:fgClr>
              <a:srgbClr val="FF6699">
                <a:alpha val="50000"/>
              </a:srgbClr>
            </a:fgClr>
            <a:bgClr>
              <a:srgbClr val="FFFFFF">
                <a:alpha val="50000"/>
              </a:srgb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32" name="Oval 8"/>
          <p:cNvSpPr>
            <a:spLocks noChangeAspect="1" noChangeArrowheads="1"/>
          </p:cNvSpPr>
          <p:nvPr/>
        </p:nvSpPr>
        <p:spPr bwMode="auto">
          <a:xfrm>
            <a:off x="539750" y="247650"/>
            <a:ext cx="1295400" cy="1295400"/>
          </a:xfrm>
          <a:prstGeom prst="ellipse">
            <a:avLst/>
          </a:prstGeom>
          <a:solidFill>
            <a:srgbClr val="6699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179388" y="1422400"/>
            <a:ext cx="7916862" cy="36513"/>
          </a:xfrm>
          <a:prstGeom prst="rect">
            <a:avLst/>
          </a:prstGeom>
          <a:solidFill>
            <a:srgbClr val="97B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7019925" y="1184275"/>
            <a:ext cx="1439863" cy="36513"/>
          </a:xfrm>
          <a:prstGeom prst="rect">
            <a:avLst/>
          </a:prstGeom>
          <a:solidFill>
            <a:srgbClr val="FF99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7235825" y="968375"/>
            <a:ext cx="1439863" cy="36513"/>
          </a:xfrm>
          <a:prstGeom prst="rect">
            <a:avLst/>
          </a:prstGeom>
          <a:solidFill>
            <a:srgbClr val="F1D85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7451725" y="750888"/>
            <a:ext cx="1439863" cy="36512"/>
          </a:xfrm>
          <a:prstGeom prst="rect">
            <a:avLst/>
          </a:prstGeom>
          <a:solidFill>
            <a:srgbClr val="97B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35150" y="274638"/>
            <a:ext cx="68516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 altLang="zh-TW" smtClean="0"/>
              <a:t>Free powerpoint template: www.brainybetty.com</a:t>
            </a:r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accent2"/>
                </a:solidFill>
              </a:defRPr>
            </a:lvl1pPr>
          </a:lstStyle>
          <a:p>
            <a:fld id="{15871804-3A4E-43AF-A585-F2C9FA74320D}" type="slidenum">
              <a:rPr lang="en-US" altLang="zh-TW" smtClean="0"/>
              <a:pPr/>
              <a:t>‹#›</a:t>
            </a:fld>
            <a:endParaRPr lang="en-US" altLang="zh-TW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7704138" y="6524625"/>
            <a:ext cx="1439862" cy="36513"/>
          </a:xfrm>
          <a:prstGeom prst="rect">
            <a:avLst/>
          </a:prstGeom>
          <a:solidFill>
            <a:srgbClr val="97B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7182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400" kern="12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accent2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accent2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accent2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accent2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accent2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accent2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accent2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accent2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3536" y="1052736"/>
            <a:ext cx="8763000" cy="1527448"/>
          </a:xfrm>
        </p:spPr>
        <p:txBody>
          <a:bodyPr/>
          <a:lstStyle/>
          <a:p>
            <a:pPr algn="ctr"/>
            <a:r>
              <a:rPr lang="zh-TW" altLang="zh-TW" sz="6000" dirty="0">
                <a:solidFill>
                  <a:schemeClr val="accent2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網路報名系統操作</a:t>
            </a:r>
            <a:r>
              <a:rPr lang="zh-TW" altLang="zh-TW" sz="6000" dirty="0" smtClean="0">
                <a:solidFill>
                  <a:schemeClr val="accent2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說明</a:t>
            </a:r>
            <a:endParaRPr lang="en-US" altLang="zh-TW" sz="6000" dirty="0">
              <a:solidFill>
                <a:schemeClr val="accent2">
                  <a:lumMod val="7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882008"/>
            <a:ext cx="8763000" cy="699120"/>
          </a:xfrm>
        </p:spPr>
        <p:txBody>
          <a:bodyPr/>
          <a:lstStyle/>
          <a:p>
            <a:r>
              <a:rPr lang="zh-TW" altLang="en-US" sz="4400" dirty="0" smtClean="0">
                <a:solidFill>
                  <a:schemeClr val="accent5">
                    <a:lumMod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鳳山商工特教組</a:t>
            </a:r>
            <a:endParaRPr lang="en-US" altLang="zh-TW" sz="4400" dirty="0" smtClean="0">
              <a:solidFill>
                <a:schemeClr val="accent5">
                  <a:lumMod val="2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400" dirty="0" smtClean="0">
                <a:solidFill>
                  <a:schemeClr val="accent5">
                    <a:lumMod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涂卯桑組長</a:t>
            </a:r>
            <a:endParaRPr lang="en-US" altLang="zh-TW" sz="4400" dirty="0" smtClean="0">
              <a:solidFill>
                <a:schemeClr val="accent5">
                  <a:lumMod val="2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2800" dirty="0" smtClean="0">
                <a:solidFill>
                  <a:schemeClr val="accent5">
                    <a:lumMod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07-7462602</a:t>
            </a:r>
            <a:r>
              <a:rPr lang="zh-TW" altLang="en-US" sz="2800" dirty="0" smtClean="0">
                <a:solidFill>
                  <a:schemeClr val="accent5">
                    <a:lumMod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分機</a:t>
            </a:r>
            <a:r>
              <a:rPr lang="en-US" altLang="zh-TW" sz="2800" dirty="0" smtClean="0">
                <a:solidFill>
                  <a:schemeClr val="accent5">
                    <a:lumMod val="2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242</a:t>
            </a:r>
          </a:p>
        </p:txBody>
      </p:sp>
    </p:spTree>
    <p:extLst>
      <p:ext uri="{BB962C8B-B14F-4D97-AF65-F5344CB8AC3E}">
        <p14:creationId xmlns:p14="http://schemas.microsoft.com/office/powerpoint/2010/main" val="140079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01490" y="505400"/>
            <a:ext cx="8446974" cy="5011832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algn="ctr"/>
            <a:r>
              <a:rPr lang="zh-TW" altLang="en-US" sz="3600" b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五、資格證明</a:t>
            </a:r>
            <a:endParaRPr kumimoji="1" lang="en-US" altLang="zh-TW" sz="36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pPr algn="ctr"/>
            <a:endParaRPr kumimoji="1" lang="en-US" altLang="zh-TW" sz="3600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r>
              <a:rPr kumimoji="1" lang="zh-TW" altLang="en-US" sz="3600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★配合上傳的證明文件填寫</a:t>
            </a:r>
            <a:r>
              <a:rPr kumimoji="1" lang="zh-TW" altLang="en-US" sz="3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　　</a:t>
            </a:r>
          </a:p>
          <a:p>
            <a:pPr algn="ctr"/>
            <a:r>
              <a:rPr kumimoji="1" lang="en-US" altLang="zh-TW" sz="3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/>
            </a:r>
            <a:br>
              <a:rPr kumimoji="1" lang="en-US" altLang="zh-TW" sz="3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</a:br>
            <a:endParaRPr lang="zh-TW" altLang="zh-TW" sz="3600" b="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2235636"/>
            <a:ext cx="86764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TW" sz="2400" kern="100" dirty="0">
                <a:latin typeface="標楷體"/>
                <a:ea typeface="新細明體"/>
                <a:cs typeface="Times New Roman"/>
              </a:rPr>
              <a:t>□</a:t>
            </a:r>
            <a:r>
              <a:rPr lang="zh-TW" altLang="zh-TW" sz="2400" kern="100" dirty="0">
                <a:latin typeface="Calibri"/>
                <a:ea typeface="標楷體"/>
                <a:cs typeface="Times New Roman"/>
              </a:rPr>
              <a:t>領有</a:t>
            </a:r>
            <a:r>
              <a:rPr lang="en-US" altLang="zh-TW" sz="2400" kern="100" dirty="0">
                <a:latin typeface="Calibri"/>
                <a:ea typeface="標楷體"/>
                <a:cs typeface="Times New Roman"/>
              </a:rPr>
              <a:t>      </a:t>
            </a:r>
            <a:r>
              <a:rPr lang="zh-TW" altLang="zh-TW" sz="2400" kern="100" dirty="0">
                <a:latin typeface="Calibri"/>
                <a:ea typeface="標楷體"/>
                <a:cs typeface="Times New Roman"/>
              </a:rPr>
              <a:t>縣</a:t>
            </a:r>
            <a:r>
              <a:rPr lang="en-US" altLang="zh-TW" sz="2400" kern="100" dirty="0">
                <a:latin typeface="Calibri"/>
                <a:ea typeface="標楷體"/>
                <a:cs typeface="Times New Roman"/>
              </a:rPr>
              <a:t>(</a:t>
            </a:r>
            <a:r>
              <a:rPr lang="zh-TW" altLang="zh-TW" sz="2400" kern="100" dirty="0">
                <a:latin typeface="Calibri"/>
                <a:ea typeface="標楷體"/>
                <a:cs typeface="Times New Roman"/>
              </a:rPr>
              <a:t>市</a:t>
            </a:r>
            <a:r>
              <a:rPr lang="en-US" altLang="zh-TW" sz="2400" kern="100" dirty="0">
                <a:latin typeface="Calibri"/>
                <a:ea typeface="標楷體"/>
                <a:cs typeface="Times New Roman"/>
              </a:rPr>
              <a:t>)    </a:t>
            </a:r>
            <a:r>
              <a:rPr lang="zh-TW" altLang="en-US" sz="2400" kern="100" dirty="0" smtClean="0">
                <a:latin typeface="Calibri"/>
                <a:ea typeface="標楷體"/>
                <a:cs typeface="Times New Roman"/>
              </a:rPr>
              <a:t> </a:t>
            </a:r>
            <a:r>
              <a:rPr lang="en-US" altLang="zh-TW" sz="2400" kern="100" dirty="0" smtClean="0">
                <a:latin typeface="Calibri"/>
                <a:ea typeface="標楷體"/>
                <a:cs typeface="Times New Roman"/>
              </a:rPr>
              <a:t> </a:t>
            </a:r>
            <a:r>
              <a:rPr lang="en-US" altLang="zh-TW" sz="2400" kern="100" dirty="0">
                <a:latin typeface="Calibri"/>
                <a:ea typeface="標楷體"/>
                <a:cs typeface="Times New Roman"/>
              </a:rPr>
              <a:t>(</a:t>
            </a:r>
            <a:r>
              <a:rPr lang="zh-TW" altLang="zh-TW" sz="2400" kern="100" dirty="0">
                <a:latin typeface="Calibri"/>
                <a:ea typeface="標楷體"/>
                <a:cs typeface="Times New Roman"/>
              </a:rPr>
              <a:t>學</a:t>
            </a:r>
            <a:r>
              <a:rPr lang="en-US" altLang="zh-TW" sz="2400" kern="100" dirty="0">
                <a:latin typeface="Calibri"/>
                <a:ea typeface="標楷體"/>
                <a:cs typeface="Times New Roman"/>
              </a:rPr>
              <a:t>)</a:t>
            </a:r>
            <a:r>
              <a:rPr lang="zh-TW" altLang="zh-TW" sz="2400" kern="100" dirty="0">
                <a:latin typeface="Calibri"/>
                <a:ea typeface="標楷體"/>
                <a:cs typeface="Times New Roman"/>
              </a:rPr>
              <a:t>年度</a:t>
            </a:r>
            <a:r>
              <a:rPr lang="zh-TW" altLang="zh-TW" sz="3200" b="1" u="sng" kern="100" dirty="0">
                <a:solidFill>
                  <a:srgbClr val="FF0000"/>
                </a:solidFill>
                <a:latin typeface="Calibri"/>
                <a:ea typeface="標楷體"/>
                <a:cs typeface="Times New Roman"/>
              </a:rPr>
              <a:t>鑑輔會鑑定證明</a:t>
            </a:r>
            <a:r>
              <a:rPr lang="en-US" altLang="zh-TW" sz="3200" b="1" u="sng" kern="100" dirty="0">
                <a:solidFill>
                  <a:srgbClr val="FF0000"/>
                </a:solidFill>
                <a:latin typeface="Calibri"/>
                <a:ea typeface="標楷體"/>
                <a:cs typeface="Times New Roman"/>
              </a:rPr>
              <a:t>  </a:t>
            </a:r>
            <a:r>
              <a:rPr lang="zh-TW" altLang="zh-TW" sz="2400" b="1" kern="100" dirty="0">
                <a:solidFill>
                  <a:srgbClr val="FF0000"/>
                </a:solidFill>
                <a:latin typeface="Calibri"/>
                <a:ea typeface="標楷體"/>
                <a:cs typeface="Times New Roman"/>
              </a:rPr>
              <a:t>有效日期</a:t>
            </a:r>
            <a:r>
              <a:rPr lang="zh-TW" altLang="zh-TW" sz="2400" kern="100" dirty="0">
                <a:latin typeface="Calibri"/>
                <a:ea typeface="標楷體"/>
                <a:cs typeface="Times New Roman"/>
              </a:rPr>
              <a:t>：</a:t>
            </a:r>
            <a:r>
              <a:rPr lang="en-US" altLang="zh-TW" sz="2400" kern="100" dirty="0">
                <a:latin typeface="Calibri"/>
                <a:ea typeface="標楷體"/>
                <a:cs typeface="Times New Roman"/>
              </a:rPr>
              <a:t>    </a:t>
            </a:r>
            <a:endParaRPr lang="en-US" altLang="zh-TW" sz="2400" kern="100" dirty="0" smtClean="0">
              <a:latin typeface="華康正顏楷體W5"/>
              <a:ea typeface="華康正顏楷體W5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altLang="zh-TW" sz="2400" kern="100" dirty="0" smtClean="0">
                <a:latin typeface="華康正顏楷體W5"/>
                <a:ea typeface="華康正顏楷體W5"/>
                <a:cs typeface="Times New Roman"/>
              </a:rPr>
              <a:t>★</a:t>
            </a:r>
            <a:r>
              <a:rPr lang="zh-TW" altLang="en-US" sz="2400" kern="100" dirty="0">
                <a:latin typeface="華康正顏楷體W5"/>
                <a:ea typeface="華康正顏楷體W5"/>
                <a:cs typeface="Times New Roman"/>
              </a:rPr>
              <a:t>請</a:t>
            </a:r>
            <a:r>
              <a:rPr lang="zh-TW" altLang="en-US" sz="2400" kern="100" dirty="0" smtClean="0">
                <a:latin typeface="華康正顏楷體W5"/>
                <a:ea typeface="華康正顏楷體W5"/>
                <a:cs typeface="Times New Roman"/>
              </a:rPr>
              <a:t>依照鑑</a:t>
            </a:r>
            <a:r>
              <a:rPr lang="zh-TW" altLang="en-US" sz="2400" kern="100" dirty="0">
                <a:latin typeface="華康正顏楷體W5"/>
                <a:ea typeface="華康正顏楷體W5"/>
                <a:cs typeface="Times New Roman"/>
              </a:rPr>
              <a:t>輔</a:t>
            </a:r>
            <a:r>
              <a:rPr lang="zh-TW" altLang="en-US" sz="2400" kern="100" dirty="0" smtClean="0">
                <a:latin typeface="華康正顏楷體W5"/>
                <a:ea typeface="華康正顏楷體W5"/>
                <a:cs typeface="Times New Roman"/>
              </a:rPr>
              <a:t>會鑑定證明登載資料登</a:t>
            </a:r>
            <a:r>
              <a:rPr lang="zh-TW" altLang="en-US" sz="2400" kern="100" dirty="0" smtClean="0">
                <a:latin typeface="華康正顏楷體W5"/>
                <a:ea typeface="華康正顏楷體W5"/>
                <a:cs typeface="Times New Roman"/>
              </a:rPr>
              <a:t>打</a:t>
            </a:r>
            <a:endParaRPr lang="en-US" altLang="zh-TW" sz="2400" kern="100" dirty="0" smtClean="0">
              <a:latin typeface="華康正顏楷體W5"/>
              <a:ea typeface="華康正顏楷體W5"/>
              <a:cs typeface="Times New Roman"/>
            </a:endParaRPr>
          </a:p>
          <a:p>
            <a:pPr algn="just">
              <a:spcAft>
                <a:spcPts val="0"/>
              </a:spcAft>
            </a:pPr>
            <a:endParaRPr lang="zh-TW" altLang="zh-TW" sz="2400" kern="100" dirty="0">
              <a:latin typeface="Calibri"/>
              <a:ea typeface="新細明體"/>
              <a:cs typeface="Times New Roman"/>
            </a:endParaRPr>
          </a:p>
          <a:p>
            <a:pPr algn="just">
              <a:spcAft>
                <a:spcPts val="0"/>
              </a:spcAft>
            </a:pPr>
            <a:endParaRPr lang="en-US" altLang="zh-TW" sz="2400" b="1" kern="100" dirty="0" smtClean="0">
              <a:solidFill>
                <a:srgbClr val="00823B"/>
              </a:solidFill>
              <a:latin typeface="標楷體"/>
              <a:ea typeface="新細明體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altLang="zh-TW" sz="2400" b="1" kern="100" dirty="0" smtClean="0">
                <a:solidFill>
                  <a:srgbClr val="00823B"/>
                </a:solidFill>
                <a:latin typeface="標楷體"/>
                <a:ea typeface="新細明體"/>
                <a:cs typeface="Times New Roman"/>
              </a:rPr>
              <a:t>□</a:t>
            </a:r>
            <a:r>
              <a:rPr lang="zh-TW" altLang="zh-TW" sz="2400" b="1" kern="100" dirty="0">
                <a:solidFill>
                  <a:srgbClr val="00823B"/>
                </a:solidFill>
                <a:latin typeface="Calibri"/>
                <a:ea typeface="標楷體"/>
                <a:cs typeface="Times New Roman"/>
              </a:rPr>
              <a:t>領有身心障礙</a:t>
            </a:r>
            <a:r>
              <a:rPr lang="zh-TW" altLang="zh-TW" sz="2400" b="1" kern="100" dirty="0">
                <a:solidFill>
                  <a:srgbClr val="00823B"/>
                </a:solidFill>
                <a:latin typeface="Times New Roman"/>
                <a:ea typeface="標楷體"/>
                <a:cs typeface="Times New Roman"/>
              </a:rPr>
              <a:t>手冊</a:t>
            </a:r>
            <a:r>
              <a:rPr lang="en-US" altLang="zh-TW" sz="2400" b="1" kern="100" dirty="0">
                <a:solidFill>
                  <a:srgbClr val="00823B"/>
                </a:solidFill>
                <a:latin typeface="標楷體"/>
                <a:ea typeface="新細明體"/>
                <a:cs typeface="Times New Roman"/>
              </a:rPr>
              <a:t>  </a:t>
            </a:r>
            <a:r>
              <a:rPr lang="zh-TW" altLang="zh-TW" sz="2400" b="1" kern="100" dirty="0">
                <a:solidFill>
                  <a:srgbClr val="00823B"/>
                </a:solidFill>
                <a:latin typeface="Calibri"/>
                <a:ea typeface="標楷體"/>
                <a:cs typeface="Times New Roman"/>
              </a:rPr>
              <a:t>有效日期：</a:t>
            </a:r>
            <a:r>
              <a:rPr lang="en-US" altLang="zh-TW" sz="2400" b="1" kern="100" dirty="0">
                <a:solidFill>
                  <a:srgbClr val="00823B"/>
                </a:solidFill>
                <a:latin typeface="Calibri"/>
                <a:ea typeface="標楷體"/>
                <a:cs typeface="Times New Roman"/>
              </a:rPr>
              <a:t>           </a:t>
            </a:r>
            <a:r>
              <a:rPr lang="zh-TW" altLang="en-US" sz="3200" b="1" u="sng" kern="100" dirty="0">
                <a:solidFill>
                  <a:srgbClr val="FF0000"/>
                </a:solidFill>
                <a:latin typeface="Calibri"/>
                <a:ea typeface="標楷體"/>
                <a:cs typeface="Times New Roman"/>
              </a:rPr>
              <a:t> </a:t>
            </a:r>
            <a:r>
              <a:rPr lang="zh-TW" altLang="en-US" sz="3200" b="1" u="sng" kern="100" dirty="0" smtClean="0">
                <a:solidFill>
                  <a:srgbClr val="FF0000"/>
                </a:solidFill>
                <a:latin typeface="Calibri"/>
                <a:ea typeface="標楷體"/>
                <a:cs typeface="Times New Roman"/>
              </a:rPr>
              <a:t>  （舊證）</a:t>
            </a:r>
            <a:endParaRPr lang="zh-TW" altLang="zh-TW" sz="3200" b="1" u="sng" kern="100" dirty="0">
              <a:solidFill>
                <a:srgbClr val="FF0000"/>
              </a:solidFill>
              <a:latin typeface="Calibri"/>
              <a:ea typeface="新細明體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altLang="zh-TW" sz="2400" b="1" kern="100" dirty="0">
                <a:solidFill>
                  <a:srgbClr val="00823B"/>
                </a:solidFill>
                <a:latin typeface="標楷體"/>
                <a:ea typeface="新細明體"/>
                <a:cs typeface="Times New Roman"/>
              </a:rPr>
              <a:t>   (</a:t>
            </a:r>
            <a:r>
              <a:rPr lang="zh-TW" altLang="zh-TW" sz="2400" b="1" kern="100" dirty="0">
                <a:solidFill>
                  <a:srgbClr val="00823B"/>
                </a:solidFill>
                <a:latin typeface="Calibri"/>
                <a:ea typeface="標楷體"/>
                <a:cs typeface="Times New Roman"/>
              </a:rPr>
              <a:t>身心障礙類別：</a:t>
            </a:r>
            <a:r>
              <a:rPr lang="en-US" altLang="zh-TW" sz="2400" b="1" kern="100" dirty="0">
                <a:solidFill>
                  <a:srgbClr val="00823B"/>
                </a:solidFill>
                <a:latin typeface="Calibri"/>
                <a:ea typeface="標楷體"/>
                <a:cs typeface="Times New Roman"/>
              </a:rPr>
              <a:t>             </a:t>
            </a:r>
            <a:r>
              <a:rPr lang="zh-TW" altLang="zh-TW" sz="2400" b="1" kern="100" dirty="0">
                <a:solidFill>
                  <a:srgbClr val="00823B"/>
                </a:solidFill>
                <a:latin typeface="Calibri"/>
                <a:ea typeface="標楷體"/>
                <a:cs typeface="Times New Roman"/>
              </a:rPr>
              <a:t>、身心障礙程度：</a:t>
            </a:r>
            <a:r>
              <a:rPr lang="en-US" altLang="zh-TW" sz="2400" b="1" kern="100" dirty="0">
                <a:solidFill>
                  <a:srgbClr val="00823B"/>
                </a:solidFill>
                <a:latin typeface="Calibri"/>
                <a:ea typeface="標楷體"/>
                <a:cs typeface="Times New Roman"/>
              </a:rPr>
              <a:t>             </a:t>
            </a:r>
            <a:r>
              <a:rPr lang="zh-TW" altLang="en-US" sz="2400" b="1" kern="100" dirty="0" smtClean="0">
                <a:solidFill>
                  <a:srgbClr val="00823B"/>
                </a:solidFill>
                <a:latin typeface="Calibri"/>
                <a:ea typeface="標楷體"/>
                <a:cs typeface="Times New Roman"/>
              </a:rPr>
              <a:t>）</a:t>
            </a:r>
            <a:r>
              <a:rPr lang="en-US" altLang="zh-TW" sz="2400" b="1" kern="100" dirty="0" smtClean="0">
                <a:solidFill>
                  <a:srgbClr val="00823B"/>
                </a:solidFill>
                <a:latin typeface="Calibri"/>
                <a:ea typeface="標楷體"/>
                <a:cs typeface="Times New Roman"/>
              </a:rPr>
              <a:t>   </a:t>
            </a:r>
            <a:endParaRPr lang="en-US" altLang="zh-TW" sz="2400" b="1" kern="100" dirty="0">
              <a:solidFill>
                <a:srgbClr val="00823B"/>
              </a:solidFill>
              <a:latin typeface="Calibri"/>
              <a:ea typeface="標楷體"/>
              <a:cs typeface="Times New Roman"/>
            </a:endParaRPr>
          </a:p>
          <a:p>
            <a:pPr algn="just">
              <a:spcAft>
                <a:spcPts val="0"/>
              </a:spcAft>
            </a:pPr>
            <a:endParaRPr lang="en-US" altLang="zh-TW" sz="2400" b="1" kern="100" dirty="0" smtClean="0">
              <a:solidFill>
                <a:srgbClr val="002060"/>
              </a:solidFill>
              <a:latin typeface="Calibri"/>
              <a:ea typeface="新細明體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altLang="zh-TW" sz="2400" kern="100" dirty="0" smtClean="0">
                <a:latin typeface="標楷體"/>
                <a:ea typeface="新細明體"/>
                <a:cs typeface="Times New Roman"/>
              </a:rPr>
              <a:t>□</a:t>
            </a:r>
            <a:r>
              <a:rPr lang="zh-TW" altLang="zh-TW" sz="2400" kern="100" dirty="0">
                <a:latin typeface="Calibri"/>
                <a:ea typeface="標楷體"/>
                <a:cs typeface="Times New Roman"/>
              </a:rPr>
              <a:t>身心障礙證明，障礙等級：</a:t>
            </a:r>
            <a:r>
              <a:rPr lang="en-US" altLang="zh-TW" sz="2400" kern="100" dirty="0">
                <a:latin typeface="Calibri"/>
                <a:ea typeface="標楷體"/>
                <a:cs typeface="Times New Roman"/>
              </a:rPr>
              <a:t>       </a:t>
            </a:r>
            <a:r>
              <a:rPr lang="zh-TW" altLang="zh-TW" sz="2400" kern="100" spc="-30" dirty="0">
                <a:latin typeface="Calibri"/>
                <a:ea typeface="標楷體"/>
                <a:cs typeface="Times New Roman"/>
              </a:rPr>
              <a:t>有效</a:t>
            </a:r>
            <a:r>
              <a:rPr lang="zh-TW" altLang="zh-TW" sz="2400" kern="100" spc="-30" dirty="0" smtClean="0">
                <a:latin typeface="Calibri"/>
                <a:ea typeface="標楷體"/>
                <a:cs typeface="Times New Roman"/>
              </a:rPr>
              <a:t>日期</a:t>
            </a:r>
            <a:r>
              <a:rPr lang="zh-TW" altLang="en-US" sz="3200" b="1" u="sng" kern="100" dirty="0" smtClean="0">
                <a:solidFill>
                  <a:srgbClr val="FF0000"/>
                </a:solidFill>
                <a:latin typeface="Calibri"/>
                <a:ea typeface="標楷體"/>
                <a:cs typeface="Times New Roman"/>
              </a:rPr>
              <a:t>（</a:t>
            </a:r>
            <a:r>
              <a:rPr lang="zh-TW" altLang="en-US" sz="3200" b="1" u="sng" kern="100" dirty="0">
                <a:solidFill>
                  <a:srgbClr val="FF0000"/>
                </a:solidFill>
                <a:latin typeface="Calibri"/>
                <a:ea typeface="標楷體"/>
                <a:cs typeface="Times New Roman"/>
              </a:rPr>
              <a:t>新證）</a:t>
            </a:r>
            <a:r>
              <a:rPr lang="en-US" altLang="zh-TW" sz="2400" kern="100" spc="-30" dirty="0" smtClean="0">
                <a:latin typeface="Calibri"/>
                <a:ea typeface="標楷體"/>
                <a:cs typeface="Times New Roman"/>
              </a:rPr>
              <a:t>       </a:t>
            </a:r>
            <a:endParaRPr lang="zh-TW" altLang="zh-TW" sz="2400" kern="100" dirty="0">
              <a:latin typeface="Calibri"/>
              <a:ea typeface="新細明體"/>
              <a:cs typeface="Times New Roman"/>
            </a:endParaRPr>
          </a:p>
          <a:p>
            <a:pPr marL="75565" marR="75565">
              <a:spcAft>
                <a:spcPts val="0"/>
              </a:spcAft>
            </a:pPr>
            <a:r>
              <a:rPr lang="en-US" altLang="zh-TW" sz="2400" kern="100" dirty="0">
                <a:latin typeface="標楷體"/>
                <a:ea typeface="新細明體"/>
                <a:cs typeface="Times New Roman"/>
              </a:rPr>
              <a:t>  </a:t>
            </a:r>
            <a:r>
              <a:rPr lang="zh-TW" altLang="zh-TW" sz="2400" kern="100" dirty="0">
                <a:latin typeface="Calibri"/>
                <a:ea typeface="標楷體"/>
                <a:cs typeface="Times New Roman"/>
              </a:rPr>
              <a:t>障礙類別：</a:t>
            </a:r>
            <a:r>
              <a:rPr lang="en-US" altLang="zh-TW" sz="2400" kern="100" dirty="0">
                <a:latin typeface="Calibri"/>
                <a:ea typeface="標楷體"/>
                <a:cs typeface="Times New Roman"/>
              </a:rPr>
              <a:t>                            ICD</a:t>
            </a:r>
            <a:r>
              <a:rPr lang="zh-TW" altLang="zh-TW" sz="2400" kern="100" dirty="0">
                <a:latin typeface="Calibri"/>
                <a:ea typeface="標楷體"/>
                <a:cs typeface="Times New Roman"/>
              </a:rPr>
              <a:t>診斷： </a:t>
            </a:r>
            <a:r>
              <a:rPr lang="en-US" altLang="zh-TW" sz="2400" kern="100" dirty="0">
                <a:latin typeface="標楷體"/>
                <a:ea typeface="新細明體"/>
                <a:cs typeface="Times New Roman"/>
              </a:rPr>
              <a:t>                               </a:t>
            </a:r>
            <a:endParaRPr lang="zh-TW" altLang="zh-TW" sz="2400" kern="100" dirty="0">
              <a:latin typeface="Calibri"/>
              <a:ea typeface="新細明體"/>
              <a:cs typeface="Times New Roman"/>
            </a:endParaRPr>
          </a:p>
          <a:p>
            <a:r>
              <a:rPr lang="en-US" altLang="zh-TW" sz="2400" kern="100" dirty="0">
                <a:latin typeface="標楷體"/>
                <a:cs typeface="Times New Roman"/>
              </a:rPr>
              <a:t>   </a:t>
            </a:r>
            <a:r>
              <a:rPr lang="zh-TW" altLang="zh-TW" sz="2400" kern="100" dirty="0">
                <a:ea typeface="標楷體"/>
                <a:cs typeface="Times New Roman"/>
              </a:rPr>
              <a:t>對應舊制身心障礙類別（參閱附錄）</a:t>
            </a:r>
            <a:r>
              <a:rPr lang="zh-TW" altLang="zh-TW" sz="2400" kern="100" dirty="0" smtClean="0">
                <a:ea typeface="標楷體"/>
                <a:cs typeface="Times New Roman"/>
              </a:rPr>
              <a:t>：</a:t>
            </a:r>
            <a:endParaRPr lang="en-US" altLang="zh-TW" sz="2400" kern="100" dirty="0" smtClean="0">
              <a:ea typeface="標楷體"/>
              <a:cs typeface="Times New Roman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467544" y="6021288"/>
            <a:ext cx="5544616" cy="40011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zh-TW" altLang="en-US" sz="2000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★手冊效期</a:t>
            </a:r>
            <a:r>
              <a:rPr kumimoji="1" lang="zh-TW" altLang="en-US" sz="2000" dirty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為</a:t>
            </a:r>
            <a:r>
              <a:rPr kumimoji="1" lang="en-US" altLang="zh-TW" sz="2000" dirty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107</a:t>
            </a:r>
            <a:r>
              <a:rPr kumimoji="1" lang="zh-TW" altLang="en-US" sz="2000" dirty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年</a:t>
            </a:r>
            <a:r>
              <a:rPr kumimoji="1" lang="en-US" altLang="zh-TW" sz="2000" dirty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3</a:t>
            </a:r>
            <a:r>
              <a:rPr kumimoji="1" lang="zh-TW" altLang="en-US" sz="2000" dirty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月</a:t>
            </a:r>
            <a:r>
              <a:rPr kumimoji="1" lang="en-US" altLang="zh-TW" sz="2000" dirty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5</a:t>
            </a:r>
            <a:r>
              <a:rPr kumimoji="1" lang="zh-TW" altLang="en-US" sz="2000" dirty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日（報名截止當日</a:t>
            </a:r>
            <a:r>
              <a:rPr kumimoji="1" lang="zh-TW" altLang="en-US" sz="2000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）</a:t>
            </a:r>
            <a:endParaRPr lang="zh-TW" altLang="en-US" sz="2000" dirty="0"/>
          </a:p>
        </p:txBody>
      </p:sp>
      <p:sp>
        <p:nvSpPr>
          <p:cNvPr id="5" name="文字方塊 4"/>
          <p:cNvSpPr txBox="1"/>
          <p:nvPr/>
        </p:nvSpPr>
        <p:spPr>
          <a:xfrm>
            <a:off x="427315" y="3284984"/>
            <a:ext cx="5544616" cy="40011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zh-TW" altLang="en-US" sz="2000" dirty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★鑑定證明效期為高級中等學校教育階段</a:t>
            </a:r>
            <a:r>
              <a:rPr kumimoji="1" lang="zh-TW" altLang="en-US" sz="2000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以上</a:t>
            </a:r>
            <a:endParaRPr lang="zh-TW" altLang="en-US" sz="2000" b="1" dirty="0">
              <a:solidFill>
                <a:srgbClr val="0070C0"/>
              </a:solidFill>
              <a:latin typeface="新細明體" panose="02020500000000000000" pitchFamily="18" charset="-120"/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3662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01490" y="505400"/>
            <a:ext cx="8446974" cy="5011832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algn="ctr"/>
            <a:r>
              <a:rPr lang="zh-TW" altLang="en-US" sz="3600" b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六、特教類別</a:t>
            </a:r>
            <a:endParaRPr kumimoji="1" lang="en-US" altLang="zh-TW" sz="3600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pPr algn="ctr"/>
            <a:r>
              <a:rPr kumimoji="1" lang="zh-TW" altLang="en-US" sz="3600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   </a:t>
            </a:r>
            <a:endParaRPr kumimoji="1" lang="en-US" altLang="zh-TW" sz="3600" dirty="0" smtClean="0">
              <a:solidFill>
                <a:srgbClr val="00823B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pPr algn="ctr"/>
            <a:r>
              <a:rPr kumimoji="1" lang="zh-TW" altLang="en-US" sz="3600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★配合鑑輔會鑑定證明勾選</a:t>
            </a:r>
            <a:r>
              <a:rPr kumimoji="1" lang="zh-TW" altLang="en-US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　　</a:t>
            </a:r>
          </a:p>
          <a:p>
            <a:pPr algn="ctr"/>
            <a:r>
              <a:rPr kumimoji="1" lang="en-US" altLang="zh-TW" sz="3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/>
            </a:r>
            <a:br>
              <a:rPr kumimoji="1" lang="en-US" altLang="zh-TW" sz="3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</a:br>
            <a:endParaRPr lang="zh-TW" altLang="zh-TW" sz="3600" b="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2335520"/>
            <a:ext cx="82309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□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視覺障礙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               □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聽覺障礙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               □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語言障礙</a:t>
            </a:r>
          </a:p>
          <a:p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□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腦性麻痺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           </a:t>
            </a:r>
            <a:r>
              <a:rPr lang="zh-TW" altLang="en-US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</a:t>
            </a:r>
            <a:r>
              <a:rPr lang="zh-TW" altLang="en-US" sz="2400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  </a:t>
            </a:r>
            <a:r>
              <a:rPr lang="en-US" altLang="zh-TW" sz="2400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 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□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自閉症</a:t>
            </a:r>
          </a:p>
          <a:p>
            <a:r>
              <a:rPr lang="zh-TW" altLang="en-US" sz="2400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 </a:t>
            </a:r>
            <a:r>
              <a:rPr lang="en-US" altLang="zh-TW" sz="2400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□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肢體障礙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(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部位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             )        </a:t>
            </a:r>
            <a:r>
              <a:rPr lang="en-US" altLang="zh-TW" sz="2400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    □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學習障礙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(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類型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             )</a:t>
            </a:r>
            <a:endParaRPr lang="zh-TW" altLang="zh-TW" sz="2400" b="1" dirty="0"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□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情緒行為障礙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(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類型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           )     </a:t>
            </a:r>
            <a:r>
              <a:rPr lang="en-US" altLang="zh-TW" sz="2400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 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□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身體病弱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(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病名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            )</a:t>
            </a:r>
            <a:endParaRPr lang="zh-TW" altLang="zh-TW" sz="2400" b="1" dirty="0"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□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其他障礙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(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不含智能障礙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)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： 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   </a:t>
            </a:r>
            <a:endParaRPr lang="en-US" altLang="zh-TW" sz="2400" b="1" dirty="0" smtClean="0"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r>
              <a:rPr lang="en-US" altLang="zh-TW" sz="2400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       </a:t>
            </a:r>
            <a:r>
              <a:rPr lang="en-US" altLang="zh-TW" sz="2400" b="1" u="sng" dirty="0">
                <a:latin typeface="新細明體" panose="02020500000000000000" pitchFamily="18" charset="-120"/>
                <a:ea typeface="新細明體" panose="02020500000000000000" pitchFamily="18" charset="-120"/>
              </a:rPr>
              <a:t>□ADHD     □ADD    □</a:t>
            </a:r>
            <a:r>
              <a:rPr lang="zh-TW" altLang="zh-TW" sz="2400" b="1" u="sng" dirty="0">
                <a:latin typeface="新細明體" panose="02020500000000000000" pitchFamily="18" charset="-120"/>
                <a:ea typeface="新細明體" panose="02020500000000000000" pitchFamily="18" charset="-120"/>
              </a:rPr>
              <a:t>妥瑞症</a:t>
            </a:r>
            <a:endParaRPr lang="zh-TW" altLang="zh-TW" sz="2400" b="1" dirty="0"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□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多重障礙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(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含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□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視障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 □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聽障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 □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肢障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 □</a:t>
            </a:r>
            <a:r>
              <a:rPr lang="zh-TW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其他</a:t>
            </a:r>
            <a:r>
              <a:rPr lang="en-US" altLang="zh-TW" sz="2400" b="1" dirty="0">
                <a:latin typeface="新細明體" panose="02020500000000000000" pitchFamily="18" charset="-120"/>
                <a:ea typeface="新細明體" panose="02020500000000000000" pitchFamily="18" charset="-120"/>
              </a:rPr>
              <a:t>                  </a:t>
            </a:r>
            <a:r>
              <a:rPr lang="en-US" altLang="zh-TW" sz="2400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)</a:t>
            </a:r>
          </a:p>
          <a:p>
            <a:endParaRPr lang="en-US" altLang="zh-TW" sz="2400" b="1" dirty="0">
              <a:latin typeface="新細明體" panose="02020500000000000000" pitchFamily="18" charset="-120"/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8233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628801"/>
            <a:ext cx="8928992" cy="3528392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en-US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en-US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學生</a:t>
            </a:r>
            <a:r>
              <a:rPr lang="zh-TW" altLang="zh-TW" sz="3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依志願序至多選填</a:t>
            </a:r>
            <a:r>
              <a:rPr lang="en-US" altLang="zh-TW" sz="3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zh-TW" sz="3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群，每群至多</a:t>
            </a:r>
            <a:r>
              <a:rPr lang="zh-TW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可填</a:t>
            </a:r>
            <a:r>
              <a:rPr lang="en-US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個</a:t>
            </a:r>
            <a:r>
              <a:rPr lang="en-US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zh-TW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志願</a:t>
            </a:r>
            <a:r>
              <a:rPr lang="zh-TW" altLang="zh-TW" sz="3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二</a:t>
            </a:r>
            <a:r>
              <a:rPr lang="en-US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選</a:t>
            </a:r>
            <a:r>
              <a:rPr lang="zh-TW" altLang="zh-TW" sz="3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填志願</a:t>
            </a:r>
            <a:r>
              <a:rPr lang="zh-TW" altLang="zh-TW" sz="3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至少</a:t>
            </a:r>
            <a:r>
              <a:rPr lang="en-US" altLang="zh-TW" sz="3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zh-TW" sz="3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個志願</a:t>
            </a:r>
            <a:r>
              <a:rPr lang="zh-TW" altLang="zh-TW" sz="3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為原則，至多</a:t>
            </a:r>
            <a:r>
              <a:rPr lang="en-US" altLang="zh-TW" sz="3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30</a:t>
            </a:r>
            <a:r>
              <a:rPr lang="zh-TW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個志願。</a:t>
            </a:r>
            <a:endParaRPr lang="zh-TW" altLang="zh-TW" sz="30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三</a:t>
            </a:r>
            <a:r>
              <a:rPr lang="en-US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若</a:t>
            </a:r>
            <a:r>
              <a:rPr lang="zh-TW" altLang="zh-TW" sz="3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選填志願總數未達</a:t>
            </a:r>
            <a:r>
              <a:rPr lang="en-US" altLang="zh-TW" sz="3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zh-TW" sz="3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個志願，可加選</a:t>
            </a:r>
            <a:r>
              <a:rPr lang="zh-TW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第四志</a:t>
            </a:r>
            <a:r>
              <a:rPr lang="en-US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zh-TW" altLang="zh-TW" sz="3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願群</a:t>
            </a:r>
            <a:r>
              <a:rPr lang="zh-TW" altLang="zh-TW" sz="3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或不足額選填。</a:t>
            </a:r>
          </a:p>
          <a:p>
            <a:endParaRPr lang="zh-TW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56995" y="692696"/>
            <a:ext cx="8001000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algn="ctr"/>
            <a:r>
              <a:rPr lang="zh-TW" altLang="en-US" sz="3600" b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七、志願填寫</a:t>
            </a:r>
            <a:endParaRPr lang="zh-TW" altLang="zh-TW" sz="360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501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31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0"/>
          <a:stretch>
            <a:fillRect/>
          </a:stretch>
        </p:blipFill>
        <p:spPr bwMode="auto">
          <a:xfrm>
            <a:off x="0" y="1484784"/>
            <a:ext cx="9144000" cy="560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6995" y="548680"/>
            <a:ext cx="8001000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algn="ctr"/>
            <a:r>
              <a:rPr lang="zh-TW" altLang="en-US" sz="3600" b="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七、志願填寫</a:t>
            </a:r>
            <a:endParaRPr lang="zh-TW" altLang="zh-TW" sz="360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7484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圖片 1" descr="目前顯示的是「」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56995" y="485800"/>
            <a:ext cx="8001000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algn="ctr"/>
            <a:r>
              <a:rPr lang="zh-TW" altLang="en-US" sz="3600" b="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七、志願填寫</a:t>
            </a:r>
            <a:endParaRPr lang="zh-TW" altLang="zh-TW" sz="360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5869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8680" y="1133872"/>
            <a:ext cx="8788532" cy="1143000"/>
          </a:xfrm>
        </p:spPr>
        <p:txBody>
          <a:bodyPr/>
          <a:lstStyle/>
          <a:p>
            <a:r>
              <a:rPr lang="zh-TW" altLang="zh-TW" sz="3600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zh-TW" altLang="zh-TW" sz="3600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600" b="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★</a:t>
            </a:r>
            <a:r>
              <a:rPr lang="zh-TW" altLang="zh-TW" sz="3600" b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各</a:t>
            </a:r>
            <a:r>
              <a:rPr lang="zh-TW" altLang="zh-TW" sz="3600" b="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國中應上傳</a:t>
            </a:r>
            <a:r>
              <a:rPr lang="zh-TW" altLang="zh-TW" sz="3600" b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資料</a:t>
            </a:r>
            <a:r>
              <a:rPr lang="en-US" altLang="zh-TW" sz="3200" b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zh-TW" sz="3200" b="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如有缺件不受理報名</a:t>
            </a:r>
            <a:r>
              <a:rPr lang="en-US" altLang="zh-TW" sz="3200" b="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3600" b="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zh-TW" altLang="zh-TW" sz="3600" b="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endParaRPr lang="zh-TW" altLang="zh-TW" sz="3600" b="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2" t="28036" r="25907" b="20828"/>
          <a:stretch/>
        </p:blipFill>
        <p:spPr bwMode="auto">
          <a:xfrm>
            <a:off x="827584" y="2016665"/>
            <a:ext cx="7615646" cy="4508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83468" y="184579"/>
            <a:ext cx="8001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33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3300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3300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3300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3300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3300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3300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3300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3300"/>
                </a:solidFill>
                <a:latin typeface="Arial" charset="0"/>
              </a:defRPr>
            </a:lvl9pPr>
          </a:lstStyle>
          <a:p>
            <a:r>
              <a:rPr lang="zh-TW" altLang="en-US" kern="0" dirty="0" smtClean="0">
                <a:solidFill>
                  <a:srgbClr val="3366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參、資料上傳</a:t>
            </a:r>
            <a:endParaRPr lang="zh-TW" altLang="zh-TW" kern="0" dirty="0">
              <a:solidFill>
                <a:srgbClr val="3366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2422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63162" y="609600"/>
            <a:ext cx="8001000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algn="ctr"/>
            <a:r>
              <a:rPr lang="en-US" altLang="zh-TW" sz="3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(</a:t>
            </a:r>
            <a:r>
              <a:rPr lang="zh-TW" altLang="en-US" sz="3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一</a:t>
            </a:r>
            <a:r>
              <a:rPr lang="en-US" altLang="zh-TW" sz="3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)</a:t>
            </a:r>
            <a:r>
              <a:rPr lang="zh-TW" altLang="en-US" sz="3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報名表  </a:t>
            </a:r>
            <a:r>
              <a:rPr lang="zh-TW" altLang="en-US" sz="32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（合格版本）</a:t>
            </a:r>
            <a:endParaRPr lang="zh-TW" altLang="zh-TW" sz="32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" y="1181100"/>
            <a:ext cx="4668878" cy="5676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716" y="1181100"/>
            <a:ext cx="4523219" cy="5676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427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9432" y="535622"/>
            <a:ext cx="8001000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algn="ctr"/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3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報名表 </a:t>
            </a:r>
            <a:r>
              <a:rPr lang="zh-TW" altLang="en-US" sz="32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（不</a:t>
            </a:r>
            <a:r>
              <a:rPr lang="zh-TW" altLang="en-US" sz="3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合格版本）</a:t>
            </a:r>
            <a:endParaRPr lang="zh-TW" altLang="zh-TW" sz="32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1100"/>
            <a:ext cx="4951220" cy="5676900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07122"/>
            <a:ext cx="4417376" cy="5666139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1043013" y="3617027"/>
            <a:ext cx="2592288" cy="646331"/>
          </a:xfrm>
          <a:prstGeom prst="rect">
            <a:avLst/>
          </a:prstGeom>
          <a:noFill/>
          <a:ln w="444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志願數不足</a:t>
            </a:r>
            <a:endParaRPr lang="zh-TW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正顏楷體W5" panose="03000509000000000000" pitchFamily="65" charset="-120"/>
              <a:ea typeface="華康正顏楷體W5" panose="03000509000000000000" pitchFamily="65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671874" y="3461835"/>
            <a:ext cx="2592288" cy="1754326"/>
          </a:xfrm>
          <a:prstGeom prst="rect">
            <a:avLst/>
          </a:prstGeom>
          <a:noFill/>
          <a:ln w="444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手寫版</a:t>
            </a:r>
            <a:endParaRPr lang="en-US" altLang="zh-TW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正顏楷體W5" panose="03000509000000000000" pitchFamily="65" charset="-120"/>
              <a:ea typeface="華康正顏楷體W5" panose="03000509000000000000" pitchFamily="65" charset="-120"/>
            </a:endParaRPr>
          </a:p>
          <a:p>
            <a:r>
              <a:rPr lang="zh-TW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非上網登打後列印</a:t>
            </a:r>
            <a:endParaRPr lang="zh-TW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正顏楷體W5" panose="03000509000000000000" pitchFamily="65" charset="-120"/>
              <a:ea typeface="華康正顏楷體W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9455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484784"/>
            <a:ext cx="8496944" cy="4824536"/>
          </a:xfrm>
        </p:spPr>
        <p:txBody>
          <a:bodyPr/>
          <a:lstStyle/>
          <a:p>
            <a:pPr marL="0" lvl="0" indent="0">
              <a:buNone/>
            </a:pPr>
            <a:r>
              <a:rPr lang="en-US" altLang="zh-TW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二</a:t>
            </a:r>
            <a:r>
              <a:rPr lang="en-US" altLang="zh-TW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b="1" kern="1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掃描</a:t>
            </a:r>
            <a:r>
              <a:rPr lang="zh-TW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上傳非應屆畢業生國中學歷</a:t>
            </a:r>
            <a:r>
              <a:rPr lang="en-US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力</a:t>
            </a:r>
            <a:r>
              <a:rPr lang="en-US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證件</a:t>
            </a:r>
            <a:r>
              <a:rPr lang="zh-TW" altLang="en-US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en-US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b="1" kern="1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zh-TW" altLang="zh-TW" b="1" kern="1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正本</a:t>
            </a:r>
            <a:r>
              <a:rPr lang="zh-TW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r>
              <a:rPr lang="zh-TW" altLang="en-US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（</a:t>
            </a:r>
            <a:r>
              <a:rPr lang="en-US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jpg</a:t>
            </a:r>
            <a:r>
              <a:rPr lang="zh-TW" altLang="en-US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檔）</a:t>
            </a:r>
            <a:endParaRPr lang="zh-TW" altLang="zh-TW" b="1" kern="1200" dirty="0">
              <a:solidFill>
                <a:srgbClr val="0033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r>
              <a:rPr lang="en-US" altLang="zh-TW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三</a:t>
            </a:r>
            <a:r>
              <a:rPr lang="en-US" altLang="zh-TW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b="1" kern="1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掃描</a:t>
            </a:r>
            <a:r>
              <a:rPr lang="zh-TW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上傳報名時有效期限內之鑑輔會鑑定</a:t>
            </a:r>
            <a:r>
              <a:rPr lang="zh-TW" altLang="en-US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en-US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zh-TW" b="1" kern="1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證明</a:t>
            </a:r>
            <a:r>
              <a:rPr lang="zh-TW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、身心障礙手冊（證明）正本正反面。</a:t>
            </a:r>
            <a:endParaRPr lang="en-US" altLang="zh-TW" b="1" kern="1200" dirty="0">
              <a:solidFill>
                <a:srgbClr val="0033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endParaRPr lang="en-US" altLang="zh-TW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r>
              <a:rPr lang="zh-TW" altLang="en-US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注意：</a:t>
            </a:r>
            <a:endParaRPr lang="en-US" altLang="zh-TW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r>
              <a:rPr lang="zh-TW" altLang="zh-TW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上傳</a:t>
            </a:r>
            <a:r>
              <a:rPr lang="zh-TW" altLang="zh-TW" sz="36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影本</a:t>
            </a:r>
            <a:r>
              <a:rPr lang="zh-TW" altLang="zh-TW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資料</a:t>
            </a:r>
            <a:r>
              <a:rPr lang="zh-TW" altLang="zh-TW" sz="3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zh-TW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例如：手冊、鑑輔會證明等資料，</a:t>
            </a:r>
            <a:r>
              <a:rPr lang="zh-TW" altLang="zh-TW" sz="36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請加蓋</a:t>
            </a:r>
            <a:r>
              <a:rPr lang="zh-TW" altLang="zh-TW" sz="36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與正本相符</a:t>
            </a:r>
            <a:r>
              <a:rPr lang="zh-TW" altLang="zh-TW" sz="36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及</a:t>
            </a:r>
            <a:r>
              <a:rPr lang="zh-TW" altLang="zh-TW" sz="36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職章</a:t>
            </a:r>
            <a:r>
              <a:rPr lang="zh-TW" altLang="zh-TW" sz="36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zh-TW" altLang="zh-TW" sz="3600" b="1" kern="12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zh-TW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9812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11014" y="609600"/>
            <a:ext cx="8880838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lvl="0"/>
            <a:r>
              <a:rPr lang="en-US" altLang="zh-TW" sz="3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四</a:t>
            </a:r>
            <a:r>
              <a:rPr lang="en-US" altLang="zh-TW" sz="3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3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上網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登打並掃描上傳</a:t>
            </a:r>
            <a:r>
              <a:rPr lang="zh-TW" altLang="zh-TW" sz="3200" u="sng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生涯轉銜建議表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（表</a:t>
            </a:r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2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）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45638" y="1423317"/>
            <a:ext cx="80010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zh-TW" altLang="zh-TW" b="1" dirty="0" smtClean="0">
                <a:latin typeface="微軟正黑體" pitchFamily="34" charset="-120"/>
                <a:ea typeface="微軟正黑體" pitchFamily="34" charset="-120"/>
              </a:rPr>
              <a:t>生涯轉銜建議表</a:t>
            </a:r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zh-TW" b="1" dirty="0" smtClean="0">
                <a:latin typeface="微軟正黑體" pitchFamily="34" charset="-120"/>
                <a:ea typeface="微軟正黑體" pitchFamily="34" charset="-120"/>
              </a:rPr>
              <a:t>「性向測驗」及「興趣或其他心理測驗」</a:t>
            </a:r>
            <a:r>
              <a:rPr lang="zh-TW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zh-TW" altLang="zh-TW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下拉式選單</a:t>
            </a:r>
            <a:r>
              <a:rPr lang="zh-TW" altLang="zh-TW" b="1" dirty="0" smtClean="0">
                <a:latin typeface="微軟正黑體" pitchFamily="34" charset="-120"/>
                <a:ea typeface="微軟正黑體" pitchFamily="34" charset="-120"/>
              </a:rPr>
              <a:t>，由系統自行帶出測驗名稱與分量表，</a:t>
            </a:r>
            <a:r>
              <a:rPr lang="zh-TW" altLang="zh-TW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教師僅需填入數據</a:t>
            </a:r>
            <a:r>
              <a:rPr lang="zh-TW" alt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。</a:t>
            </a:r>
            <a:endParaRPr lang="zh-TW" altLang="zh-TW" b="1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zh-TW" altLang="zh-TW" kern="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34" y="3501008"/>
            <a:ext cx="8797109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115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TW" altLang="en-US" dirty="0" smtClean="0">
                <a:solidFill>
                  <a:srgbClr val="3366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壹、</a:t>
            </a:r>
            <a:r>
              <a:rPr lang="zh-TW" altLang="zh-TW" dirty="0" smtClean="0">
                <a:solidFill>
                  <a:srgbClr val="3366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報名</a:t>
            </a:r>
            <a:r>
              <a:rPr lang="zh-TW" altLang="zh-TW" dirty="0">
                <a:solidFill>
                  <a:srgbClr val="3366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日期及</a:t>
            </a:r>
            <a:r>
              <a:rPr lang="zh-TW" altLang="zh-TW" dirty="0" smtClean="0">
                <a:solidFill>
                  <a:srgbClr val="3366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方式</a:t>
            </a:r>
            <a:endParaRPr lang="zh-TW" altLang="zh-TW" dirty="0">
              <a:solidFill>
                <a:srgbClr val="3366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639341"/>
            <a:ext cx="8712968" cy="4525963"/>
          </a:xfrm>
        </p:spPr>
        <p:txBody>
          <a:bodyPr/>
          <a:lstStyle/>
          <a:p>
            <a:pPr marL="0" lvl="1" indent="0">
              <a:buNone/>
            </a:pPr>
            <a:r>
              <a:rPr lang="zh-TW" altLang="en-US" sz="26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/>
              </a:rPr>
              <a:t>一、</a:t>
            </a:r>
            <a:r>
              <a:rPr lang="en-US" altLang="zh-TW" sz="2600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107</a:t>
            </a:r>
            <a:r>
              <a:rPr lang="zh-TW" altLang="zh-TW" sz="2600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600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zh-TW" sz="2600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2600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21</a:t>
            </a:r>
            <a:r>
              <a:rPr lang="zh-TW" altLang="zh-TW" sz="2600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日</a:t>
            </a:r>
            <a:r>
              <a:rPr lang="zh-TW" altLang="zh-TW" sz="2600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（</a:t>
            </a:r>
            <a:r>
              <a:rPr lang="zh-TW" altLang="zh-TW" sz="2600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星期</a:t>
            </a:r>
            <a:r>
              <a:rPr lang="zh-TW" altLang="en-US" sz="2600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三</a:t>
            </a:r>
            <a:r>
              <a:rPr lang="zh-TW" altLang="zh-TW" sz="2600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）至</a:t>
            </a:r>
            <a:r>
              <a:rPr lang="en-US" altLang="zh-TW" sz="2600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zh-TW" sz="2600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2600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zh-TW" sz="2600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日</a:t>
            </a:r>
            <a:r>
              <a:rPr lang="en-US" altLang="zh-TW" sz="2600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zh-TW" sz="2600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星期</a:t>
            </a:r>
            <a:r>
              <a:rPr lang="zh-TW" altLang="en-US" sz="2600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en-US" altLang="zh-TW" sz="2600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en-US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學生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向就讀國中辦理報名，各國中完成網路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報</a:t>
            </a:r>
            <a:r>
              <a:rPr lang="zh-TW" altLang="en-US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名。          </a:t>
            </a:r>
            <a:r>
              <a:rPr lang="en-US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簡章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與報名表逕至「高雄區身心障礙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學生適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性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輔導</a:t>
            </a:r>
            <a:endParaRPr lang="en-US" altLang="zh-TW" sz="2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1" indent="0">
              <a:buNone/>
            </a:pPr>
            <a:r>
              <a:rPr lang="en-US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安置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網站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r>
              <a:rPr lang="en-US" altLang="zh-TW" sz="2600" u="sng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http</a:t>
            </a:r>
            <a:r>
              <a:rPr lang="en-US" altLang="zh-TW" sz="2600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://adapt.spec.kh.edu.tw/)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下載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1" indent="0">
              <a:buNone/>
            </a:pPr>
            <a:endParaRPr lang="zh-TW" altLang="zh-TW" sz="2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1" indent="0">
              <a:buNone/>
            </a:pPr>
            <a:r>
              <a:rPr lang="zh-TW" altLang="en-US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二、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學生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可選擇居住地區外之安置作業區報名，惟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限報名</a:t>
            </a:r>
            <a:endParaRPr lang="en-US" altLang="zh-TW" sz="2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1" indent="0">
              <a:buNone/>
            </a:pPr>
            <a:r>
              <a:rPr lang="zh-TW" altLang="en-US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區，報名區即安置區。</a:t>
            </a:r>
            <a:r>
              <a:rPr lang="zh-TW" altLang="zh-TW" sz="2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若選擇原就讀國中</a:t>
            </a:r>
            <a:r>
              <a:rPr lang="zh-TW" altLang="zh-TW" sz="2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所在地以</a:t>
            </a:r>
            <a:endParaRPr lang="en-US" altLang="zh-TW" sz="2600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1" indent="0">
              <a:buNone/>
            </a:pPr>
            <a:r>
              <a:rPr lang="zh-TW" altLang="en-US" sz="2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2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外</a:t>
            </a:r>
            <a:r>
              <a:rPr lang="zh-TW" altLang="zh-TW" sz="2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之安置作業區報名，須檢附相關證明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並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通過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資格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審</a:t>
            </a:r>
            <a:endParaRPr lang="en-US" altLang="zh-TW" sz="2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1" indent="0">
              <a:buNone/>
            </a:pPr>
            <a:r>
              <a:rPr lang="zh-TW" altLang="en-US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查。</a:t>
            </a:r>
            <a:endParaRPr lang="zh-TW" altLang="zh-TW" sz="2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0360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16956" y="332656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32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建議老師直接上傳測驗結果</a:t>
            </a:r>
            <a:r>
              <a:rPr lang="zh-TW" altLang="zh-TW" sz="32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圖表</a:t>
            </a:r>
            <a:endParaRPr lang="zh-TW" altLang="en-US" sz="32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980728"/>
            <a:ext cx="4434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1.</a:t>
            </a:r>
            <a:r>
              <a:rPr lang="zh-TW" altLang="zh-TW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國中學生興趣測驗答案紙</a:t>
            </a:r>
          </a:p>
        </p:txBody>
      </p:sp>
      <p:pic>
        <p:nvPicPr>
          <p:cNvPr id="12289" name="圖片 1" descr="http://adapt.spec.kh.edu.tw/uploads/k_apply/99999989/image/su_sn_1485_6_99999989_201402190829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36" b="2277"/>
          <a:stretch>
            <a:fillRect/>
          </a:stretch>
        </p:blipFill>
        <p:spPr bwMode="auto">
          <a:xfrm>
            <a:off x="2110354" y="1772816"/>
            <a:ext cx="4809747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031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1052736"/>
            <a:ext cx="8532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2.</a:t>
            </a:r>
            <a:r>
              <a:rPr lang="zh-TW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多因素性向測驗標準九分</a:t>
            </a:r>
            <a:r>
              <a:rPr lang="zh-TW" altLang="zh-TW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側面圖</a:t>
            </a:r>
            <a:r>
              <a:rPr lang="zh-TW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en-US" altLang="zh-TW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zh-TW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項目</a:t>
            </a:r>
            <a:r>
              <a:rPr lang="zh-TW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請標示清楚</a:t>
            </a:r>
            <a:r>
              <a:rPr lang="en-US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) </a:t>
            </a:r>
            <a:endParaRPr lang="zh-TW" altLang="zh-TW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3314" name="Picture 2" descr="su_sn_1178_1_99999989_201401170849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00" r="3497" b="47884"/>
          <a:stretch>
            <a:fillRect/>
          </a:stretch>
        </p:blipFill>
        <p:spPr bwMode="auto">
          <a:xfrm>
            <a:off x="899592" y="1772815"/>
            <a:ext cx="6547192" cy="2812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圖片 6" descr="http://adapt.spec.kh.edu.tw/uploads/k_apply/99999989/image/su_sn_1620_3_99999989_201402111728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2" r="4803" b="37016"/>
          <a:stretch>
            <a:fillRect/>
          </a:stretch>
        </p:blipFill>
        <p:spPr bwMode="auto">
          <a:xfrm>
            <a:off x="1707664" y="4541308"/>
            <a:ext cx="547687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516956" y="332656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32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建議老師直接上傳測驗結果</a:t>
            </a:r>
            <a:r>
              <a:rPr lang="zh-TW" altLang="zh-TW" sz="32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圖表</a:t>
            </a:r>
            <a:endParaRPr lang="zh-TW" altLang="en-US" sz="32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6272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708" y="1124744"/>
            <a:ext cx="64700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3.</a:t>
            </a:r>
            <a:r>
              <a:rPr lang="zh-TW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適性化職涯性向測驗結果報表</a:t>
            </a:r>
            <a:r>
              <a:rPr lang="en-US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國中版</a:t>
            </a:r>
            <a:r>
              <a:rPr lang="en-US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zh-TW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4338" name="圖片 2" descr="http://adapt.spec.kh.edu.tw/uploads/k_apply/99999989/image/su_sn_1843_5_99999989_20140218082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8" t="23305" b="48425"/>
          <a:stretch>
            <a:fillRect/>
          </a:stretch>
        </p:blipFill>
        <p:spPr bwMode="auto">
          <a:xfrm>
            <a:off x="462252" y="1870684"/>
            <a:ext cx="8355656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516956" y="332656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32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建議老師直接上傳測驗結果</a:t>
            </a:r>
            <a:r>
              <a:rPr lang="zh-TW" altLang="zh-TW" sz="32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圖表</a:t>
            </a:r>
            <a:endParaRPr lang="zh-TW" altLang="en-US" sz="32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1201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1052736"/>
            <a:ext cx="33377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4.</a:t>
            </a:r>
            <a:r>
              <a:rPr lang="zh-TW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生涯興趣量表</a:t>
            </a:r>
            <a:r>
              <a:rPr lang="en-US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(CII)</a:t>
            </a:r>
            <a:endParaRPr lang="zh-TW" altLang="zh-TW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5362" name="圖片 3" descr="http://adapt.spec.kh.edu.tw/uploads/k_apply/99999989/image/su_sn_1250_2_99999989_201402171722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1" t="25256" r="3967" b="33974"/>
          <a:stretch>
            <a:fillRect/>
          </a:stretch>
        </p:blipFill>
        <p:spPr bwMode="auto">
          <a:xfrm>
            <a:off x="1077604" y="1591124"/>
            <a:ext cx="7460075" cy="46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516956" y="332656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32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建議老師直接上傳測驗結果</a:t>
            </a:r>
            <a:r>
              <a:rPr lang="zh-TW" altLang="zh-TW" sz="32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圖表</a:t>
            </a:r>
            <a:endParaRPr lang="zh-TW" altLang="en-US" sz="32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5930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959980"/>
            <a:ext cx="51523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5.</a:t>
            </a:r>
            <a:r>
              <a:rPr lang="zh-TW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國中新編多元性向測驗側面圖</a:t>
            </a:r>
          </a:p>
        </p:txBody>
      </p:sp>
      <p:pic>
        <p:nvPicPr>
          <p:cNvPr id="16386" name="圖片 4" descr="http://adapt.spec.kh.edu.tw/uploads/k_apply/99999989/image/su_sn_1500_24_99999989_201402131716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8" t="10715" r="15982" b="34575"/>
          <a:stretch>
            <a:fillRect/>
          </a:stretch>
        </p:blipFill>
        <p:spPr bwMode="auto">
          <a:xfrm>
            <a:off x="1835696" y="1628799"/>
            <a:ext cx="5184576" cy="5222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516956" y="332656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32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建議老師直接上傳測驗結果</a:t>
            </a:r>
            <a:r>
              <a:rPr lang="zh-TW" altLang="zh-TW" sz="32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圖表</a:t>
            </a:r>
            <a:endParaRPr lang="zh-TW" altLang="en-US" sz="32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0564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926729"/>
            <a:ext cx="82654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</a:rPr>
              <a:t>6.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職業興趣量表</a:t>
            </a: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我喜歡做的事</a:t>
            </a: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，請上傳百分等級。</a:t>
            </a:r>
          </a:p>
        </p:txBody>
      </p:sp>
      <p:pic>
        <p:nvPicPr>
          <p:cNvPr id="17410" name="圖片 5" descr="http://adapt.spec.kh.edu.tw/uploads/k_apply/99999989/image/su_sn_1741_13_99999989_201402141059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7" r="50970" b="25578"/>
          <a:stretch>
            <a:fillRect/>
          </a:stretch>
        </p:blipFill>
        <p:spPr bwMode="auto">
          <a:xfrm>
            <a:off x="687691" y="1628800"/>
            <a:ext cx="7901241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516956" y="332656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32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建議老師直接上傳測驗結果</a:t>
            </a:r>
            <a:r>
              <a:rPr lang="zh-TW" altLang="zh-TW" sz="32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圖表</a:t>
            </a:r>
            <a:endParaRPr lang="zh-TW" altLang="en-US" sz="32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4012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5362" y="917431"/>
            <a:ext cx="47933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7.</a:t>
            </a:r>
            <a:r>
              <a:rPr lang="zh-TW" altLang="zh-TW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中學多元性向測驗結果報告</a:t>
            </a:r>
          </a:p>
        </p:txBody>
      </p:sp>
      <p:pic>
        <p:nvPicPr>
          <p:cNvPr id="18434" name="圖片 7" descr="http://adapt.spec.kh.edu.tw/uploads/k_apply/99999989/image/su_sn_1739_8_99999989_201402141324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5" t="38461" r="6909"/>
          <a:stretch>
            <a:fillRect/>
          </a:stretch>
        </p:blipFill>
        <p:spPr bwMode="auto">
          <a:xfrm>
            <a:off x="1691680" y="1494597"/>
            <a:ext cx="5184576" cy="548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691680" y="6372036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b="1" u="sng" dirty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以上</a:t>
            </a:r>
            <a:r>
              <a:rPr lang="zh-TW" altLang="zh-TW" b="1" u="sng" dirty="0" smtClean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為</a:t>
            </a:r>
            <a:r>
              <a:rPr lang="zh-TW" altLang="en-US" b="1" u="sng" dirty="0" smtClean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往</a:t>
            </a:r>
            <a:r>
              <a:rPr lang="zh-TW" altLang="zh-TW" b="1" u="sng" dirty="0" smtClean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年</a:t>
            </a:r>
            <a:r>
              <a:rPr lang="zh-TW" altLang="zh-TW" b="1" u="sng" dirty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大多上傳資料，若有其他測驗，也可將圖形上傳</a:t>
            </a:r>
            <a:endParaRPr lang="zh-TW" altLang="en-US" u="sng" dirty="0">
              <a:solidFill>
                <a:srgbClr val="FF0000"/>
              </a:solidFill>
              <a:latin typeface="華康正顏楷體W5" panose="03000509000000000000" pitchFamily="65" charset="-120"/>
              <a:ea typeface="華康正顏楷體W5" panose="03000509000000000000" pitchFamily="65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16956" y="332656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32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建議老師直接上傳測驗結果</a:t>
            </a:r>
            <a:r>
              <a:rPr lang="zh-TW" altLang="zh-TW" sz="32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圖表</a:t>
            </a:r>
            <a:endParaRPr lang="zh-TW" altLang="en-US" sz="32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8501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5576" y="1580599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zh-TW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學業表現」</a:t>
            </a:r>
            <a:r>
              <a:rPr lang="zh-TW" altLang="zh-TW" b="1" dirty="0">
                <a:latin typeface="微軟正黑體" pitchFamily="34" charset="-120"/>
                <a:ea typeface="微軟正黑體" pitchFamily="34" charset="-120"/>
              </a:rPr>
              <a:t>以國文、英語、數學、自然、社會及藝文等六向度，依照學生的能力與一般學生相較來勾選，若學生有特別優秀的向度，</a:t>
            </a:r>
            <a:r>
              <a:rPr lang="zh-TW" altLang="zh-TW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請用質性簡述學生的學業表現，或上傳相關佐證資料。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27" y="3208462"/>
            <a:ext cx="8586302" cy="2673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78" y="5540518"/>
            <a:ext cx="8730318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63162" y="609600"/>
            <a:ext cx="8880838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lvl="0"/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四</a:t>
            </a:r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上網登打並掃描上傳</a:t>
            </a:r>
            <a:r>
              <a:rPr lang="zh-TW" altLang="zh-TW" sz="3200" u="sng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生涯轉銜建議表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（表</a:t>
            </a:r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83854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682224"/>
            <a:ext cx="81369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「未來相關服務需求</a:t>
            </a:r>
            <a:r>
              <a:rPr lang="zh-TW" altLang="zh-TW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」</a:t>
            </a:r>
            <a:r>
              <a:rPr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請以</a:t>
            </a:r>
            <a:r>
              <a:rPr lang="zh-TW" altLang="zh-TW" sz="2000" b="1" dirty="0" smtClean="0">
                <a:latin typeface="微軟正黑體" pitchFamily="34" charset="-120"/>
                <a:ea typeface="微軟正黑體" pitchFamily="34" charset="-120"/>
              </a:rPr>
              <a:t>質</a:t>
            </a:r>
            <a:r>
              <a:rPr lang="zh-TW" altLang="zh-TW" sz="2000" b="1" dirty="0">
                <a:latin typeface="微軟正黑體" pitchFamily="34" charset="-120"/>
                <a:ea typeface="微軟正黑體" pitchFamily="34" charset="-120"/>
              </a:rPr>
              <a:t>性描述，依照各學生的狀況自由填寫。</a:t>
            </a:r>
          </a:p>
          <a:p>
            <a:endParaRPr lang="zh-TW" altLang="zh-TW" b="1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55729"/>
            <a:ext cx="9036496" cy="3277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63162" y="609600"/>
            <a:ext cx="8880838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lvl="0"/>
            <a:r>
              <a:rPr lang="en-US" altLang="zh-TW" sz="3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4.</a:t>
            </a:r>
            <a:r>
              <a:rPr lang="zh-TW" altLang="zh-TW" sz="3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上網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登打並掃描上傳生涯轉銜建議表（表</a:t>
            </a:r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2</a:t>
            </a:r>
            <a:r>
              <a:rPr lang="zh-TW" altLang="zh-TW" sz="3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）</a:t>
            </a:r>
            <a:endParaRPr lang="zh-TW" altLang="zh-TW" sz="3200" dirty="0">
              <a:solidFill>
                <a:srgbClr val="0033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171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63162" y="609600"/>
            <a:ext cx="8880838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lvl="0"/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四</a:t>
            </a:r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上網登打並掃描上傳</a:t>
            </a:r>
            <a:r>
              <a:rPr lang="zh-TW" altLang="zh-TW" sz="3200" u="sng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生涯轉銜建議表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（表</a:t>
            </a:r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）</a:t>
            </a:r>
          </a:p>
        </p:txBody>
      </p:sp>
      <p:sp>
        <p:nvSpPr>
          <p:cNvPr id="4" name="矩形 3"/>
          <p:cNvSpPr/>
          <p:nvPr/>
        </p:nvSpPr>
        <p:spPr>
          <a:xfrm>
            <a:off x="395536" y="1628800"/>
            <a:ext cx="8208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lang="zh-TW" altLang="zh-TW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未來相關學習需求」</a:t>
            </a:r>
            <a:r>
              <a:rPr lang="zh-TW" altLang="zh-TW" sz="2400" b="1" dirty="0">
                <a:latin typeface="微軟正黑體" pitchFamily="34" charset="-120"/>
                <a:ea typeface="微軟正黑體" pitchFamily="34" charset="-120"/>
              </a:rPr>
              <a:t>，請依照學生個別特殊需求服務填寫。</a:t>
            </a:r>
          </a:p>
          <a:p>
            <a:endParaRPr lang="zh-TW" altLang="zh-TW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2" y="2492896"/>
            <a:ext cx="9048364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031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01000" cy="1143000"/>
          </a:xfrm>
        </p:spPr>
        <p:txBody>
          <a:bodyPr/>
          <a:lstStyle/>
          <a:p>
            <a:pPr lvl="0" algn="ctr"/>
            <a:r>
              <a:rPr lang="zh-TW" altLang="en-US" dirty="0" smtClean="0">
                <a:solidFill>
                  <a:srgbClr val="3366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壹、</a:t>
            </a:r>
            <a:r>
              <a:rPr lang="zh-TW" altLang="zh-TW" dirty="0" smtClean="0">
                <a:solidFill>
                  <a:srgbClr val="3366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報名</a:t>
            </a:r>
            <a:r>
              <a:rPr lang="zh-TW" altLang="zh-TW" dirty="0">
                <a:solidFill>
                  <a:srgbClr val="3366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日期及</a:t>
            </a:r>
            <a:r>
              <a:rPr lang="zh-TW" altLang="zh-TW" dirty="0" smtClean="0">
                <a:solidFill>
                  <a:srgbClr val="3366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方式</a:t>
            </a:r>
            <a:endParaRPr lang="zh-TW" altLang="zh-TW" dirty="0">
              <a:solidFill>
                <a:srgbClr val="3366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783357"/>
            <a:ext cx="8712968" cy="4525963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三、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非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高雄市學校報名，請國中承辦人員，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向高雄市特殊</a:t>
            </a:r>
            <a:endParaRPr lang="en-US" altLang="zh-TW" sz="2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教育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資源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中心</a:t>
            </a:r>
            <a:r>
              <a:rPr lang="zh-TW" altLang="zh-TW" sz="2600" u="sng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（</a:t>
            </a:r>
            <a:r>
              <a:rPr lang="en-US" altLang="zh-TW" sz="2600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07-3753528</a:t>
            </a:r>
            <a:r>
              <a:rPr lang="zh-TW" altLang="zh-TW" sz="2600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轉</a:t>
            </a:r>
            <a:r>
              <a:rPr lang="en-US" altLang="zh-TW" sz="2600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15</a:t>
            </a:r>
            <a:r>
              <a:rPr lang="zh-TW" altLang="zh-TW" sz="2600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）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索取線上報名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系</a:t>
            </a:r>
            <a:r>
              <a:rPr lang="zh-TW" altLang="en-US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統</a:t>
            </a:r>
            <a:endParaRPr lang="en-US" altLang="zh-TW" sz="2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zh-TW" altLang="zh-TW" sz="2600" u="sng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帳號</a:t>
            </a:r>
            <a:r>
              <a:rPr lang="zh-TW" altLang="zh-TW" sz="2600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密碼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後，</a:t>
            </a:r>
            <a:r>
              <a:rPr lang="zh-TW" altLang="zh-TW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登入報名。</a:t>
            </a:r>
            <a:endParaRPr lang="en-US" altLang="zh-TW" sz="2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en-US" altLang="zh-TW" sz="2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 algn="ctr">
              <a:buNone/>
            </a:pPr>
            <a:r>
              <a:rPr lang="zh-TW" altLang="zh-TW" sz="2800" kern="1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Times New Roman"/>
              </a:rPr>
              <a:t>就讀外縣市國中申請安置高雄市</a:t>
            </a:r>
            <a:r>
              <a:rPr lang="zh-TW" altLang="zh-TW" sz="2800" kern="100" dirty="0" smtClean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Times New Roman"/>
              </a:rPr>
              <a:t>，</a:t>
            </a:r>
            <a:endParaRPr lang="en-US" altLang="zh-TW" sz="2800" kern="100" dirty="0" smtClean="0">
              <a:solidFill>
                <a:srgbClr val="FF0000"/>
              </a:solidFill>
              <a:highlight>
                <a:srgbClr val="FFFF00"/>
              </a:highlight>
              <a:latin typeface="標楷體" panose="03000509000000000000" pitchFamily="65" charset="-120"/>
              <a:ea typeface="標楷體" panose="03000509000000000000" pitchFamily="65" charset="-120"/>
              <a:cs typeface="Times New Roman"/>
            </a:endParaRPr>
          </a:p>
          <a:p>
            <a:pPr marL="0" indent="0" algn="ctr">
              <a:buNone/>
            </a:pPr>
            <a:r>
              <a:rPr lang="zh-TW" altLang="zh-TW" sz="2800" kern="100" dirty="0" smtClean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Times New Roman"/>
              </a:rPr>
              <a:t>需</a:t>
            </a:r>
            <a:r>
              <a:rPr lang="zh-TW" altLang="zh-TW" sz="2800" kern="1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Times New Roman"/>
              </a:rPr>
              <a:t>檢附遷戶籍至高雄市之證明文件</a:t>
            </a:r>
            <a:endParaRPr lang="zh-TW" altLang="zh-TW" sz="26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3998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9145" y="1652607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「選擇該科系的原因」</a:t>
            </a:r>
            <a:r>
              <a:rPr lang="zh-TW" altLang="zh-TW" sz="2400" b="1" dirty="0">
                <a:latin typeface="微軟正黑體" pitchFamily="34" charset="-120"/>
                <a:ea typeface="微軟正黑體" pitchFamily="34" charset="-120"/>
              </a:rPr>
              <a:t>，說明學生是因為興趣、能力或有其他有力資源，有助於學生未來學習</a:t>
            </a:r>
            <a:r>
              <a:rPr lang="en-US" altLang="zh-TW" sz="2400" b="1" dirty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zh-TW" sz="2400" b="1" dirty="0">
                <a:latin typeface="微軟正黑體" pitchFamily="34" charset="-120"/>
                <a:ea typeface="微軟正黑體" pitchFamily="34" charset="-120"/>
              </a:rPr>
              <a:t>例如：家庭從事相關行業等</a:t>
            </a:r>
            <a:r>
              <a:rPr lang="en-US" altLang="zh-TW" sz="2400" b="1" dirty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zh-TW" sz="2400" b="1" dirty="0">
                <a:latin typeface="微軟正黑體" pitchFamily="34" charset="-120"/>
                <a:ea typeface="微軟正黑體" pitchFamily="34" charset="-120"/>
              </a:rPr>
              <a:t>。</a:t>
            </a:r>
            <a:endParaRPr lang="zh-TW" altLang="zh-TW" b="1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07107"/>
            <a:ext cx="9004670" cy="2338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63162" y="609600"/>
            <a:ext cx="8880838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lvl="0"/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四</a:t>
            </a:r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上網登打並掃描上傳</a:t>
            </a:r>
            <a:r>
              <a:rPr lang="zh-TW" altLang="zh-TW" sz="3200" u="sng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生涯轉銜建議表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（表</a:t>
            </a:r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6625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9145" y="1412776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b="1" u="sng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「能力現況」</a:t>
            </a:r>
            <a:r>
              <a:rPr lang="zh-TW" altLang="zh-TW" sz="2400" b="1" dirty="0">
                <a:latin typeface="微軟正黑體" pitchFamily="34" charset="-120"/>
                <a:ea typeface="微軟正黑體" pitchFamily="34" charset="-120"/>
              </a:rPr>
              <a:t>，請老師針對學生選擇第一志願科群來填寫，舉例說明：選擇工科與商科相關的科別，數學能力的能力就要比較高，選擇服務相關科別</a:t>
            </a:r>
            <a:r>
              <a:rPr lang="en-US" altLang="zh-TW" sz="2400" b="1" dirty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zh-TW" sz="2400" b="1" dirty="0">
                <a:latin typeface="微軟正黑體" pitchFamily="34" charset="-120"/>
                <a:ea typeface="微軟正黑體" pitchFamily="34" charset="-120"/>
              </a:rPr>
              <a:t>如：餐飲、美容、觀光</a:t>
            </a:r>
            <a:r>
              <a:rPr lang="en-US" altLang="zh-TW" sz="2400" b="1" dirty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zh-TW" sz="2400" b="1" dirty="0">
                <a:latin typeface="微軟正黑體" pitchFamily="34" charset="-120"/>
                <a:ea typeface="微軟正黑體" pitchFamily="34" charset="-120"/>
              </a:rPr>
              <a:t>，社會技巧的能力就要比較高</a:t>
            </a:r>
            <a:r>
              <a:rPr lang="zh-TW" altLang="zh-TW" sz="2400" b="1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zh-TW" altLang="zh-TW" sz="2400" b="1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08" y="2952328"/>
            <a:ext cx="8487743" cy="386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63162" y="609600"/>
            <a:ext cx="8880838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lvl="0"/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四</a:t>
            </a:r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上網登打並掃描上傳</a:t>
            </a:r>
            <a:r>
              <a:rPr lang="zh-TW" altLang="zh-TW" sz="3200" u="sng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生涯轉銜建議表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（表</a:t>
            </a:r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18390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2012647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＊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高雄區各科別的能力要求標準等相關資料，請至高雄區身心障礙學生適性輔導安置網站</a:t>
            </a:r>
            <a:r>
              <a:rPr lang="eu-ES" altLang="zh-TW" sz="2800" b="1" u="sng" dirty="0">
                <a:latin typeface="微軟正黑體" pitchFamily="34" charset="-120"/>
                <a:ea typeface="微軟正黑體" pitchFamily="34" charset="-120"/>
              </a:rPr>
              <a:t>http://adapt.spec.kh.edu.tw/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下載。</a:t>
            </a:r>
            <a:endParaRPr lang="zh-TW" altLang="zh-TW" sz="28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63162" y="609600"/>
            <a:ext cx="8880838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lvl="0"/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四</a:t>
            </a:r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上網登打並掃描上傳</a:t>
            </a:r>
            <a:r>
              <a:rPr lang="zh-TW" altLang="zh-TW" sz="3200" u="sng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生涯轉銜建議表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（表</a:t>
            </a:r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34303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endParaRPr lang="zh-TW" altLang="zh-TW" dirty="0"/>
          </a:p>
          <a:p>
            <a:endParaRPr lang="zh-TW" altLang="zh-TW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63162" y="579223"/>
            <a:ext cx="8880838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lvl="0" algn="ctr"/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五</a:t>
            </a:r>
            <a:r>
              <a:rPr lang="en-US" altLang="zh-TW" sz="3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3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上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傳生涯</a:t>
            </a:r>
            <a:r>
              <a:rPr lang="zh-TW" altLang="en-US" sz="3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規劃意見</a:t>
            </a:r>
            <a:r>
              <a:rPr lang="zh-TW" altLang="zh-TW" sz="3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表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（表</a:t>
            </a:r>
            <a:r>
              <a:rPr lang="en-US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zh-TW" sz="3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）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64"/>
          <a:stretch/>
        </p:blipFill>
        <p:spPr>
          <a:xfrm>
            <a:off x="2122180" y="1341465"/>
            <a:ext cx="4847492" cy="53239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 bwMode="auto">
          <a:xfrm>
            <a:off x="3325719" y="2204864"/>
            <a:ext cx="633992" cy="19802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4250152" y="2250287"/>
            <a:ext cx="633992" cy="19802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3740990" y="41330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文字敘述空白</a:t>
            </a:r>
            <a:endParaRPr lang="zh-TW" altLang="en-US" sz="2800" b="1" dirty="0">
              <a:solidFill>
                <a:srgbClr val="FF0000"/>
              </a:solidFill>
              <a:latin typeface="華康正顏楷體W5" panose="03000509000000000000" pitchFamily="65" charset="-120"/>
              <a:ea typeface="華康正顏楷體W5" panose="03000509000000000000" pitchFamily="65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932873" y="508518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文字敘述空白</a:t>
            </a:r>
            <a:endParaRPr lang="zh-TW" altLang="en-US" sz="2800" b="1" dirty="0">
              <a:solidFill>
                <a:srgbClr val="FF0000"/>
              </a:solidFill>
              <a:latin typeface="華康正顏楷體W5" panose="03000509000000000000" pitchFamily="65" charset="-120"/>
              <a:ea typeface="華康正顏楷體W5" panose="03000509000000000000" pitchFamily="65" charset="-120"/>
            </a:endParaRPr>
          </a:p>
        </p:txBody>
      </p:sp>
      <p:sp>
        <p:nvSpPr>
          <p:cNvPr id="5" name="圓角矩形圖說文字 4"/>
          <p:cNvSpPr/>
          <p:nvPr/>
        </p:nvSpPr>
        <p:spPr bwMode="auto">
          <a:xfrm>
            <a:off x="263162" y="4794800"/>
            <a:ext cx="2796670" cy="824870"/>
          </a:xfrm>
          <a:prstGeom prst="wedgeRoundRectCallout">
            <a:avLst>
              <a:gd name="adj1" fmla="val 72239"/>
              <a:gd name="adj2" fmla="val 97181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4962073"/>
            <a:ext cx="259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法定代理人簽名蓋章</a:t>
            </a:r>
            <a:endParaRPr lang="zh-TW" altLang="en-US" sz="2000" dirty="0"/>
          </a:p>
        </p:txBody>
      </p:sp>
      <p:sp>
        <p:nvSpPr>
          <p:cNvPr id="12" name="矩形 11"/>
          <p:cNvSpPr/>
          <p:nvPr/>
        </p:nvSpPr>
        <p:spPr bwMode="auto">
          <a:xfrm>
            <a:off x="3607860" y="6093296"/>
            <a:ext cx="633992" cy="19802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3282564" y="6322248"/>
            <a:ext cx="633992" cy="19802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圓角矩形圖說文字 13"/>
          <p:cNvSpPr/>
          <p:nvPr/>
        </p:nvSpPr>
        <p:spPr bwMode="auto">
          <a:xfrm>
            <a:off x="6347330" y="4947200"/>
            <a:ext cx="2796670" cy="824870"/>
          </a:xfrm>
          <a:prstGeom prst="wedgeRoundRectCallout">
            <a:avLst>
              <a:gd name="adj1" fmla="val -78839"/>
              <a:gd name="adj2" fmla="val 120116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49521" y="5146739"/>
            <a:ext cx="259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日期：</a:t>
            </a:r>
            <a:r>
              <a:rPr lang="en-US" altLang="zh-TW" sz="2000" b="1" dirty="0" smtClean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106.9</a:t>
            </a:r>
            <a:r>
              <a:rPr lang="zh-TW" altLang="en-US" sz="2000" b="1" dirty="0" smtClean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～</a:t>
            </a:r>
            <a:r>
              <a:rPr lang="en-US" altLang="zh-TW" sz="2000" b="1" dirty="0" smtClean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107.2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65491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476672"/>
            <a:ext cx="8496944" cy="5230391"/>
          </a:xfrm>
        </p:spPr>
        <p:txBody>
          <a:bodyPr/>
          <a:lstStyle/>
          <a:p>
            <a:pPr marL="0" indent="0">
              <a:buNone/>
            </a:pPr>
            <a:r>
              <a:rPr lang="en-US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(</a:t>
            </a:r>
            <a:r>
              <a:rPr lang="zh-TW" altLang="en-US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六</a:t>
            </a:r>
            <a:r>
              <a:rPr lang="en-US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)</a:t>
            </a:r>
            <a:r>
              <a:rPr lang="zh-TW" altLang="en-US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掃描上傳核章後之轉銜輔導會議紀錄：</a:t>
            </a:r>
            <a:endParaRPr lang="en-US" altLang="zh-TW" b="1" kern="1200" dirty="0">
              <a:solidFill>
                <a:srgbClr val="0033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  <a:p>
            <a:pPr marL="0" indent="0">
              <a:buNone/>
            </a:pPr>
            <a:r>
              <a:rPr lang="zh-TW" altLang="en-US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 （</a:t>
            </a:r>
            <a:r>
              <a:rPr lang="zh-TW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內容需含學習能力、學習情形、特殊行</a:t>
            </a:r>
            <a:r>
              <a:rPr lang="en-US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/>
            </a:r>
            <a:br>
              <a:rPr lang="en-US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</a:br>
            <a:r>
              <a:rPr lang="zh-TW" altLang="en-US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   </a:t>
            </a:r>
            <a:r>
              <a:rPr lang="zh-TW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為表現概況、及未來安置建議等）。</a:t>
            </a:r>
            <a:endParaRPr lang="en-US" altLang="zh-TW" b="1" kern="1200" dirty="0">
              <a:solidFill>
                <a:srgbClr val="0033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  <a:p>
            <a:pPr marL="0" indent="0">
              <a:buNone/>
            </a:pPr>
            <a:endParaRPr lang="zh-TW" altLang="zh-TW" b="1" kern="1200" dirty="0">
              <a:solidFill>
                <a:srgbClr val="0033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  <a:p>
            <a:endParaRPr lang="zh-TW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63162" y="609600"/>
            <a:ext cx="8880838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lvl="0"/>
            <a:endParaRPr lang="zh-TW" altLang="zh-TW" sz="320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正顏楷體W5" panose="03000509000000000000" pitchFamily="65" charset="-120"/>
              <a:ea typeface="華康正顏楷體W5" panose="03000509000000000000" pitchFamily="65" charset="-120"/>
              <a:cs typeface="+mn-c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7" b="7816"/>
          <a:stretch/>
        </p:blipFill>
        <p:spPr>
          <a:xfrm>
            <a:off x="241017" y="1199174"/>
            <a:ext cx="4305253" cy="53261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 bwMode="auto">
          <a:xfrm>
            <a:off x="1416653" y="2072342"/>
            <a:ext cx="432048" cy="19802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3898198" y="1973331"/>
            <a:ext cx="432048" cy="19802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2521124" y="2034892"/>
            <a:ext cx="432048" cy="19802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2457089" y="342900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無會議日期</a:t>
            </a:r>
            <a:endParaRPr lang="zh-TW" altLang="en-US" sz="2800" b="1" dirty="0">
              <a:solidFill>
                <a:srgbClr val="FF0000"/>
              </a:solidFill>
              <a:latin typeface="華康正顏楷體W5" panose="03000509000000000000" pitchFamily="65" charset="-120"/>
              <a:ea typeface="華康正顏楷體W5" panose="03000509000000000000" pitchFamily="65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27"/>
          <a:stretch/>
        </p:blipFill>
        <p:spPr>
          <a:xfrm>
            <a:off x="4546271" y="1199174"/>
            <a:ext cx="4453818" cy="5080733"/>
          </a:xfrm>
          <a:prstGeom prst="rect">
            <a:avLst/>
          </a:prstGeom>
        </p:spPr>
      </p:pic>
      <p:sp>
        <p:nvSpPr>
          <p:cNvPr id="10" name="文字方塊 9"/>
          <p:cNvSpPr txBox="1"/>
          <p:nvPr/>
        </p:nvSpPr>
        <p:spPr>
          <a:xfrm>
            <a:off x="6588224" y="227036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會議日期</a:t>
            </a:r>
            <a:r>
              <a:rPr lang="zh-TW" altLang="en-US" sz="2800" b="1" dirty="0" smtClean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錯誤</a:t>
            </a:r>
            <a:endParaRPr lang="zh-TW" altLang="en-US" sz="2800" b="1" dirty="0">
              <a:solidFill>
                <a:srgbClr val="FF0000"/>
              </a:solidFill>
              <a:latin typeface="華康正顏楷體W5" panose="03000509000000000000" pitchFamily="65" charset="-120"/>
              <a:ea typeface="華康正顏楷體W5" panose="03000509000000000000" pitchFamily="65" charset="-120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5652120" y="2526655"/>
            <a:ext cx="936104" cy="19802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5628200" y="2996952"/>
            <a:ext cx="2904240" cy="19802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70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535900"/>
            <a:ext cx="80648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3200" b="1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(</a:t>
            </a:r>
            <a:r>
              <a:rPr lang="zh-TW" altLang="en-US" sz="3200" b="1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七</a:t>
            </a:r>
            <a:r>
              <a:rPr lang="en-US" altLang="zh-TW" sz="3200" b="1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)</a:t>
            </a:r>
            <a:r>
              <a:rPr lang="zh-TW" altLang="zh-TW" sz="3200" b="1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集體報名名冊下載與上傳位置</a:t>
            </a:r>
            <a:r>
              <a:rPr lang="en-US" altLang="zh-TW" sz="3200" b="1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 </a:t>
            </a:r>
            <a:endParaRPr lang="zh-TW" altLang="zh-TW" sz="3200" b="1" dirty="0">
              <a:solidFill>
                <a:srgbClr val="0033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  <a:p>
            <a:endParaRPr lang="en-US" altLang="zh-TW" sz="32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32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點擊選集體報名名冊【下載</a:t>
            </a:r>
            <a:r>
              <a:rPr lang="zh-TW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】</a:t>
            </a:r>
            <a:r>
              <a:rPr lang="zh-TW" altLang="en-US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zh-TW" sz="3200" b="1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列印</a:t>
            </a:r>
            <a:r>
              <a:rPr lang="zh-TW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後</a:t>
            </a:r>
            <a:endParaRPr lang="en-US" altLang="zh-TW" sz="32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sz="3200" b="1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核章</a:t>
            </a:r>
            <a:r>
              <a:rPr lang="en-US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名冊內容由系統產生</a:t>
            </a: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endParaRPr lang="en-US" altLang="zh-TW" sz="32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請點擊集體報名名冊【上傳】將名冊上傳。</a:t>
            </a:r>
          </a:p>
        </p:txBody>
      </p:sp>
    </p:spTree>
    <p:extLst>
      <p:ext uri="{BB962C8B-B14F-4D97-AF65-F5344CB8AC3E}">
        <p14:creationId xmlns:p14="http://schemas.microsoft.com/office/powerpoint/2010/main" val="350685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63162" y="589697"/>
            <a:ext cx="8496944" cy="4525963"/>
          </a:xfrm>
        </p:spPr>
        <p:txBody>
          <a:bodyPr/>
          <a:lstStyle/>
          <a:p>
            <a:pPr marL="0" lvl="0" indent="0">
              <a:buNone/>
            </a:pPr>
            <a:r>
              <a:rPr lang="en-US" altLang="zh-TW" b="1" kern="1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(</a:t>
            </a:r>
            <a:r>
              <a:rPr lang="zh-TW" altLang="en-US" b="1" kern="1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八</a:t>
            </a:r>
            <a:r>
              <a:rPr lang="en-US" altLang="zh-TW" b="1" kern="1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)</a:t>
            </a:r>
            <a:r>
              <a:rPr lang="zh-TW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掃描上傳佐證</a:t>
            </a:r>
            <a:r>
              <a:rPr lang="zh-TW" altLang="zh-TW" b="1" kern="1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資料</a:t>
            </a:r>
            <a:endParaRPr lang="en-US" altLang="zh-TW" b="1" kern="1200" dirty="0" smtClean="0">
              <a:solidFill>
                <a:srgbClr val="0033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  <a:p>
            <a:pPr marL="0" lvl="0" indent="0">
              <a:buNone/>
            </a:pPr>
            <a:endParaRPr lang="en-US" altLang="zh-TW" b="1" kern="1200" dirty="0" smtClean="0">
              <a:solidFill>
                <a:srgbClr val="0033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  <a:p>
            <a:pPr marL="0" lvl="0" indent="0">
              <a:buNone/>
            </a:pPr>
            <a:r>
              <a:rPr lang="en-US" altLang="zh-TW" sz="2400" b="1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  <a:sym typeface="Wingdings" panose="05000000000000000000" pitchFamily="2" charset="2"/>
              </a:rPr>
              <a:t></a:t>
            </a:r>
            <a:r>
              <a:rPr lang="zh-TW" altLang="zh-TW" sz="2400" b="1" kern="1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學生</a:t>
            </a:r>
            <a:r>
              <a:rPr lang="zh-TW" altLang="zh-TW" sz="2400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優勢</a:t>
            </a:r>
            <a:r>
              <a:rPr lang="zh-TW" altLang="zh-TW" sz="2400" b="1" kern="1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能力</a:t>
            </a:r>
            <a:endParaRPr lang="en-US" altLang="zh-TW" sz="2400" b="1" kern="1200" dirty="0" smtClean="0">
              <a:solidFill>
                <a:srgbClr val="0033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  <a:p>
            <a:pPr marL="0" lvl="0" indent="0">
              <a:buNone/>
            </a:pPr>
            <a:r>
              <a:rPr lang="en-US" altLang="zh-TW" sz="2400" b="1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</a:t>
            </a:r>
            <a:r>
              <a:rPr lang="zh-TW" altLang="zh-TW" sz="2400" b="1" kern="1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技能檢定</a:t>
            </a:r>
            <a:endParaRPr lang="en-US" altLang="zh-TW" sz="2400" b="1" kern="1200" dirty="0" smtClean="0">
              <a:solidFill>
                <a:srgbClr val="0033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  <a:p>
            <a:pPr marL="0" lvl="0" indent="0">
              <a:buNone/>
            </a:pPr>
            <a:r>
              <a:rPr lang="en-US" altLang="zh-TW" sz="2400" b="1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</a:t>
            </a:r>
            <a:r>
              <a:rPr lang="zh-TW" altLang="zh-TW" sz="2400" b="1" kern="1200" dirty="0" smtClean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參加國中</a:t>
            </a:r>
            <a:r>
              <a:rPr lang="zh-TW" altLang="zh-TW" sz="2400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技藝教育班等</a:t>
            </a:r>
            <a:r>
              <a:rPr lang="en-US" altLang="zh-TW" sz="2400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)</a:t>
            </a:r>
            <a:r>
              <a:rPr lang="zh-TW" altLang="zh-TW" b="1" kern="1200" dirty="0">
                <a:solidFill>
                  <a:srgbClr val="0033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。</a:t>
            </a:r>
          </a:p>
          <a:p>
            <a:pPr marL="0" indent="0">
              <a:buNone/>
            </a:pPr>
            <a:endParaRPr lang="zh-TW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63162" y="609600"/>
            <a:ext cx="8880838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lvl="0"/>
            <a:endParaRPr lang="zh-TW" altLang="zh-TW" sz="320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正顏楷體W5" panose="03000509000000000000" pitchFamily="65" charset="-120"/>
              <a:ea typeface="華康正顏楷體W5" panose="03000509000000000000" pitchFamily="65" charset="-120"/>
              <a:cs typeface="+mn-c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1"/>
          <a:stretch/>
        </p:blipFill>
        <p:spPr>
          <a:xfrm>
            <a:off x="3635896" y="1717408"/>
            <a:ext cx="4866208" cy="49629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 bwMode="auto">
          <a:xfrm>
            <a:off x="5552351" y="1988337"/>
            <a:ext cx="432048" cy="19802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136992" y="2004703"/>
            <a:ext cx="432048" cy="19802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6188453" y="1989696"/>
            <a:ext cx="432048" cy="19802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683568" y="3937277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★</a:t>
            </a:r>
            <a:r>
              <a:rPr lang="zh-TW" altLang="en-US" sz="2800" b="1" dirty="0" smtClean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需蓋學校或教務處證明章</a:t>
            </a:r>
            <a:endParaRPr lang="zh-TW" altLang="en-US" sz="2800" b="1" dirty="0">
              <a:solidFill>
                <a:srgbClr val="FF0000"/>
              </a:solidFill>
              <a:latin typeface="華康正顏楷體W5" panose="03000509000000000000" pitchFamily="65" charset="-120"/>
              <a:ea typeface="華康正顏楷體W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2274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404664"/>
            <a:ext cx="835292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4400" b="1" dirty="0">
                <a:solidFill>
                  <a:srgbClr val="3366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肆、</a:t>
            </a:r>
            <a:r>
              <a:rPr lang="zh-TW" altLang="zh-TW" sz="4400" b="1" dirty="0">
                <a:solidFill>
                  <a:srgbClr val="3366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注意事項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TW" sz="1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「報名表」及「生涯轉銜建議表」請依照</a:t>
            </a:r>
            <a:r>
              <a:rPr lang="zh-TW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簡</a:t>
            </a:r>
            <a:r>
              <a:rPr lang="en-US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zh-TW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章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所示</a:t>
            </a:r>
            <a:r>
              <a:rPr lang="zh-TW" altLang="zh-TW" sz="32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上傳上網登打後列印的版本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申請表的畢</a:t>
            </a: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修</a:t>
            </a: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業學年度請</a:t>
            </a:r>
            <a:r>
              <a:rPr lang="zh-TW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輸入</a:t>
            </a:r>
            <a:r>
              <a:rPr lang="en-US" altLang="zh-TW" sz="4000" b="1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106</a:t>
            </a:r>
            <a:r>
              <a:rPr lang="zh-TW" altLang="zh-TW" sz="3200" b="1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學年</a:t>
            </a:r>
            <a:r>
              <a:rPr lang="zh-TW" altLang="zh-TW" sz="32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度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3.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報名表之</a:t>
            </a:r>
            <a:r>
              <a:rPr lang="zh-TW" altLang="zh-TW" sz="32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監護人簽名請簽全名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4.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上傳資料若為影本，例如：手冊、鑑輔會</a:t>
            </a:r>
            <a:r>
              <a:rPr lang="zh-TW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證</a:t>
            </a:r>
            <a:r>
              <a:rPr lang="en-US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明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等資料，</a:t>
            </a:r>
            <a:r>
              <a:rPr lang="zh-TW" altLang="zh-TW" sz="32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請加蓋與正本相符及職章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endParaRPr lang="zh-TW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5982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431661"/>
            <a:ext cx="8352928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4400" b="1" dirty="0" smtClean="0">
                <a:solidFill>
                  <a:srgbClr val="3366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肆、</a:t>
            </a:r>
            <a:r>
              <a:rPr lang="zh-TW" altLang="zh-TW" sz="4400" b="1" dirty="0" smtClean="0">
                <a:solidFill>
                  <a:srgbClr val="3366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注意事項</a:t>
            </a:r>
            <a:endParaRPr lang="zh-TW" altLang="zh-TW" sz="4400" b="1" dirty="0">
              <a:solidFill>
                <a:srgbClr val="3366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  <a:p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上傳的佐證資料，例如：</a:t>
            </a:r>
            <a:r>
              <a:rPr lang="zh-TW" altLang="zh-TW" sz="32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學生學籍紀錄表</a:t>
            </a:r>
            <a:r>
              <a:rPr lang="zh-TW" altLang="zh-TW" sz="3200" b="1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sz="3200" b="1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200" b="1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2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3200" b="1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sz="3200" b="1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zh-TW" sz="32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校成績證明書等資料，請蓋學校戳章</a:t>
            </a:r>
            <a:r>
              <a:rPr lang="zh-TW" altLang="zh-TW" sz="3200" b="1" u="sng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3200" b="1" u="sng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zh-TW" altLang="zh-TW" sz="1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6.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轉銜輔導</a:t>
            </a:r>
            <a:r>
              <a:rPr lang="zh-TW" altLang="zh-TW" sz="32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會議紀錄要有簽名或核章紀錄</a:t>
            </a:r>
            <a:r>
              <a:rPr lang="zh-TW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32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zh-TW" altLang="zh-TW" sz="1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7.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上傳的</a:t>
            </a:r>
            <a:r>
              <a:rPr lang="zh-TW" altLang="zh-TW" sz="32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測驗檔案請清晰呈現，避免太過模糊</a:t>
            </a:r>
            <a:r>
              <a:rPr lang="zh-TW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4087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Grp="1" noChangeArrowheads="1"/>
          </p:cNvSpPr>
          <p:nvPr>
            <p:ph sz="half" idx="4294967295"/>
          </p:nvPr>
        </p:nvSpPr>
        <p:spPr bwMode="auto">
          <a:xfrm>
            <a:off x="1979712" y="260648"/>
            <a:ext cx="48965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zh-TW" altLang="en-US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軟正黑體" panose="020B0604030504040204" pitchFamily="34" charset="-120"/>
              </a:rPr>
              <a:t>感謝聆聽</a:t>
            </a:r>
            <a:r>
              <a:rPr lang="en-US" altLang="zh-TW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軟正黑體" panose="020B0604030504040204" pitchFamily="34" charset="-120"/>
              </a:rPr>
              <a:t>!</a:t>
            </a:r>
            <a:endParaRPr lang="zh-TW" altLang="en-US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軟正黑體" panose="020B0604030504040204" pitchFamily="34" charset="-120"/>
            </a:endParaRPr>
          </a:p>
        </p:txBody>
      </p:sp>
      <p:pic>
        <p:nvPicPr>
          <p:cNvPr id="5" name="圖片 1" descr="文具組LOGO980413-2"/>
          <p:cNvPicPr>
            <a:picLocks noChangeAspect="1" noChangeArrowheads="1"/>
          </p:cNvPicPr>
          <p:nvPr/>
        </p:nvPicPr>
        <p:blipFill>
          <a:blip r:embed="rId2" cstate="print"/>
          <a:srcRect b="18593"/>
          <a:stretch>
            <a:fillRect/>
          </a:stretch>
        </p:blipFill>
        <p:spPr bwMode="auto">
          <a:xfrm>
            <a:off x="2699792" y="1916832"/>
            <a:ext cx="3672408" cy="42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763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83468" y="184579"/>
            <a:ext cx="8001000" cy="1143000"/>
          </a:xfrm>
        </p:spPr>
        <p:txBody>
          <a:bodyPr/>
          <a:lstStyle/>
          <a:p>
            <a:pPr lvl="0" algn="ctr"/>
            <a:r>
              <a:rPr lang="zh-TW" altLang="en-US" dirty="0" smtClean="0">
                <a:solidFill>
                  <a:srgbClr val="3366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貳、報名系統填報</a:t>
            </a:r>
            <a:endParaRPr lang="zh-TW" altLang="zh-TW" dirty="0">
              <a:solidFill>
                <a:srgbClr val="3366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026" name="圖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741" r="13368"/>
          <a:stretch>
            <a:fillRect/>
          </a:stretch>
        </p:blipFill>
        <p:spPr bwMode="auto">
          <a:xfrm>
            <a:off x="0" y="1527634"/>
            <a:ext cx="9144000" cy="558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 bwMode="auto">
          <a:xfrm>
            <a:off x="2123728" y="4063380"/>
            <a:ext cx="4320480" cy="517748"/>
          </a:xfrm>
          <a:prstGeom prst="rect">
            <a:avLst/>
          </a:prstGeom>
          <a:noFill/>
          <a:ln w="539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27" name="AutoShape 3"/>
          <p:cNvCxnSpPr>
            <a:cxnSpLocks noChangeShapeType="1"/>
          </p:cNvCxnSpPr>
          <p:nvPr/>
        </p:nvCxnSpPr>
        <p:spPr bwMode="auto">
          <a:xfrm flipH="1" flipV="1">
            <a:off x="6135600" y="2420888"/>
            <a:ext cx="617215" cy="432048"/>
          </a:xfrm>
          <a:prstGeom prst="straightConnector1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矩形 4"/>
          <p:cNvSpPr/>
          <p:nvPr/>
        </p:nvSpPr>
        <p:spPr>
          <a:xfrm>
            <a:off x="2555776" y="1574151"/>
            <a:ext cx="37497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u="sng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http://adapt.spec.kh.edu.tw</a:t>
            </a:r>
            <a:r>
              <a:rPr lang="en-US" altLang="zh-TW" sz="2000" b="1" u="sng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endParaRPr lang="zh-TW" altLang="en-US" sz="20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4080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圖片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5" t="22279" r="17014" b="15989"/>
          <a:stretch/>
        </p:blipFill>
        <p:spPr bwMode="auto">
          <a:xfrm>
            <a:off x="611560" y="2348880"/>
            <a:ext cx="7850832" cy="396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084168" y="3645024"/>
            <a:ext cx="2088232" cy="216024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90728" y="1212088"/>
            <a:ext cx="7981672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TW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3200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★直接上傳</a:t>
            </a:r>
            <a:r>
              <a:rPr lang="en-US" altLang="zh-TW" sz="3200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3200" dirty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大頭照</a:t>
            </a:r>
            <a:r>
              <a:rPr lang="en-US" altLang="zh-TW" sz="3200" dirty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3200" dirty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電子檔上</a:t>
            </a:r>
            <a:r>
              <a:rPr lang="zh-TW" altLang="en-US" sz="3200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傳或紙</a:t>
            </a:r>
            <a:r>
              <a:rPr lang="zh-TW" altLang="en-US" sz="3200" dirty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本</a:t>
            </a:r>
            <a:endParaRPr lang="en-US" altLang="zh-TW" sz="3200" dirty="0">
              <a:solidFill>
                <a:srgbClr val="00823B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3200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  相片</a:t>
            </a:r>
            <a:r>
              <a:rPr lang="zh-TW" altLang="en-US" sz="3200" dirty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掃</a:t>
            </a:r>
            <a:r>
              <a:rPr lang="zh-TW" altLang="en-US" sz="3200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瞄後上傳</a:t>
            </a:r>
            <a:r>
              <a:rPr lang="zh-TW" altLang="en-US" sz="3000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 </a:t>
            </a:r>
            <a:endParaRPr lang="zh-TW" altLang="en-US" sz="3000" dirty="0">
              <a:solidFill>
                <a:srgbClr val="00823B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63162" y="440105"/>
            <a:ext cx="8001000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algn="ctr"/>
            <a:r>
              <a:rPr lang="zh-TW" altLang="en-US" sz="3600" b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一、學生基本資料</a:t>
            </a:r>
            <a:endParaRPr lang="zh-TW" altLang="zh-TW" sz="3600" b="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41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 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836712"/>
            <a:ext cx="8001000" cy="4525963"/>
          </a:xfrm>
        </p:spPr>
        <p:txBody>
          <a:bodyPr/>
          <a:lstStyle/>
          <a:p>
            <a:pPr marL="0" indent="0">
              <a:buNone/>
            </a:pPr>
            <a:endParaRPr lang="en-US" altLang="zh-TW" sz="3600" b="1" dirty="0" smtClean="0">
              <a:solidFill>
                <a:srgbClr val="FF0000"/>
              </a:solidFill>
              <a:latin typeface="華康正顏楷體W5" panose="03000509000000000000" pitchFamily="65" charset="-120"/>
              <a:ea typeface="華康正顏楷體W5" panose="03000509000000000000" pitchFamily="65" charset="-120"/>
              <a:cs typeface="+mj-cs"/>
            </a:endParaRPr>
          </a:p>
          <a:p>
            <a:pPr marL="0" indent="0">
              <a:buNone/>
            </a:pPr>
            <a:r>
              <a:rPr lang="zh-TW" altLang="en-US" sz="3600" b="1" dirty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  <a:cs typeface="+mj-cs"/>
              </a:rPr>
              <a:t> </a:t>
            </a:r>
            <a:r>
              <a:rPr lang="zh-TW" altLang="en-US" sz="3600" b="1" dirty="0" smtClean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  <a:cs typeface="+mj-cs"/>
              </a:rPr>
              <a:t>    </a:t>
            </a:r>
            <a:endParaRPr lang="en-US" altLang="zh-TW" sz="3600" b="1" dirty="0" smtClean="0">
              <a:latin typeface="華康正顏楷體W5" panose="03000509000000000000" pitchFamily="65" charset="-120"/>
              <a:ea typeface="華康正顏楷體W5" panose="03000509000000000000" pitchFamily="65" charset="-120"/>
              <a:cs typeface="+mj-cs"/>
            </a:endParaRPr>
          </a:p>
          <a:p>
            <a:pPr marL="0" indent="0">
              <a:buNone/>
            </a:pPr>
            <a:r>
              <a:rPr lang="zh-TW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正顏楷體W5" panose="03000509000000000000" pitchFamily="65" charset="-120"/>
                <a:ea typeface="華康正顏楷體W5" panose="03000509000000000000" pitchFamily="65" charset="-120"/>
                <a:cs typeface="+mj-cs"/>
              </a:rPr>
              <a:t> </a:t>
            </a:r>
            <a:r>
              <a:rPr lang="zh-TW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正顏楷體W5" panose="03000509000000000000" pitchFamily="65" charset="-120"/>
                <a:ea typeface="華康正顏楷體W5" panose="03000509000000000000" pitchFamily="65" charset="-120"/>
                <a:cs typeface="+mj-cs"/>
              </a:rPr>
              <a:t>  </a:t>
            </a:r>
            <a:endParaRPr lang="zh-TW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正顏楷體W5" panose="03000509000000000000" pitchFamily="65" charset="-120"/>
              <a:ea typeface="華康正顏楷體W5" panose="03000509000000000000" pitchFamily="65" charset="-120"/>
              <a:cs typeface="+mj-cs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01490" y="1842923"/>
            <a:ext cx="8001000" cy="80317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endParaRPr kumimoji="1" lang="zh-TW" altLang="zh-TW" sz="3200" dirty="0">
              <a:solidFill>
                <a:schemeClr val="tx1"/>
              </a:solidFill>
              <a:latin typeface="華康正顏楷體W5" panose="03000509000000000000" pitchFamily="65" charset="-120"/>
              <a:ea typeface="華康正顏楷體W5" panose="03000509000000000000" pitchFamily="65" charset="-120"/>
              <a:cs typeface="Times New Roman" pitchFamily="18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263162" y="440105"/>
            <a:ext cx="8001000" cy="1143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algn="ctr"/>
            <a:r>
              <a:rPr lang="zh-TW" altLang="en-US" sz="3600" b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一、學生基本資料</a:t>
            </a:r>
            <a:endParaRPr lang="zh-TW" altLang="zh-TW" sz="3600" b="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899866" y="2345718"/>
            <a:ext cx="7681292" cy="4107618"/>
            <a:chOff x="899866" y="2201702"/>
            <a:chExt cx="7681292" cy="4107618"/>
          </a:xfrm>
        </p:grpSpPr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866" y="2201702"/>
              <a:ext cx="7560566" cy="4107618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 bwMode="auto">
            <a:xfrm>
              <a:off x="2771800" y="2547088"/>
              <a:ext cx="633992" cy="19802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6228184" y="2547088"/>
              <a:ext cx="633992" cy="19802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4615302" y="3727216"/>
              <a:ext cx="1756898" cy="19802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3992360" y="3501008"/>
              <a:ext cx="1515744" cy="19802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3923928" y="3045496"/>
              <a:ext cx="1479833" cy="19802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7947166" y="3144507"/>
              <a:ext cx="633992" cy="19802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4680149" y="4057489"/>
              <a:ext cx="633992" cy="19802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2771800" y="4012940"/>
              <a:ext cx="633992" cy="19802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6570210" y="3989411"/>
              <a:ext cx="633992" cy="19802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21940" y="1343670"/>
            <a:ext cx="83164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TW" altLang="en-US" sz="3200" b="1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★</a:t>
            </a:r>
            <a:r>
              <a:rPr kumimoji="1" lang="zh-TW" altLang="en-US" sz="3200" b="1" dirty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戶籍地址需與證明文件相符</a:t>
            </a:r>
            <a:endParaRPr kumimoji="1" lang="zh-TW" altLang="zh-TW" sz="3200" b="1" dirty="0">
              <a:solidFill>
                <a:srgbClr val="00823B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r>
              <a:rPr kumimoji="1" lang="zh-TW" altLang="en-US" sz="3200" b="1" dirty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★地址</a:t>
            </a:r>
            <a:r>
              <a:rPr lang="zh-TW" altLang="en-US" sz="3200" b="1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錯誤請於系統更正後重印紙本。</a:t>
            </a:r>
            <a:endParaRPr lang="zh-TW" altLang="en-US" sz="3200" dirty="0">
              <a:solidFill>
                <a:srgbClr val="00823B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8749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23" t="2936" r="-633" b="62187"/>
          <a:stretch/>
        </p:blipFill>
        <p:spPr>
          <a:xfrm>
            <a:off x="989220" y="1596477"/>
            <a:ext cx="6548884" cy="4640835"/>
          </a:xfrm>
        </p:spPr>
      </p:pic>
      <p:grpSp>
        <p:nvGrpSpPr>
          <p:cNvPr id="8" name="群組 7"/>
          <p:cNvGrpSpPr/>
          <p:nvPr/>
        </p:nvGrpSpPr>
        <p:grpSpPr>
          <a:xfrm>
            <a:off x="1187624" y="2935313"/>
            <a:ext cx="3508086" cy="2015080"/>
            <a:chOff x="1899102" y="2753925"/>
            <a:chExt cx="3508086" cy="2015080"/>
          </a:xfrm>
        </p:grpSpPr>
        <p:sp>
          <p:nvSpPr>
            <p:cNvPr id="5" name="矩形 4"/>
            <p:cNvSpPr/>
            <p:nvPr/>
          </p:nvSpPr>
          <p:spPr bwMode="auto">
            <a:xfrm>
              <a:off x="1899102" y="4182793"/>
              <a:ext cx="1584176" cy="58621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4543092" y="3212976"/>
              <a:ext cx="864096" cy="198021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1899102" y="2753925"/>
              <a:ext cx="633992" cy="19802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63162" y="609600"/>
            <a:ext cx="8001000" cy="80317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algn="ctr"/>
            <a:r>
              <a:rPr lang="zh-TW" altLang="en-US" sz="3600" b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二、相片</a:t>
            </a:r>
            <a:r>
              <a:rPr lang="zh-TW" altLang="en-US" sz="3600" b="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上傳</a:t>
            </a:r>
            <a:endParaRPr lang="zh-TW" altLang="zh-TW" sz="3600" b="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386028" y="1626337"/>
            <a:ext cx="37579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400" b="1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</a:t>
            </a:r>
            <a:r>
              <a:rPr kumimoji="1" lang="zh-TW" altLang="en-US" sz="3600" b="1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★</a:t>
            </a:r>
            <a:r>
              <a:rPr lang="zh-TW" altLang="en-US" sz="3200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請勿上傳生活照</a:t>
            </a:r>
            <a:endParaRPr lang="zh-TW" altLang="en-US" sz="3000" dirty="0">
              <a:solidFill>
                <a:srgbClr val="00823B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7744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01490" y="505400"/>
            <a:ext cx="8001000" cy="119540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algn="ctr"/>
            <a:r>
              <a:rPr lang="zh-TW" altLang="en-US" sz="3600" b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三、</a:t>
            </a:r>
            <a:r>
              <a:rPr kumimoji="1" lang="zh-TW" altLang="en-US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監護人或法定代理人</a:t>
            </a:r>
            <a:r>
              <a:rPr kumimoji="1" lang="zh-TW" altLang="en-US" sz="3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姓名</a:t>
            </a:r>
            <a:endParaRPr kumimoji="1" lang="en-US" altLang="zh-TW" sz="3600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pPr algn="ctr"/>
            <a:r>
              <a:rPr kumimoji="1" lang="en-US" altLang="zh-TW" sz="3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/>
            </a:r>
            <a:br>
              <a:rPr kumimoji="1" lang="en-US" altLang="zh-TW" sz="3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</a:br>
            <a:endParaRPr lang="zh-TW" altLang="zh-TW" sz="3600" b="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8" y="1700808"/>
            <a:ext cx="4668878" cy="5676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961" y="1703666"/>
            <a:ext cx="4523219" cy="5676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文字方塊 1"/>
          <p:cNvSpPr txBox="1"/>
          <p:nvPr/>
        </p:nvSpPr>
        <p:spPr>
          <a:xfrm>
            <a:off x="4626053" y="5085184"/>
            <a:ext cx="44745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3200" dirty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★需與紙本簽名人</a:t>
            </a:r>
            <a:r>
              <a:rPr kumimoji="1" lang="zh-TW" altLang="en-US" sz="3200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相符 </a:t>
            </a:r>
            <a:endParaRPr kumimoji="1" lang="en-US" altLang="zh-TW" sz="3200" dirty="0" smtClean="0">
              <a:solidFill>
                <a:srgbClr val="00823B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r>
              <a:rPr kumimoji="1" lang="en-US" altLang="zh-TW" sz="3200" dirty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</a:t>
            </a:r>
            <a:r>
              <a:rPr kumimoji="1" lang="en-US" altLang="zh-TW" sz="3200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 </a:t>
            </a:r>
            <a:r>
              <a:rPr kumimoji="1" lang="zh-TW" altLang="en-US" sz="3200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並用印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7990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1490" y="505400"/>
            <a:ext cx="8001000" cy="414773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666699"/>
                </a:solidFill>
                <a:latin typeface="Arial" charset="0"/>
              </a:defRPr>
            </a:lvl9pPr>
          </a:lstStyle>
          <a:p>
            <a:pPr algn="ctr"/>
            <a:r>
              <a:rPr lang="zh-TW" altLang="en-US" sz="3600" b="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四、教育情形</a:t>
            </a:r>
            <a:endParaRPr kumimoji="1" lang="en-US" altLang="zh-TW" sz="3600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r>
              <a:rPr kumimoji="1" lang="zh-TW" altLang="en-US" sz="36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    </a:t>
            </a:r>
            <a:endParaRPr kumimoji="1"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r>
              <a:rPr kumimoji="1" lang="zh-TW" altLang="en-US" sz="3600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   ★應屆學生畢業年度</a:t>
            </a:r>
            <a:r>
              <a:rPr kumimoji="1" lang="zh-TW" altLang="en-US" sz="36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：</a:t>
            </a:r>
            <a:r>
              <a:rPr kumimoji="1" lang="en-US" altLang="zh-TW" sz="3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106</a:t>
            </a:r>
            <a:r>
              <a:rPr kumimoji="1" lang="zh-TW" altLang="en-US" sz="3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學年度</a:t>
            </a:r>
            <a:endParaRPr kumimoji="1" lang="en-US" altLang="zh-TW" sz="3600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r>
              <a:rPr kumimoji="1" lang="zh-TW" altLang="en-US" sz="36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   </a:t>
            </a:r>
            <a:endParaRPr kumimoji="1" lang="en-US" altLang="zh-TW" sz="360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r>
              <a:rPr kumimoji="1" lang="zh-TW" altLang="en-US" sz="3600" dirty="0" smtClean="0">
                <a:solidFill>
                  <a:srgbClr val="00823B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★請務必勾選：接受特教服務情形</a:t>
            </a:r>
            <a:endParaRPr kumimoji="1" lang="en-US" altLang="zh-TW" sz="3600" dirty="0" smtClean="0">
              <a:solidFill>
                <a:srgbClr val="00823B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r>
              <a:rPr kumimoji="1" lang="zh-TW" altLang="en-US" sz="2400" b="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  </a:t>
            </a:r>
            <a:endParaRPr kumimoji="1" lang="en-US" altLang="zh-TW" sz="2400" b="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r>
              <a:rPr kumimoji="1" lang="zh-TW" altLang="en-US" sz="2400" b="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</a:t>
            </a:r>
            <a:r>
              <a:rPr kumimoji="1" lang="zh-TW" altLang="en-US" sz="2400" b="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 接受</a:t>
            </a:r>
            <a:r>
              <a:rPr kumimoji="1" lang="zh-TW" altLang="en-US" sz="2400" b="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特教服務情形：□普通班，未接受特教服務    </a:t>
            </a:r>
            <a:endParaRPr kumimoji="1" lang="en-US" altLang="zh-TW" sz="2400" b="0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itchFamily="18" charset="0"/>
            </a:endParaRPr>
          </a:p>
          <a:p>
            <a:r>
              <a:rPr kumimoji="1" lang="zh-TW" altLang="en-US" sz="2400" b="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</a:t>
            </a:r>
            <a:r>
              <a:rPr kumimoji="1" lang="zh-TW" altLang="en-US" sz="2400" b="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                   □</a:t>
            </a:r>
            <a:r>
              <a:rPr kumimoji="1" lang="zh-TW" altLang="en-US" sz="2400" b="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普通班，接受特教服務</a:t>
            </a:r>
          </a:p>
          <a:p>
            <a:r>
              <a:rPr kumimoji="1" lang="zh-TW" altLang="en-US" sz="2400" b="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</a:t>
            </a:r>
            <a:r>
              <a:rPr kumimoji="1" lang="zh-TW" altLang="en-US" sz="2400" b="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  □</a:t>
            </a:r>
            <a:r>
              <a:rPr kumimoji="1" lang="zh-TW" altLang="en-US" sz="2400" b="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資源班    □集中式特教班    □其他特殊教育</a:t>
            </a:r>
            <a:r>
              <a:rPr kumimoji="1" lang="zh-TW" altLang="en-US" sz="2400" b="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安置</a:t>
            </a:r>
            <a:r>
              <a:rPr kumimoji="1" lang="zh-TW" altLang="en-US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>　　</a:t>
            </a:r>
          </a:p>
          <a:p>
            <a:r>
              <a:rPr kumimoji="1" lang="en-US" altLang="zh-TW" sz="3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  <a:t/>
            </a:r>
            <a:br>
              <a:rPr kumimoji="1" lang="en-US" altLang="zh-TW" sz="3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itchFamily="18" charset="0"/>
              </a:rPr>
            </a:br>
            <a:endParaRPr lang="zh-TW" altLang="zh-TW" sz="3600" b="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320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design026-intersection2-</Template>
  <TotalTime>370</TotalTime>
  <Words>1260</Words>
  <Application>Microsoft Office PowerPoint</Application>
  <PresentationFormat>如螢幕大小 (4:3)</PresentationFormat>
  <Paragraphs>158</Paragraphs>
  <Slides>39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39</vt:i4>
      </vt:variant>
    </vt:vector>
  </HeadingPairs>
  <TitlesOfParts>
    <vt:vector size="49" baseType="lpstr">
      <vt:lpstr>ＭＳ Ｐゴシック</vt:lpstr>
      <vt:lpstr>華康正顏楷體W5</vt:lpstr>
      <vt:lpstr>微軟正黑體</vt:lpstr>
      <vt:lpstr>新細明體</vt:lpstr>
      <vt:lpstr>標楷體</vt:lpstr>
      <vt:lpstr>Arial</vt:lpstr>
      <vt:lpstr>Calibri</vt:lpstr>
      <vt:lpstr>Times New Roman</vt:lpstr>
      <vt:lpstr>Wingdings</vt:lpstr>
      <vt:lpstr>標準デザイン</vt:lpstr>
      <vt:lpstr>網路報名系統操作說明</vt:lpstr>
      <vt:lpstr>壹、報名日期及方式</vt:lpstr>
      <vt:lpstr>壹、報名日期及方式</vt:lpstr>
      <vt:lpstr>貳、報名系統填報</vt:lpstr>
      <vt:lpstr>PowerPoint 簡報</vt:lpstr>
      <vt:lpstr> 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 ★各國中應上傳資料(如有缺件不受理報名)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 Your Title Here</dc:title>
  <dc:creator>user</dc:creator>
  <cp:lastModifiedBy>USER</cp:lastModifiedBy>
  <cp:revision>67</cp:revision>
  <dcterms:created xsi:type="dcterms:W3CDTF">2015-11-28T01:51:57Z</dcterms:created>
  <dcterms:modified xsi:type="dcterms:W3CDTF">2017-12-11T03:33:59Z</dcterms:modified>
</cp:coreProperties>
</file>