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0"/>
  </p:notesMasterIdLst>
  <p:sldIdLst>
    <p:sldId id="258" r:id="rId2"/>
    <p:sldId id="259" r:id="rId3"/>
    <p:sldId id="260" r:id="rId4"/>
    <p:sldId id="261" r:id="rId5"/>
    <p:sldId id="298" r:id="rId6"/>
    <p:sldId id="262" r:id="rId7"/>
    <p:sldId id="264" r:id="rId8"/>
    <p:sldId id="263" r:id="rId9"/>
    <p:sldId id="265" r:id="rId10"/>
    <p:sldId id="266" r:id="rId11"/>
    <p:sldId id="267" r:id="rId12"/>
    <p:sldId id="295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6" r:id="rId37"/>
    <p:sldId id="292" r:id="rId38"/>
    <p:sldId id="294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8333" autoAdjust="0"/>
    <p:restoredTop sz="94737" autoAdjust="0"/>
  </p:normalViewPr>
  <p:slideViewPr>
    <p:cSldViewPr>
      <p:cViewPr varScale="1">
        <p:scale>
          <a:sx n="84" d="100"/>
          <a:sy n="84" d="100"/>
        </p:scale>
        <p:origin x="869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4BCD83-7D30-4244-B02B-E2E9C73FA14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8356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Oval 9" descr="横線 (太)"/>
          <p:cNvSpPr>
            <a:spLocks noChangeAspect="1" noChangeArrowheads="1"/>
          </p:cNvSpPr>
          <p:nvPr/>
        </p:nvSpPr>
        <p:spPr bwMode="auto">
          <a:xfrm>
            <a:off x="106363" y="2420938"/>
            <a:ext cx="1295400" cy="1295400"/>
          </a:xfrm>
          <a:prstGeom prst="ellipse">
            <a:avLst/>
          </a:prstGeom>
          <a:pattFill prst="dkHorz">
            <a:fgClr>
              <a:srgbClr val="FF6699">
                <a:alpha val="50000"/>
              </a:srgbClr>
            </a:fgClr>
            <a:bgClr>
              <a:srgbClr val="FFFFFF">
                <a:alpha val="50000"/>
              </a:srgb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0" name="Oval 8"/>
          <p:cNvSpPr>
            <a:spLocks noChangeAspect="1" noChangeArrowheads="1"/>
          </p:cNvSpPr>
          <p:nvPr/>
        </p:nvSpPr>
        <p:spPr bwMode="auto">
          <a:xfrm>
            <a:off x="539750" y="2420938"/>
            <a:ext cx="1295400" cy="1295400"/>
          </a:xfrm>
          <a:prstGeom prst="ellipse">
            <a:avLst/>
          </a:prstGeom>
          <a:solidFill>
            <a:srgbClr val="6699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79388" y="3595688"/>
            <a:ext cx="7916862" cy="36512"/>
          </a:xfrm>
          <a:prstGeom prst="rect">
            <a:avLst/>
          </a:prstGeom>
          <a:solidFill>
            <a:srgbClr val="97B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7019925" y="3357563"/>
            <a:ext cx="1439863" cy="36512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7235825" y="3141663"/>
            <a:ext cx="1439863" cy="36512"/>
          </a:xfrm>
          <a:prstGeom prst="rect">
            <a:avLst/>
          </a:prstGeom>
          <a:solidFill>
            <a:srgbClr val="F1D8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7451725" y="2924175"/>
            <a:ext cx="1439863" cy="36513"/>
          </a:xfrm>
          <a:prstGeom prst="rect">
            <a:avLst/>
          </a:prstGeom>
          <a:solidFill>
            <a:srgbClr val="97B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5" y="2130425"/>
            <a:ext cx="6550025" cy="14700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ja-JP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8862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ja-JP" alt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F492E2F-F0B2-4707-B8C5-4E89F4639B37}" type="slidenum">
              <a:rPr lang="es-ES" altLang="zh-TW" smtClean="0"/>
              <a:pPr/>
              <a:t>‹#›</a:t>
            </a:fld>
            <a:endParaRPr lang="es-ES" altLang="zh-TW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7704138" y="6524625"/>
            <a:ext cx="1439862" cy="36513"/>
          </a:xfrm>
          <a:prstGeom prst="rect">
            <a:avLst/>
          </a:prstGeom>
          <a:solidFill>
            <a:srgbClr val="97B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3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Free powerpoint template: www.brainybetty.com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F2E04-B801-47FA-98C9-A32CFEBC508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877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Free powerpoint template: www.brainybetty.com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FCC51-FFA1-4A93-9436-8B1DA7E2721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985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Free powerpoint template: www.brainybetty.com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F788E-184A-43E4-AB4D-3D3E7A74C80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36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Free powerpoint template: www.brainybetty.com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4B072-8B2C-43CC-9C5F-F19423B60ED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9889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Free powerpoint template: www.brainybetty.com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54C54-842D-4490-8453-7EF2D4EF1D0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998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Free powerpoint template: www.brainybetty.com</a:t>
            </a: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1F163-F448-46FD-89CA-D2CCF80DE38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934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Free powerpoint template: www.brainybetty.com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236D4-C97F-4ED7-A129-83E3A88F6D7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286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Free powerpoint template: www.brainybetty.com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B38FE-E3E8-4CA8-8381-785F9939E7D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506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Free powerpoint template: www.brainybetty.com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B091E-71BA-4BB7-AF27-CC71F7EB254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130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Free powerpoint template: www.brainybetty.com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14F6D-0678-4AAB-A9FC-77CC0B2E3CC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867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Oval 7" descr="横線 (太)"/>
          <p:cNvSpPr>
            <a:spLocks noChangeAspect="1" noChangeArrowheads="1"/>
          </p:cNvSpPr>
          <p:nvPr/>
        </p:nvSpPr>
        <p:spPr bwMode="auto">
          <a:xfrm>
            <a:off x="106363" y="247650"/>
            <a:ext cx="1295400" cy="1295400"/>
          </a:xfrm>
          <a:prstGeom prst="ellipse">
            <a:avLst/>
          </a:prstGeom>
          <a:pattFill prst="dkHorz">
            <a:fgClr>
              <a:srgbClr val="FF6699">
                <a:alpha val="50000"/>
              </a:srgbClr>
            </a:fgClr>
            <a:bgClr>
              <a:srgbClr val="FFFFFF">
                <a:alpha val="50000"/>
              </a:srgb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2" name="Oval 8"/>
          <p:cNvSpPr>
            <a:spLocks noChangeAspect="1" noChangeArrowheads="1"/>
          </p:cNvSpPr>
          <p:nvPr/>
        </p:nvSpPr>
        <p:spPr bwMode="auto">
          <a:xfrm>
            <a:off x="539750" y="247650"/>
            <a:ext cx="1295400" cy="1295400"/>
          </a:xfrm>
          <a:prstGeom prst="ellipse">
            <a:avLst/>
          </a:prstGeom>
          <a:solidFill>
            <a:srgbClr val="6699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79388" y="1422400"/>
            <a:ext cx="7916862" cy="36513"/>
          </a:xfrm>
          <a:prstGeom prst="rect">
            <a:avLst/>
          </a:prstGeom>
          <a:solidFill>
            <a:srgbClr val="97B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019925" y="1184275"/>
            <a:ext cx="1439863" cy="36513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235825" y="968375"/>
            <a:ext cx="1439863" cy="36513"/>
          </a:xfrm>
          <a:prstGeom prst="rect">
            <a:avLst/>
          </a:prstGeom>
          <a:solidFill>
            <a:srgbClr val="F1D8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7451725" y="750888"/>
            <a:ext cx="1439863" cy="36512"/>
          </a:xfrm>
          <a:prstGeom prst="rect">
            <a:avLst/>
          </a:prstGeom>
          <a:solidFill>
            <a:srgbClr val="97B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274638"/>
            <a:ext cx="68516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zh-TW" smtClean="0"/>
              <a:t>Free powerpoint template: www.brainybetty.com</a:t>
            </a: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15871804-3A4E-43AF-A585-F2C9FA74320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7704138" y="6524625"/>
            <a:ext cx="1439862" cy="36513"/>
          </a:xfrm>
          <a:prstGeom prst="rect">
            <a:avLst/>
          </a:prstGeom>
          <a:solidFill>
            <a:srgbClr val="97BA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718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accent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3536" y="1052736"/>
            <a:ext cx="8763000" cy="1527448"/>
          </a:xfrm>
        </p:spPr>
        <p:txBody>
          <a:bodyPr/>
          <a:lstStyle/>
          <a:p>
            <a:pPr algn="ctr"/>
            <a:r>
              <a:rPr lang="zh-TW" altLang="zh-TW" sz="60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網路報名系統操作</a:t>
            </a:r>
            <a:r>
              <a:rPr lang="zh-TW" altLang="zh-TW" sz="6000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en-US" altLang="zh-TW" sz="60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2008"/>
            <a:ext cx="8763000" cy="699120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accent5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鳳山商工特教組</a:t>
            </a:r>
            <a:endParaRPr lang="en-US" altLang="zh-TW" sz="4400" dirty="0" smtClean="0">
              <a:solidFill>
                <a:schemeClr val="accent5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solidFill>
                  <a:schemeClr val="accent5">
                    <a:lumMod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石貴綸老師</a:t>
            </a:r>
            <a:endParaRPr lang="en-US" altLang="zh-TW" sz="4400" dirty="0" smtClean="0">
              <a:solidFill>
                <a:schemeClr val="accent5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solidFill>
                <a:schemeClr val="accent5">
                  <a:lumMod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07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1490" y="505400"/>
            <a:ext cx="8001000" cy="414773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一、報名表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-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教育情形</a:t>
            </a:r>
            <a:endParaRPr kumimoji="1" lang="en-US" altLang="zh-TW" sz="3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r>
              <a:rPr kumimoji="1"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     </a:t>
            </a:r>
            <a:endParaRPr kumimoji="1" lang="en-US" altLang="zh-TW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r>
              <a:rPr kumimoji="1" lang="zh-TW" altLang="en-US" sz="3600" dirty="0" smtClean="0">
                <a:solidFill>
                  <a:srgbClr val="00823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    ★應屆學生畢業年度</a:t>
            </a:r>
            <a:r>
              <a:rPr kumimoji="1"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：</a:t>
            </a:r>
            <a:r>
              <a:rPr kumimoji="1"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109</a:t>
            </a:r>
            <a:r>
              <a:rPr kumimoji="1"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學年度</a:t>
            </a:r>
            <a:endParaRPr kumimoji="1" lang="en-US" altLang="zh-TW" sz="3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r>
              <a:rPr kumimoji="1"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    </a:t>
            </a:r>
            <a:endParaRPr kumimoji="1" lang="en-US" altLang="zh-TW" sz="3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r>
              <a:rPr kumimoji="1" lang="zh-TW" altLang="en-US" sz="3600" dirty="0" smtClean="0">
                <a:solidFill>
                  <a:srgbClr val="00823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★請務必勾選：接受特教服務情形</a:t>
            </a:r>
            <a:endParaRPr kumimoji="1" lang="en-US" altLang="zh-TW" sz="3600" dirty="0" smtClean="0">
              <a:solidFill>
                <a:srgbClr val="00823B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r>
              <a:rPr kumimoji="1" lang="zh-TW" altLang="en-US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   </a:t>
            </a:r>
            <a:endParaRPr kumimoji="1" lang="en-US" altLang="zh-TW" sz="24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r>
              <a:rPr kumimoji="1" lang="zh-TW" altLang="en-US" sz="2400" b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 </a:t>
            </a:r>
            <a:r>
              <a:rPr kumimoji="1" lang="zh-TW" altLang="en-US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  接受</a:t>
            </a:r>
            <a:r>
              <a:rPr kumimoji="1" lang="zh-TW" altLang="en-US" sz="2400" b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特教服務情形：□普通班，未接受特教服務    </a:t>
            </a:r>
            <a:endParaRPr kumimoji="1" lang="en-US" altLang="zh-TW" sz="24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r>
              <a:rPr kumimoji="1" lang="zh-TW" altLang="en-US" sz="2400" b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 </a:t>
            </a:r>
            <a:r>
              <a:rPr kumimoji="1" lang="zh-TW" altLang="en-US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                    □</a:t>
            </a:r>
            <a:r>
              <a:rPr kumimoji="1" lang="zh-TW" altLang="en-US" sz="2400" b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普通班，接受特教服務</a:t>
            </a:r>
          </a:p>
          <a:p>
            <a:r>
              <a:rPr kumimoji="1" lang="zh-TW" altLang="en-US" sz="2400" b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 </a:t>
            </a:r>
            <a:r>
              <a:rPr kumimoji="1" lang="zh-TW" altLang="en-US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  □</a:t>
            </a:r>
            <a:r>
              <a:rPr kumimoji="1" lang="zh-TW" altLang="en-US" sz="2400" b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資源班    □集中式特教班    □其他特殊教育</a:t>
            </a:r>
            <a:r>
              <a:rPr kumimoji="1" lang="zh-TW" altLang="en-US" sz="2400" b="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安置</a:t>
            </a:r>
            <a:r>
              <a:rPr kumimoji="1"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　　</a:t>
            </a:r>
          </a:p>
          <a:p>
            <a:r>
              <a:rPr kumimoji="1"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/>
            </a:r>
            <a:br>
              <a:rPr kumimoji="1"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</a:br>
            <a:endParaRPr lang="zh-TW" altLang="zh-TW" sz="3600" b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2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1490" y="505400"/>
            <a:ext cx="8446974" cy="501183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一、報名表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-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資格證明</a:t>
            </a:r>
            <a:endParaRPr kumimoji="1"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pPr algn="ctr"/>
            <a:endParaRPr kumimoji="1" lang="en-US" altLang="zh-TW" sz="3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r>
              <a:rPr kumimoji="1" lang="zh-TW" altLang="en-US" sz="3600" dirty="0" smtClean="0">
                <a:solidFill>
                  <a:srgbClr val="00823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★配合上傳的證明文件填寫</a:t>
            </a:r>
            <a:r>
              <a:rPr kumimoji="1"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　　</a:t>
            </a:r>
          </a:p>
          <a:p>
            <a:pPr algn="ctr"/>
            <a:r>
              <a:rPr kumimoji="1"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/>
            </a:r>
            <a:br>
              <a:rPr kumimoji="1"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</a:br>
            <a:endParaRPr lang="zh-TW" altLang="zh-TW" sz="3600" b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2235636"/>
            <a:ext cx="86764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2400" kern="100" dirty="0">
                <a:latin typeface="標楷體"/>
                <a:ea typeface="新細明體"/>
                <a:cs typeface="Times New Roman"/>
              </a:rPr>
              <a:t>□</a:t>
            </a:r>
            <a:r>
              <a:rPr lang="zh-TW" altLang="zh-TW" sz="2400" kern="100" dirty="0">
                <a:latin typeface="Calibri"/>
                <a:ea typeface="標楷體"/>
                <a:cs typeface="Times New Roman"/>
              </a:rPr>
              <a:t>領有</a:t>
            </a:r>
            <a:r>
              <a:rPr lang="en-US" altLang="zh-TW" sz="2400" kern="100" dirty="0">
                <a:latin typeface="Calibri"/>
                <a:ea typeface="標楷體"/>
                <a:cs typeface="Times New Roman"/>
              </a:rPr>
              <a:t>      </a:t>
            </a:r>
            <a:r>
              <a:rPr lang="zh-TW" altLang="zh-TW" sz="2400" kern="100" dirty="0">
                <a:latin typeface="Calibri"/>
                <a:ea typeface="標楷體"/>
                <a:cs typeface="Times New Roman"/>
              </a:rPr>
              <a:t>縣</a:t>
            </a:r>
            <a:r>
              <a:rPr lang="en-US" altLang="zh-TW" sz="2400" kern="100" dirty="0">
                <a:latin typeface="Calibri"/>
                <a:ea typeface="標楷體"/>
                <a:cs typeface="Times New Roman"/>
              </a:rPr>
              <a:t>(</a:t>
            </a:r>
            <a:r>
              <a:rPr lang="zh-TW" altLang="zh-TW" sz="2400" kern="100" dirty="0">
                <a:latin typeface="Calibri"/>
                <a:ea typeface="標楷體"/>
                <a:cs typeface="Times New Roman"/>
              </a:rPr>
              <a:t>市</a:t>
            </a:r>
            <a:r>
              <a:rPr lang="en-US" altLang="zh-TW" sz="2400" kern="100" dirty="0">
                <a:latin typeface="Calibri"/>
                <a:ea typeface="標楷體"/>
                <a:cs typeface="Times New Roman"/>
              </a:rPr>
              <a:t>)    </a:t>
            </a:r>
            <a:r>
              <a:rPr lang="zh-TW" altLang="en-US" sz="2400" kern="100" dirty="0" smtClean="0">
                <a:latin typeface="Calibri"/>
                <a:ea typeface="標楷體"/>
                <a:cs typeface="Times New Roman"/>
              </a:rPr>
              <a:t> </a:t>
            </a:r>
            <a:r>
              <a:rPr lang="en-US" altLang="zh-TW" sz="2400" kern="100" dirty="0" smtClean="0">
                <a:latin typeface="Calibri"/>
                <a:ea typeface="標楷體"/>
                <a:cs typeface="Times New Roman"/>
              </a:rPr>
              <a:t> </a:t>
            </a:r>
            <a:r>
              <a:rPr lang="en-US" altLang="zh-TW" sz="2400" kern="100" dirty="0">
                <a:latin typeface="Calibri"/>
                <a:ea typeface="標楷體"/>
                <a:cs typeface="Times New Roman"/>
              </a:rPr>
              <a:t>(</a:t>
            </a:r>
            <a:r>
              <a:rPr lang="zh-TW" altLang="zh-TW" sz="2400" kern="100" dirty="0">
                <a:latin typeface="Calibri"/>
                <a:ea typeface="標楷體"/>
                <a:cs typeface="Times New Roman"/>
              </a:rPr>
              <a:t>學</a:t>
            </a:r>
            <a:r>
              <a:rPr lang="en-US" altLang="zh-TW" sz="2400" kern="100" dirty="0">
                <a:latin typeface="Calibri"/>
                <a:ea typeface="標楷體"/>
                <a:cs typeface="Times New Roman"/>
              </a:rPr>
              <a:t>)</a:t>
            </a:r>
            <a:r>
              <a:rPr lang="zh-TW" altLang="zh-TW" sz="2400" kern="100" dirty="0">
                <a:latin typeface="Calibri"/>
                <a:ea typeface="標楷體"/>
                <a:cs typeface="Times New Roman"/>
              </a:rPr>
              <a:t>年度</a:t>
            </a:r>
            <a:r>
              <a:rPr lang="zh-TW" altLang="zh-TW" sz="3200" b="1" u="sng" kern="100" dirty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鑑輔會鑑定證明</a:t>
            </a:r>
            <a:r>
              <a:rPr lang="en-US" altLang="zh-TW" sz="3200" b="1" u="sng" kern="100" dirty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  </a:t>
            </a:r>
            <a:r>
              <a:rPr lang="zh-TW" altLang="zh-TW" sz="2400" b="1" kern="100" dirty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有效日期</a:t>
            </a:r>
            <a:r>
              <a:rPr lang="zh-TW" altLang="zh-TW" sz="2400" kern="100" dirty="0">
                <a:latin typeface="Calibri"/>
                <a:ea typeface="標楷體"/>
                <a:cs typeface="Times New Roman"/>
              </a:rPr>
              <a:t>：</a:t>
            </a:r>
            <a:r>
              <a:rPr lang="en-US" altLang="zh-TW" sz="2400" kern="100" dirty="0">
                <a:latin typeface="Calibri"/>
                <a:ea typeface="標楷體"/>
                <a:cs typeface="Times New Roman"/>
              </a:rPr>
              <a:t>    </a:t>
            </a:r>
            <a:endParaRPr lang="en-US" altLang="zh-TW" sz="2400" kern="100" dirty="0" smtClean="0">
              <a:latin typeface="華康正顏楷體W5"/>
              <a:ea typeface="華康正顏楷體W5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altLang="zh-TW" sz="2400" kern="100" dirty="0" smtClean="0">
                <a:latin typeface="華康正顏楷體W5"/>
                <a:ea typeface="華康正顏楷體W5"/>
                <a:cs typeface="Times New Roman"/>
              </a:rPr>
              <a:t>★</a:t>
            </a:r>
            <a:r>
              <a:rPr lang="zh-TW" altLang="en-US" sz="2400" kern="100" dirty="0">
                <a:latin typeface="華康正顏楷體W5"/>
                <a:ea typeface="華康正顏楷體W5"/>
                <a:cs typeface="Times New Roman"/>
              </a:rPr>
              <a:t>請</a:t>
            </a:r>
            <a:r>
              <a:rPr lang="zh-TW" altLang="en-US" sz="2400" kern="100" dirty="0" smtClean="0">
                <a:latin typeface="華康正顏楷體W5"/>
                <a:ea typeface="華康正顏楷體W5"/>
                <a:cs typeface="Times New Roman"/>
              </a:rPr>
              <a:t>依照鑑</a:t>
            </a:r>
            <a:r>
              <a:rPr lang="zh-TW" altLang="en-US" sz="2400" kern="100" dirty="0">
                <a:latin typeface="華康正顏楷體W5"/>
                <a:ea typeface="華康正顏楷體W5"/>
                <a:cs typeface="Times New Roman"/>
              </a:rPr>
              <a:t>輔</a:t>
            </a:r>
            <a:r>
              <a:rPr lang="zh-TW" altLang="en-US" sz="2400" kern="100" dirty="0" smtClean="0">
                <a:latin typeface="華康正顏楷體W5"/>
                <a:ea typeface="華康正顏楷體W5"/>
                <a:cs typeface="Times New Roman"/>
              </a:rPr>
              <a:t>會鑑定證明登載資料登打</a:t>
            </a:r>
            <a:endParaRPr lang="en-US" altLang="zh-TW" sz="2400" kern="100" dirty="0" smtClean="0">
              <a:latin typeface="華康正顏楷體W5"/>
              <a:ea typeface="華康正顏楷體W5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zh-TW" altLang="zh-TW" sz="2400" kern="100" dirty="0">
              <a:latin typeface="Calibri"/>
              <a:ea typeface="新細明體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zh-TW" sz="2400" b="1" kern="100" dirty="0" smtClean="0">
              <a:solidFill>
                <a:srgbClr val="00823B"/>
              </a:solidFill>
              <a:latin typeface="標楷體"/>
              <a:ea typeface="新細明體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altLang="zh-TW" sz="2400" b="1" kern="100" dirty="0" smtClean="0">
                <a:solidFill>
                  <a:srgbClr val="00823B"/>
                </a:solidFill>
                <a:latin typeface="標楷體"/>
                <a:ea typeface="新細明體"/>
                <a:cs typeface="Times New Roman"/>
              </a:rPr>
              <a:t>□</a:t>
            </a:r>
            <a:r>
              <a:rPr lang="zh-TW" altLang="zh-TW" sz="2400" b="1" kern="100" dirty="0">
                <a:solidFill>
                  <a:srgbClr val="00823B"/>
                </a:solidFill>
                <a:latin typeface="Calibri"/>
                <a:ea typeface="標楷體"/>
                <a:cs typeface="Times New Roman"/>
              </a:rPr>
              <a:t>領有身心障礙</a:t>
            </a:r>
            <a:r>
              <a:rPr lang="zh-TW" altLang="zh-TW" sz="2400" b="1" kern="100" dirty="0">
                <a:solidFill>
                  <a:srgbClr val="00823B"/>
                </a:solidFill>
                <a:latin typeface="Times New Roman"/>
                <a:ea typeface="標楷體"/>
                <a:cs typeface="Times New Roman"/>
              </a:rPr>
              <a:t>手冊</a:t>
            </a:r>
            <a:r>
              <a:rPr lang="en-US" altLang="zh-TW" sz="2400" b="1" kern="100" dirty="0">
                <a:solidFill>
                  <a:srgbClr val="00823B"/>
                </a:solidFill>
                <a:latin typeface="標楷體"/>
                <a:ea typeface="新細明體"/>
                <a:cs typeface="Times New Roman"/>
              </a:rPr>
              <a:t>  </a:t>
            </a:r>
            <a:r>
              <a:rPr lang="zh-TW" altLang="zh-TW" sz="2400" b="1" kern="100" dirty="0">
                <a:solidFill>
                  <a:srgbClr val="00823B"/>
                </a:solidFill>
                <a:latin typeface="Calibri"/>
                <a:ea typeface="標楷體"/>
                <a:cs typeface="Times New Roman"/>
              </a:rPr>
              <a:t>有效日期：</a:t>
            </a:r>
            <a:r>
              <a:rPr lang="en-US" altLang="zh-TW" sz="2400" b="1" kern="100" dirty="0">
                <a:solidFill>
                  <a:srgbClr val="00823B"/>
                </a:solidFill>
                <a:latin typeface="Calibri"/>
                <a:ea typeface="標楷體"/>
                <a:cs typeface="Times New Roman"/>
              </a:rPr>
              <a:t>           </a:t>
            </a:r>
            <a:r>
              <a:rPr lang="zh-TW" altLang="en-US" sz="3200" b="1" u="sng" kern="100" dirty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 </a:t>
            </a:r>
            <a:r>
              <a:rPr lang="zh-TW" altLang="en-US" sz="3200" b="1" u="sng" kern="100" dirty="0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  （舊證）</a:t>
            </a:r>
            <a:endParaRPr lang="zh-TW" altLang="zh-TW" sz="3200" b="1" u="sng" kern="100" dirty="0">
              <a:solidFill>
                <a:srgbClr val="FF0000"/>
              </a:solidFill>
              <a:latin typeface="Calibri"/>
              <a:ea typeface="新細明體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altLang="zh-TW" sz="2400" b="1" kern="100" dirty="0">
                <a:solidFill>
                  <a:srgbClr val="00823B"/>
                </a:solidFill>
                <a:latin typeface="標楷體"/>
                <a:ea typeface="新細明體"/>
                <a:cs typeface="Times New Roman"/>
              </a:rPr>
              <a:t>   (</a:t>
            </a:r>
            <a:r>
              <a:rPr lang="zh-TW" altLang="zh-TW" sz="2400" b="1" kern="100" dirty="0">
                <a:solidFill>
                  <a:srgbClr val="00823B"/>
                </a:solidFill>
                <a:latin typeface="Calibri"/>
                <a:ea typeface="標楷體"/>
                <a:cs typeface="Times New Roman"/>
              </a:rPr>
              <a:t>身心障礙類別：</a:t>
            </a:r>
            <a:r>
              <a:rPr lang="en-US" altLang="zh-TW" sz="2400" b="1" kern="100" dirty="0">
                <a:solidFill>
                  <a:srgbClr val="00823B"/>
                </a:solidFill>
                <a:latin typeface="Calibri"/>
                <a:ea typeface="標楷體"/>
                <a:cs typeface="Times New Roman"/>
              </a:rPr>
              <a:t>             </a:t>
            </a:r>
            <a:r>
              <a:rPr lang="zh-TW" altLang="zh-TW" sz="2400" b="1" kern="100" dirty="0">
                <a:solidFill>
                  <a:srgbClr val="00823B"/>
                </a:solidFill>
                <a:latin typeface="Calibri"/>
                <a:ea typeface="標楷體"/>
                <a:cs typeface="Times New Roman"/>
              </a:rPr>
              <a:t>、身心障礙程度：</a:t>
            </a:r>
            <a:r>
              <a:rPr lang="en-US" altLang="zh-TW" sz="2400" b="1" kern="100" dirty="0">
                <a:solidFill>
                  <a:srgbClr val="00823B"/>
                </a:solidFill>
                <a:latin typeface="Calibri"/>
                <a:ea typeface="標楷體"/>
                <a:cs typeface="Times New Roman"/>
              </a:rPr>
              <a:t>             </a:t>
            </a:r>
            <a:r>
              <a:rPr lang="zh-TW" altLang="en-US" sz="2400" b="1" kern="100" dirty="0" smtClean="0">
                <a:solidFill>
                  <a:srgbClr val="00823B"/>
                </a:solidFill>
                <a:latin typeface="Calibri"/>
                <a:ea typeface="標楷體"/>
                <a:cs typeface="Times New Roman"/>
              </a:rPr>
              <a:t>）</a:t>
            </a:r>
            <a:r>
              <a:rPr lang="en-US" altLang="zh-TW" sz="2400" b="1" kern="100" dirty="0" smtClean="0">
                <a:solidFill>
                  <a:srgbClr val="00823B"/>
                </a:solidFill>
                <a:latin typeface="Calibri"/>
                <a:ea typeface="標楷體"/>
                <a:cs typeface="Times New Roman"/>
              </a:rPr>
              <a:t>   </a:t>
            </a:r>
            <a:endParaRPr lang="en-US" altLang="zh-TW" sz="2400" b="1" kern="100" dirty="0">
              <a:solidFill>
                <a:srgbClr val="00823B"/>
              </a:solidFill>
              <a:latin typeface="Calibri"/>
              <a:ea typeface="標楷體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altLang="zh-TW" sz="2400" b="1" kern="100" dirty="0" smtClean="0">
              <a:solidFill>
                <a:srgbClr val="002060"/>
              </a:solidFill>
              <a:latin typeface="Calibri"/>
              <a:ea typeface="新細明體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altLang="zh-TW" sz="2400" kern="100" dirty="0" smtClean="0">
                <a:latin typeface="標楷體"/>
                <a:ea typeface="新細明體"/>
                <a:cs typeface="Times New Roman"/>
              </a:rPr>
              <a:t>□</a:t>
            </a:r>
            <a:r>
              <a:rPr lang="zh-TW" altLang="zh-TW" sz="2400" kern="100" dirty="0">
                <a:latin typeface="Calibri"/>
                <a:ea typeface="標楷體"/>
                <a:cs typeface="Times New Roman"/>
              </a:rPr>
              <a:t>身心障礙證明，障礙等級：</a:t>
            </a:r>
            <a:r>
              <a:rPr lang="en-US" altLang="zh-TW" sz="2400" kern="100" dirty="0">
                <a:latin typeface="Calibri"/>
                <a:ea typeface="標楷體"/>
                <a:cs typeface="Times New Roman"/>
              </a:rPr>
              <a:t>       </a:t>
            </a:r>
            <a:r>
              <a:rPr lang="zh-TW" altLang="zh-TW" sz="2400" kern="100" spc="-30" dirty="0">
                <a:latin typeface="Calibri"/>
                <a:ea typeface="標楷體"/>
                <a:cs typeface="Times New Roman"/>
              </a:rPr>
              <a:t>有效</a:t>
            </a:r>
            <a:r>
              <a:rPr lang="zh-TW" altLang="zh-TW" sz="2400" kern="100" spc="-30" dirty="0" smtClean="0">
                <a:latin typeface="Calibri"/>
                <a:ea typeface="標楷體"/>
                <a:cs typeface="Times New Roman"/>
              </a:rPr>
              <a:t>日期</a:t>
            </a:r>
            <a:r>
              <a:rPr lang="zh-TW" altLang="en-US" sz="3200" b="1" u="sng" kern="100" dirty="0" smtClean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（</a:t>
            </a:r>
            <a:r>
              <a:rPr lang="zh-TW" altLang="en-US" sz="3200" b="1" u="sng" kern="100" dirty="0">
                <a:solidFill>
                  <a:srgbClr val="FF0000"/>
                </a:solidFill>
                <a:latin typeface="Calibri"/>
                <a:ea typeface="標楷體"/>
                <a:cs typeface="Times New Roman"/>
              </a:rPr>
              <a:t>新證）</a:t>
            </a:r>
            <a:r>
              <a:rPr lang="en-US" altLang="zh-TW" sz="2400" kern="100" spc="-30" dirty="0" smtClean="0">
                <a:latin typeface="Calibri"/>
                <a:ea typeface="標楷體"/>
                <a:cs typeface="Times New Roman"/>
              </a:rPr>
              <a:t>       </a:t>
            </a:r>
            <a:endParaRPr lang="zh-TW" altLang="zh-TW" sz="2400" kern="100" dirty="0">
              <a:latin typeface="Calibri"/>
              <a:ea typeface="新細明體"/>
              <a:cs typeface="Times New Roman"/>
            </a:endParaRPr>
          </a:p>
          <a:p>
            <a:pPr marL="75565" marR="75565">
              <a:spcAft>
                <a:spcPts val="0"/>
              </a:spcAft>
            </a:pPr>
            <a:r>
              <a:rPr lang="en-US" altLang="zh-TW" sz="2400" kern="100" dirty="0">
                <a:latin typeface="標楷體"/>
                <a:ea typeface="新細明體"/>
                <a:cs typeface="Times New Roman"/>
              </a:rPr>
              <a:t>  </a:t>
            </a:r>
            <a:r>
              <a:rPr lang="zh-TW" altLang="zh-TW" sz="2400" kern="100" dirty="0">
                <a:latin typeface="Calibri"/>
                <a:ea typeface="標楷體"/>
                <a:cs typeface="Times New Roman"/>
              </a:rPr>
              <a:t>障礙類別：</a:t>
            </a:r>
            <a:r>
              <a:rPr lang="en-US" altLang="zh-TW" sz="2400" kern="100" dirty="0">
                <a:latin typeface="Calibri"/>
                <a:ea typeface="標楷體"/>
                <a:cs typeface="Times New Roman"/>
              </a:rPr>
              <a:t>                            ICD</a:t>
            </a:r>
            <a:r>
              <a:rPr lang="zh-TW" altLang="zh-TW" sz="2400" kern="100" dirty="0">
                <a:latin typeface="Calibri"/>
                <a:ea typeface="標楷體"/>
                <a:cs typeface="Times New Roman"/>
              </a:rPr>
              <a:t>診斷： </a:t>
            </a:r>
            <a:r>
              <a:rPr lang="en-US" altLang="zh-TW" sz="2400" kern="100" dirty="0">
                <a:latin typeface="標楷體"/>
                <a:ea typeface="新細明體"/>
                <a:cs typeface="Times New Roman"/>
              </a:rPr>
              <a:t>                               </a:t>
            </a:r>
            <a:endParaRPr lang="zh-TW" altLang="zh-TW" sz="2400" kern="100" dirty="0">
              <a:latin typeface="Calibri"/>
              <a:ea typeface="新細明體"/>
              <a:cs typeface="Times New Roman"/>
            </a:endParaRPr>
          </a:p>
          <a:p>
            <a:r>
              <a:rPr lang="en-US" altLang="zh-TW" sz="2400" kern="100" dirty="0">
                <a:latin typeface="標楷體"/>
                <a:cs typeface="Times New Roman"/>
              </a:rPr>
              <a:t>   </a:t>
            </a:r>
            <a:r>
              <a:rPr lang="zh-TW" altLang="zh-TW" sz="2400" kern="100" dirty="0">
                <a:ea typeface="標楷體"/>
                <a:cs typeface="Times New Roman"/>
              </a:rPr>
              <a:t>對應舊制身心障礙類別（參閱附錄）</a:t>
            </a:r>
            <a:r>
              <a:rPr lang="zh-TW" altLang="zh-TW" sz="2400" kern="100" dirty="0" smtClean="0">
                <a:ea typeface="標楷體"/>
                <a:cs typeface="Times New Roman"/>
              </a:rPr>
              <a:t>：</a:t>
            </a:r>
            <a:endParaRPr lang="en-US" altLang="zh-TW" sz="2400" kern="100" dirty="0" smtClean="0">
              <a:ea typeface="標楷體"/>
              <a:cs typeface="Times New Roman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67544" y="6021288"/>
            <a:ext cx="6696744" cy="40011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TW" altLang="en-US" sz="2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★身心障礙證明</a:t>
            </a:r>
            <a:r>
              <a:rPr kumimoji="1" lang="en-US" altLang="zh-TW" sz="2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(</a:t>
            </a:r>
            <a:r>
              <a:rPr kumimoji="1" lang="zh-TW" altLang="en-US" sz="2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手冊</a:t>
            </a:r>
            <a:r>
              <a:rPr kumimoji="1" lang="en-US" altLang="zh-TW" sz="2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)</a:t>
            </a:r>
            <a:r>
              <a:rPr kumimoji="1" lang="zh-TW" altLang="en-US" sz="2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效期需於</a:t>
            </a:r>
            <a:r>
              <a:rPr kumimoji="1" lang="en-US" altLang="zh-TW" sz="2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110</a:t>
            </a:r>
            <a:r>
              <a:rPr kumimoji="1" lang="zh-TW" altLang="en-US" sz="2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年</a:t>
            </a:r>
            <a:r>
              <a:rPr kumimoji="1" lang="en-US" altLang="zh-TW" sz="2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12</a:t>
            </a:r>
            <a:r>
              <a:rPr kumimoji="1" lang="zh-TW" altLang="en-US" sz="2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月</a:t>
            </a:r>
            <a:r>
              <a:rPr kumimoji="1" lang="en-US" altLang="zh-TW" sz="2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31</a:t>
            </a:r>
            <a:r>
              <a:rPr kumimoji="1" lang="zh-TW" altLang="en-US" sz="2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日當天有效</a:t>
            </a:r>
            <a:endParaRPr lang="zh-TW" altLang="en-US" sz="2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427315" y="3284984"/>
            <a:ext cx="5544616" cy="40011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TW" altLang="en-US" sz="2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★鑑定證明效期為高級中等學校教育階段</a:t>
            </a:r>
            <a:r>
              <a:rPr kumimoji="1" lang="zh-TW" altLang="en-US" sz="2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以上</a:t>
            </a:r>
            <a:endParaRPr lang="zh-TW" altLang="en-US" sz="2000" b="1" dirty="0">
              <a:solidFill>
                <a:srgbClr val="0070C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662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1490" y="505400"/>
            <a:ext cx="8446974" cy="501183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一、報名表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特教類別</a:t>
            </a:r>
            <a:endParaRPr kumimoji="1" lang="en-US" altLang="zh-TW" sz="3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pPr algn="ctr"/>
            <a:r>
              <a:rPr kumimoji="1" lang="zh-TW" altLang="en-US" sz="3600" dirty="0" smtClean="0">
                <a:solidFill>
                  <a:srgbClr val="00823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    </a:t>
            </a:r>
            <a:endParaRPr kumimoji="1" lang="en-US" altLang="zh-TW" sz="3600" dirty="0" smtClean="0">
              <a:solidFill>
                <a:srgbClr val="00823B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pPr algn="ctr"/>
            <a:r>
              <a:rPr kumimoji="1" lang="zh-TW" altLang="en-US" sz="3600" dirty="0" smtClean="0">
                <a:solidFill>
                  <a:srgbClr val="00823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★配合鑑輔會鑑定證明勾選</a:t>
            </a:r>
            <a:r>
              <a:rPr kumimoji="1"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　　</a:t>
            </a:r>
          </a:p>
          <a:p>
            <a:pPr algn="ctr"/>
            <a:r>
              <a:rPr kumimoji="1"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/>
            </a:r>
            <a:br>
              <a:rPr kumimoji="1"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</a:br>
            <a:endParaRPr lang="zh-TW" altLang="zh-TW" sz="3600" b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3528" y="2335520"/>
            <a:ext cx="82309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□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視覺障礙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   □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聽覺障礙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   □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語言障礙</a:t>
            </a:r>
          </a:p>
          <a:p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□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腦性麻痺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     </a:t>
            </a:r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 </a:t>
            </a:r>
            <a:r>
              <a:rPr lang="en-US" altLang="zh-TW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□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自閉症</a:t>
            </a:r>
          </a:p>
          <a:p>
            <a:r>
              <a:rPr lang="zh-TW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□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肢體障礙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部位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 )        </a:t>
            </a:r>
            <a:r>
              <a:rPr lang="en-US" altLang="zh-TW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   □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學習障礙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類型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 )</a:t>
            </a:r>
            <a:endParaRPr lang="zh-TW" altLang="zh-TW" sz="2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□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情緒行為障礙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類型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     )     </a:t>
            </a:r>
            <a:r>
              <a:rPr lang="en-US" altLang="zh-TW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□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身體病弱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病名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)</a:t>
            </a:r>
            <a:endParaRPr lang="zh-TW" altLang="zh-TW" sz="2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□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其他障礙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不含智能障礙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 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</a:t>
            </a:r>
            <a:endParaRPr lang="en-US" altLang="zh-TW" sz="24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      </a:t>
            </a:r>
            <a:r>
              <a:rPr lang="en-US" altLang="zh-TW" sz="2400" b="1" u="sng" dirty="0">
                <a:latin typeface="新細明體" panose="02020500000000000000" pitchFamily="18" charset="-120"/>
                <a:ea typeface="新細明體" panose="02020500000000000000" pitchFamily="18" charset="-120"/>
              </a:rPr>
              <a:t>□ADHD     □ADD    □</a:t>
            </a:r>
            <a:r>
              <a:rPr lang="zh-TW" altLang="zh-TW" sz="2400" b="1" u="sng" dirty="0">
                <a:latin typeface="新細明體" panose="02020500000000000000" pitchFamily="18" charset="-120"/>
                <a:ea typeface="新細明體" panose="02020500000000000000" pitchFamily="18" charset="-120"/>
              </a:rPr>
              <a:t>妥瑞症</a:t>
            </a:r>
            <a:endParaRPr lang="zh-TW" altLang="zh-TW" sz="2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□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多重障礙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含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□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視障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□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聽障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□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肢障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□</a:t>
            </a:r>
            <a:r>
              <a:rPr lang="zh-TW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其他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     </a:t>
            </a:r>
            <a:r>
              <a:rPr lang="en-US" altLang="zh-TW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</a:p>
          <a:p>
            <a:endParaRPr lang="en-US" altLang="zh-TW" sz="2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23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28801"/>
            <a:ext cx="8928992" cy="3528392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依志願序至多選填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群，每群至多</a:t>
            </a:r>
            <a:r>
              <a:rPr lang="zh-TW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可填</a:t>
            </a:r>
            <a:r>
              <a: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填志願</a:t>
            </a:r>
            <a:r>
              <a:rPr lang="zh-TW" altLang="zh-TW" sz="3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至少</a:t>
            </a:r>
            <a:r>
              <a:rPr lang="en-US" altLang="zh-TW" sz="3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3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個志願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為原則，至多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個志願。</a:t>
            </a:r>
            <a:endParaRPr lang="zh-TW" altLang="zh-TW" sz="3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若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選填志願總數未達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個志願，可加選</a:t>
            </a:r>
            <a:r>
              <a:rPr lang="zh-TW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第四志</a:t>
            </a:r>
            <a:r>
              <a: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願群</a:t>
            </a:r>
            <a:r>
              <a:rPr lang="zh-TW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或不足額選填</a:t>
            </a:r>
            <a:r>
              <a:rPr lang="zh-TW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報名表「</a:t>
            </a:r>
            <a:r>
              <a:rPr lang="zh-TW" altLang="en-US" sz="3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以上選填志願數確認無誤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」務必記得 </a:t>
            </a:r>
            <a:endParaRPr lang="en-US" altLang="zh-TW" sz="3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勾選。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56995" y="692696"/>
            <a:ext cx="80010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一、報名表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志願填寫</a:t>
            </a:r>
            <a:endParaRPr lang="zh-TW" altLang="zh-TW" sz="36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0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1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"/>
          <a:stretch>
            <a:fillRect/>
          </a:stretch>
        </p:blipFill>
        <p:spPr bwMode="auto">
          <a:xfrm>
            <a:off x="0" y="1484784"/>
            <a:ext cx="9144000" cy="560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6995" y="548680"/>
            <a:ext cx="80010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一、報名表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填寫</a:t>
            </a:r>
            <a:endParaRPr lang="zh-TW" altLang="zh-TW" sz="36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484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圖片 1" descr="目前顯示的是「」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" y="1219592"/>
            <a:ext cx="9144000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6995" y="485800"/>
            <a:ext cx="80010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algn="ctr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一、報名表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填寫</a:t>
            </a:r>
            <a:endParaRPr lang="zh-TW" altLang="zh-TW" sz="36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869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3162" y="609600"/>
            <a:ext cx="80010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algn="ctr"/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一、報名表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（合格版本）</a:t>
            </a:r>
            <a:endParaRPr lang="zh-TW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" y="1181100"/>
            <a:ext cx="4668878" cy="567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16" y="1181100"/>
            <a:ext cx="4523219" cy="567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42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9432" y="535622"/>
            <a:ext cx="80010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algn="ctr"/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一、報名表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（不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合格版本）</a:t>
            </a:r>
            <a:endParaRPr lang="zh-TW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79276"/>
            <a:ext cx="4417376" cy="566613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671874" y="3461835"/>
            <a:ext cx="2592288" cy="1754326"/>
          </a:xfrm>
          <a:prstGeom prst="rect">
            <a:avLst/>
          </a:prstGeom>
          <a:noFill/>
          <a:ln w="444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手寫版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非上網登打後列印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455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784"/>
            <a:ext cx="8496944" cy="4824536"/>
          </a:xfrm>
        </p:spPr>
        <p:txBody>
          <a:bodyPr/>
          <a:lstStyle/>
          <a:p>
            <a:pPr marL="0" lvl="0" indent="0">
              <a:buNone/>
            </a:pPr>
            <a:r>
              <a:rPr lang="en-US" altLang="zh-TW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b="1" kern="1200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掃描</a:t>
            </a:r>
            <a:r>
              <a:rPr lang="zh-TW" altLang="zh-TW" b="1" kern="12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上傳非應屆畢業生國中學歷</a:t>
            </a:r>
            <a:r>
              <a:rPr lang="en-US" altLang="zh-TW" b="1" kern="12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b="1" kern="12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力</a:t>
            </a:r>
            <a:r>
              <a:rPr lang="en-US" altLang="zh-TW" b="1" kern="12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b="1" kern="12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證件</a:t>
            </a:r>
            <a:r>
              <a:rPr lang="zh-TW" altLang="en-US" b="1" kern="12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b="1" kern="12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kern="12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kern="1200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b="1" kern="1200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正本</a:t>
            </a:r>
            <a:r>
              <a:rPr lang="zh-TW" altLang="zh-TW" b="1" kern="12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b="1" kern="12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b="1" kern="12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jpg</a:t>
            </a:r>
            <a:r>
              <a:rPr lang="zh-TW" altLang="en-US" b="1" kern="12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檔）</a:t>
            </a:r>
            <a:endParaRPr lang="zh-TW" altLang="zh-TW" b="1" kern="1200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b="1" kern="1200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掃描</a:t>
            </a:r>
            <a:r>
              <a:rPr lang="zh-TW" altLang="zh-TW" b="1" kern="12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上傳報名時有效期限內之鑑輔會鑑定</a:t>
            </a:r>
            <a:r>
              <a:rPr lang="zh-TW" altLang="en-US" b="1" kern="12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b="1" kern="12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kern="12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kern="12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b="1" kern="1200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證明</a:t>
            </a:r>
            <a:r>
              <a:rPr lang="zh-TW" altLang="zh-TW" b="1" kern="12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、身心</a:t>
            </a:r>
            <a:r>
              <a:rPr lang="zh-TW" altLang="zh-TW" b="1" kern="1200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障礙證明正本</a:t>
            </a:r>
            <a:r>
              <a:rPr lang="zh-TW" altLang="zh-TW" b="1" kern="12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正反面。</a:t>
            </a:r>
            <a:endParaRPr lang="en-US" altLang="zh-TW" b="1" kern="1200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注意：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上傳</a:t>
            </a:r>
            <a:r>
              <a:rPr lang="zh-TW" altLang="zh-TW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影本</a:t>
            </a:r>
            <a:r>
              <a:rPr lang="zh-TW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zh-TW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例如：手冊、鑑輔會證明等資料，</a:t>
            </a:r>
            <a:r>
              <a:rPr lang="zh-TW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請加蓋</a:t>
            </a:r>
            <a:r>
              <a:rPr lang="zh-TW" altLang="zh-TW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與正本相符</a:t>
            </a:r>
            <a:r>
              <a:rPr lang="zh-TW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TW" sz="36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職章</a:t>
            </a:r>
            <a:r>
              <a:rPr lang="zh-TW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3600" b="1" kern="1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6995" y="485800"/>
            <a:ext cx="80010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二、資格證明</a:t>
            </a:r>
            <a:endParaRPr lang="zh-TW" altLang="zh-TW" sz="36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812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1014" y="609600"/>
            <a:ext cx="8880838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algn="ctr"/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三、生涯轉銜建議表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各項測驗</a:t>
            </a:r>
            <a:endParaRPr lang="zh-TW" altLang="zh-TW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5638" y="1423317"/>
            <a:ext cx="8001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altLang="en-US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性向測驗、興趣測驗及其他心理測驗，請自行填入各分項分數及結果，並將</a:t>
            </a:r>
            <a:r>
              <a:rPr lang="zh-TW" altLang="en-US" kern="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測驗結果頁面掃描上傳</a:t>
            </a:r>
            <a:r>
              <a:rPr lang="zh-TW" altLang="en-US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測驗結果頁面請</a:t>
            </a:r>
            <a:r>
              <a:rPr lang="zh-TW" altLang="en-US" kern="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</a:t>
            </a:r>
            <a:r>
              <a:rPr lang="zh-TW" altLang="en-US" kern="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對學生姓名</a:t>
            </a:r>
            <a:r>
              <a:rPr lang="zh-TW" altLang="en-US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是否正確。</a:t>
            </a:r>
            <a:endParaRPr lang="en-US" altLang="zh-TW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上傳之檔案請將掃描</a:t>
            </a:r>
            <a:r>
              <a:rPr lang="zh-TW" altLang="en-US" kern="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濃度調深</a:t>
            </a:r>
            <a:r>
              <a:rPr lang="zh-TW" altLang="en-US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，並將頁面</a:t>
            </a:r>
            <a:r>
              <a:rPr lang="zh-TW" altLang="en-US" kern="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轉正</a:t>
            </a:r>
            <a:r>
              <a:rPr lang="zh-TW" altLang="en-US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1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>
                <a:solidFill>
                  <a:srgbClr val="33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壹、</a:t>
            </a:r>
            <a:r>
              <a:rPr lang="zh-TW" altLang="zh-TW" dirty="0" smtClean="0">
                <a:solidFill>
                  <a:srgbClr val="33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</a:t>
            </a:r>
            <a:r>
              <a:rPr lang="zh-TW" altLang="zh-TW" dirty="0">
                <a:solidFill>
                  <a:srgbClr val="33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日期及</a:t>
            </a:r>
            <a:r>
              <a:rPr lang="zh-TW" altLang="zh-TW" dirty="0" smtClean="0">
                <a:solidFill>
                  <a:srgbClr val="33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endParaRPr lang="zh-TW" altLang="zh-TW" dirty="0">
              <a:solidFill>
                <a:srgbClr val="33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39341"/>
            <a:ext cx="8712968" cy="4525963"/>
          </a:xfrm>
        </p:spPr>
        <p:txBody>
          <a:bodyPr/>
          <a:lstStyle/>
          <a:p>
            <a:pPr marL="0" lvl="1" indent="0">
              <a:buNone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一、</a:t>
            </a:r>
            <a:r>
              <a:rPr lang="en-US" altLang="zh-TW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zh-TW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zh-TW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zh-TW" sz="2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zh-TW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</a:t>
            </a:r>
            <a:r>
              <a:rPr lang="zh-TW" altLang="en-US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）至</a:t>
            </a:r>
            <a:r>
              <a:rPr lang="en-US" altLang="zh-TW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zh-TW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</a:t>
            </a:r>
            <a:r>
              <a:rPr lang="zh-TW" altLang="en-US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26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向就讀國中辦理報名，各國中完成網路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名。          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簡章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與報名表逕至「高雄區身心障礙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學生適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性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輔導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1" indent="0">
              <a:buNone/>
            </a:pP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安置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網站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2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http</a:t>
            </a:r>
            <a:r>
              <a:rPr lang="en-US" altLang="zh-TW" sz="26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://adapt.spec.kh.edu.tw/)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下載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1" indent="0">
              <a:buNone/>
            </a:pPr>
            <a:endParaRPr lang="zh-TW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1" indent="0">
              <a:buNone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可選擇居住地區外之安置作業區報名，惟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限報名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1" indent="0"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區，報名區即安置區。</a:t>
            </a:r>
            <a:r>
              <a:rPr lang="zh-TW" altLang="zh-TW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若選擇原就讀國中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所在地以</a:t>
            </a:r>
            <a:endParaRPr lang="en-US" altLang="zh-TW" sz="2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1" indent="0">
              <a:buNone/>
            </a:pPr>
            <a:r>
              <a:rPr lang="zh-TW" altLang="en-US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</a:t>
            </a:r>
            <a:r>
              <a:rPr lang="zh-TW" altLang="zh-TW" sz="2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之安置作業區報名，須檢附相關證明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通過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跨區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1" indent="0"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格審查。</a:t>
            </a:r>
            <a:endParaRPr lang="zh-TW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36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16956" y="332656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建議老師直接上傳測驗結果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圖表</a:t>
            </a:r>
            <a:endParaRPr lang="zh-TW" alt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1560" y="980728"/>
            <a:ext cx="4434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zh-TW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國中學生興趣測驗答案紙</a:t>
            </a:r>
          </a:p>
        </p:txBody>
      </p:sp>
      <p:pic>
        <p:nvPicPr>
          <p:cNvPr id="12289" name="圖片 1" descr="http://adapt.spec.kh.edu.tw/uploads/k_apply/99999989/image/su_sn_1485_6_99999989_20140219082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6" b="2277"/>
          <a:stretch>
            <a:fillRect/>
          </a:stretch>
        </p:blipFill>
        <p:spPr bwMode="auto">
          <a:xfrm>
            <a:off x="2110354" y="1772816"/>
            <a:ext cx="4809747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31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1560" y="1052736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多因素性向測驗標準九分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側面圖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項目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請標示清楚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 </a:t>
            </a:r>
            <a:endParaRPr lang="zh-TW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314" name="Picture 2" descr="su_sn_1178_1_99999989_201401170849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0" r="3497" b="47884"/>
          <a:stretch>
            <a:fillRect/>
          </a:stretch>
        </p:blipFill>
        <p:spPr bwMode="auto">
          <a:xfrm>
            <a:off x="899592" y="1772815"/>
            <a:ext cx="6547192" cy="281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圖片 6" descr="http://adapt.spec.kh.edu.tw/uploads/k_apply/99999989/image/su_sn_1620_3_99999989_201402111728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2" r="4803" b="37016"/>
          <a:stretch>
            <a:fillRect/>
          </a:stretch>
        </p:blipFill>
        <p:spPr bwMode="auto">
          <a:xfrm>
            <a:off x="1707664" y="4541308"/>
            <a:ext cx="54768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516956" y="332656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建議老師直接上傳測驗結果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圖表</a:t>
            </a:r>
            <a:endParaRPr lang="zh-TW" alt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272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7708" y="1124744"/>
            <a:ext cx="6470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適性化職涯性向測驗結果報表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國中版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338" name="圖片 2" descr="http://adapt.spec.kh.edu.tw/uploads/k_apply/99999989/image/su_sn_1843_5_99999989_20140218082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8" t="23305" b="48425"/>
          <a:stretch>
            <a:fillRect/>
          </a:stretch>
        </p:blipFill>
        <p:spPr bwMode="auto">
          <a:xfrm>
            <a:off x="462252" y="1870684"/>
            <a:ext cx="835565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516956" y="332656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建議老師直接上傳測驗結果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圖表</a:t>
            </a:r>
            <a:endParaRPr lang="zh-TW" alt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20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5576" y="1052736"/>
            <a:ext cx="3337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生涯興趣量表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(CII)</a:t>
            </a:r>
            <a:endParaRPr lang="zh-TW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362" name="圖片 3" descr="http://adapt.spec.kh.edu.tw/uploads/k_apply/99999989/image/su_sn_1250_2_99999989_20140217172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 t="25256" r="3967" b="33974"/>
          <a:stretch>
            <a:fillRect/>
          </a:stretch>
        </p:blipFill>
        <p:spPr bwMode="auto">
          <a:xfrm>
            <a:off x="1077604" y="1591124"/>
            <a:ext cx="7460075" cy="46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516956" y="332656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建議老師直接上傳測驗結果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圖表</a:t>
            </a:r>
            <a:endParaRPr lang="zh-TW" alt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93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959980"/>
            <a:ext cx="5152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國中新編多元性向測驗側面圖</a:t>
            </a:r>
          </a:p>
        </p:txBody>
      </p:sp>
      <p:pic>
        <p:nvPicPr>
          <p:cNvPr id="16386" name="圖片 4" descr="http://adapt.spec.kh.edu.tw/uploads/k_apply/99999989/image/su_sn_1500_24_99999989_201402131716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8" t="10715" r="15982" b="34575"/>
          <a:stretch>
            <a:fillRect/>
          </a:stretch>
        </p:blipFill>
        <p:spPr bwMode="auto">
          <a:xfrm>
            <a:off x="1835696" y="1628799"/>
            <a:ext cx="5184576" cy="522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516956" y="332656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建議老師直接上傳測驗結果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圖表</a:t>
            </a:r>
            <a:endParaRPr lang="zh-TW" alt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56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528" y="926729"/>
            <a:ext cx="8265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職業興趣量表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我喜歡做的事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2800" b="1" dirty="0">
                <a:latin typeface="微軟正黑體" pitchFamily="34" charset="-120"/>
                <a:ea typeface="微軟正黑體" pitchFamily="34" charset="-120"/>
              </a:rPr>
              <a:t>，請上傳百分等級。</a:t>
            </a:r>
          </a:p>
        </p:txBody>
      </p:sp>
      <p:pic>
        <p:nvPicPr>
          <p:cNvPr id="17410" name="圖片 5" descr="http://adapt.spec.kh.edu.tw/uploads/k_apply/99999989/image/su_sn_1741_13_99999989_20140214105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47" r="50970" b="25578"/>
          <a:stretch>
            <a:fillRect/>
          </a:stretch>
        </p:blipFill>
        <p:spPr bwMode="auto">
          <a:xfrm>
            <a:off x="687691" y="1628800"/>
            <a:ext cx="790124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516956" y="332656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建議老師直接上傳測驗結果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圖表</a:t>
            </a:r>
            <a:endParaRPr lang="zh-TW" alt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012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35362" y="917431"/>
            <a:ext cx="4793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7.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中學多元性向測驗結果報告</a:t>
            </a:r>
          </a:p>
        </p:txBody>
      </p:sp>
      <p:pic>
        <p:nvPicPr>
          <p:cNvPr id="18434" name="圖片 7" descr="http://adapt.spec.kh.edu.tw/uploads/k_apply/99999989/image/su_sn_1739_8_99999989_201402141324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5" t="38461" r="6909"/>
          <a:stretch>
            <a:fillRect/>
          </a:stretch>
        </p:blipFill>
        <p:spPr bwMode="auto">
          <a:xfrm>
            <a:off x="1259632" y="1476419"/>
            <a:ext cx="5184576" cy="548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691680" y="637203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u="sng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以上</a:t>
            </a:r>
            <a:r>
              <a:rPr lang="zh-TW" altLang="zh-TW" b="1" u="sng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為</a:t>
            </a:r>
            <a:r>
              <a:rPr lang="zh-TW" altLang="en-US" b="1" u="sng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往</a:t>
            </a:r>
            <a:r>
              <a:rPr lang="zh-TW" altLang="zh-TW" b="1" u="sng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年</a:t>
            </a:r>
            <a:r>
              <a:rPr lang="zh-TW" altLang="zh-TW" b="1" u="sng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大多上傳資料，若有其他測驗，也可將圖形上傳</a:t>
            </a:r>
            <a:endParaRPr lang="zh-TW" altLang="en-US" u="sng" dirty="0">
              <a:solidFill>
                <a:srgbClr val="FF00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16956" y="332656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建議老師直接上傳測驗結果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圖表</a:t>
            </a:r>
            <a:endParaRPr lang="zh-TW" alt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50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5576" y="1580599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學業表現」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以國文、英語、數學、自然、社會及藝文等六向度，依照學生的能力與一般學生相較來勾選，若學生有特別優秀的向度，</a:t>
            </a:r>
            <a:r>
              <a:rPr lang="zh-TW" altLang="zh-TW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請用質性簡述學生的學業表現，或上傳相關佐證資料。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27" y="3208462"/>
            <a:ext cx="8586302" cy="267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78" y="5540518"/>
            <a:ext cx="8730318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63162" y="609600"/>
            <a:ext cx="8880838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lvl="0" algn="ctr"/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生涯轉銜建議表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學業表現</a:t>
            </a:r>
            <a:endParaRPr lang="zh-TW" altLang="zh-TW" sz="3200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85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1682224"/>
            <a:ext cx="81369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請以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質</a:t>
            </a:r>
            <a:r>
              <a:rPr lang="zh-TW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性描述，依照各學生的狀況自由填寫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若沒需求，請寫「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zh-TW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55729"/>
            <a:ext cx="9036496" cy="327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63162" y="609600"/>
            <a:ext cx="8880838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lvl="0" algn="ctr"/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生涯轉銜建議表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未來相關服務需求</a:t>
            </a:r>
            <a:endParaRPr lang="zh-TW" altLang="zh-TW" sz="3200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7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3162" y="609600"/>
            <a:ext cx="8880838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lvl="0" algn="ctr"/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生涯轉銜建議表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未來相關服務需求</a:t>
            </a:r>
            <a:endParaRPr lang="zh-TW" altLang="zh-TW" sz="3200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1484784"/>
            <a:ext cx="8208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請以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質性描述，依照各學生的狀況自由填寫。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若沒需求，請寫「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zh-TW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2" y="2492896"/>
            <a:ext cx="904836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3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pPr lvl="0" algn="ctr"/>
            <a:r>
              <a:rPr lang="zh-TW" altLang="en-US" dirty="0" smtClean="0">
                <a:solidFill>
                  <a:srgbClr val="33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壹、</a:t>
            </a:r>
            <a:r>
              <a:rPr lang="zh-TW" altLang="zh-TW" dirty="0" smtClean="0">
                <a:solidFill>
                  <a:srgbClr val="33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</a:t>
            </a:r>
            <a:r>
              <a:rPr lang="zh-TW" altLang="zh-TW" dirty="0">
                <a:solidFill>
                  <a:srgbClr val="33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日期及</a:t>
            </a:r>
            <a:r>
              <a:rPr lang="zh-TW" altLang="zh-TW" dirty="0" smtClean="0">
                <a:solidFill>
                  <a:srgbClr val="33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  <a:endParaRPr lang="zh-TW" altLang="zh-TW" dirty="0">
              <a:solidFill>
                <a:srgbClr val="33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783357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非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高雄市學校報名，請國中承辦人員，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向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岡山農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   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（</a:t>
            </a:r>
            <a:r>
              <a:rPr lang="en-US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07-6217129#136 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范組長）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索取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線上報名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統</a:t>
            </a:r>
            <a:r>
              <a:rPr lang="zh-TW" altLang="zh-TW" sz="2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帳號密</a:t>
            </a:r>
            <a:endParaRPr lang="en-US" altLang="zh-TW" sz="2600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2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碼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後，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登入報名。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99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9145" y="162880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「選擇該科系的原因」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，說明學生是因為興趣、能力或有其他有力資源，有助於學生未來學習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例如：家庭從事相關行業等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7107"/>
            <a:ext cx="9004670" cy="233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63162" y="609600"/>
            <a:ext cx="8880838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lvl="0" algn="ctr"/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生涯轉銜建議表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選擇該科系的原因</a:t>
            </a:r>
            <a:endParaRPr lang="zh-TW" altLang="zh-TW" sz="3200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25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9145" y="1412776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「能力現況」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，請老師針對學生選擇第一志願科群來填寫，舉例說明：選擇工科與商科相關的科別，數學能力的能力就要比較高，選擇服務相關科別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如：餐飲、美容、觀光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，社會技巧的能力就要比較高</a:t>
            </a:r>
            <a:r>
              <a:rPr lang="zh-TW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08" y="2952328"/>
            <a:ext cx="8487743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3162" y="609600"/>
            <a:ext cx="8880838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lvl="0" algn="ctr"/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生涯轉銜建議表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能力現況</a:t>
            </a:r>
            <a:endParaRPr lang="zh-TW" altLang="zh-TW" sz="3200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39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9552" y="2012647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高雄區各科別的能力要求標準等相關資料，請至高雄區身心障礙學生適性輔導安置網站</a:t>
            </a:r>
            <a:r>
              <a:rPr lang="eu-ES" altLang="zh-TW" sz="28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http://adapt.spec.kh.edu.tw/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下載。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63162" y="609600"/>
            <a:ext cx="8880838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lvl="0" algn="ctr"/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生涯轉銜建議表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能力現況</a:t>
            </a:r>
            <a:endParaRPr lang="zh-TW" altLang="zh-TW" sz="3200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30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b="13251"/>
          <a:stretch/>
        </p:blipFill>
        <p:spPr>
          <a:xfrm>
            <a:off x="2256846" y="1695734"/>
            <a:ext cx="4855793" cy="4824536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zh-TW" altLang="zh-TW" dirty="0"/>
          </a:p>
          <a:p>
            <a:endParaRPr lang="zh-TW" altLang="zh-TW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63162" y="579223"/>
            <a:ext cx="8880838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lvl="0" algn="ctr"/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四、生涯規劃意見表</a:t>
            </a:r>
            <a:endParaRPr lang="zh-TW" altLang="zh-TW" sz="3200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圓角矩形圖說文字 15"/>
          <p:cNvSpPr/>
          <p:nvPr/>
        </p:nvSpPr>
        <p:spPr bwMode="auto">
          <a:xfrm>
            <a:off x="69100" y="3156134"/>
            <a:ext cx="2575846" cy="824870"/>
          </a:xfrm>
          <a:prstGeom prst="wedgeRoundRectCallout">
            <a:avLst>
              <a:gd name="adj1" fmla="val 61038"/>
              <a:gd name="adj2" fmla="val 10639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306423" y="1766647"/>
            <a:ext cx="633992" cy="1980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4688599" y="1783080"/>
            <a:ext cx="633992" cy="1980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87472" y="326787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需有文字敘述</a:t>
            </a:r>
            <a:endParaRPr lang="zh-TW" alt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圓角矩形圖說文字 4"/>
          <p:cNvSpPr/>
          <p:nvPr/>
        </p:nvSpPr>
        <p:spPr bwMode="auto">
          <a:xfrm>
            <a:off x="263162" y="4794800"/>
            <a:ext cx="2796670" cy="824870"/>
          </a:xfrm>
          <a:prstGeom prst="wedgeRoundRectCallout">
            <a:avLst>
              <a:gd name="adj1" fmla="val 72239"/>
              <a:gd name="adj2" fmla="val 9718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1184" y="4959525"/>
            <a:ext cx="2786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法定代理人簽名或蓋章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3779912" y="5927173"/>
            <a:ext cx="633992" cy="1980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3498142" y="6269562"/>
            <a:ext cx="857834" cy="18377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圓角矩形圖說文字 13"/>
          <p:cNvSpPr/>
          <p:nvPr/>
        </p:nvSpPr>
        <p:spPr bwMode="auto">
          <a:xfrm>
            <a:off x="6347330" y="4947200"/>
            <a:ext cx="2796670" cy="824870"/>
          </a:xfrm>
          <a:prstGeom prst="wedgeRoundRectCallout">
            <a:avLst>
              <a:gd name="adj1" fmla="val -78839"/>
              <a:gd name="adj2" fmla="val 12011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49521" y="5146739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日期：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109.9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110.2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圓角矩形圖說文字 16"/>
          <p:cNvSpPr/>
          <p:nvPr/>
        </p:nvSpPr>
        <p:spPr bwMode="auto">
          <a:xfrm>
            <a:off x="6409143" y="1283299"/>
            <a:ext cx="2575846" cy="824870"/>
          </a:xfrm>
          <a:prstGeom prst="wedgeRoundRectCallout">
            <a:avLst>
              <a:gd name="adj1" fmla="val -95834"/>
              <a:gd name="adj2" fmla="val 15706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適合學校群別勾選需對應志願表</a:t>
            </a:r>
          </a:p>
        </p:txBody>
      </p:sp>
    </p:spTree>
    <p:extLst>
      <p:ext uri="{BB962C8B-B14F-4D97-AF65-F5344CB8AC3E}">
        <p14:creationId xmlns:p14="http://schemas.microsoft.com/office/powerpoint/2010/main" val="265491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476672"/>
            <a:ext cx="8496944" cy="5230391"/>
          </a:xfrm>
        </p:spPr>
        <p:txBody>
          <a:bodyPr/>
          <a:lstStyle/>
          <a:p>
            <a:pPr marL="0" indent="0">
              <a:buNone/>
            </a:pPr>
            <a:endParaRPr lang="zh-TW" altLang="zh-TW" b="1" kern="1200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63162" y="609600"/>
            <a:ext cx="8880838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lvl="0"/>
            <a:endParaRPr lang="zh-TW" altLang="zh-TW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W5" panose="03000509000000000000" pitchFamily="65" charset="-120"/>
              <a:ea typeface="華康正顏楷體W5" panose="03000509000000000000" pitchFamily="65" charset="-120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7" b="7816"/>
          <a:stretch/>
        </p:blipFill>
        <p:spPr>
          <a:xfrm>
            <a:off x="241017" y="2232914"/>
            <a:ext cx="4305253" cy="42924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1259632" y="2893845"/>
            <a:ext cx="432048" cy="1980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659825" y="2863671"/>
            <a:ext cx="432048" cy="1980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2470903" y="2885439"/>
            <a:ext cx="432048" cy="1980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027657" y="346822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╳無會議日期</a:t>
            </a:r>
            <a:endParaRPr lang="zh-TW" alt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圓角矩形圖說文字 2"/>
          <p:cNvSpPr/>
          <p:nvPr/>
        </p:nvSpPr>
        <p:spPr>
          <a:xfrm>
            <a:off x="4703581" y="3991441"/>
            <a:ext cx="3528392" cy="1053927"/>
          </a:xfrm>
          <a:prstGeom prst="wedgeRoundRectCallout">
            <a:avLst>
              <a:gd name="adj1" fmla="val -89448"/>
              <a:gd name="adj2" fmla="val -360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內容需含學習情形、特殊行為表現概況</a:t>
            </a:r>
            <a:r>
              <a:rPr lang="zh-TW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、及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未來安置建議等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4991183" y="2211630"/>
            <a:ext cx="2292971" cy="682216"/>
          </a:xfrm>
          <a:prstGeom prst="wedgeRoundRectCallout">
            <a:avLst>
              <a:gd name="adj1" fmla="val -74886"/>
              <a:gd name="adj2" fmla="val 22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會議日期需於</a:t>
            </a:r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</a:p>
        </p:txBody>
      </p:sp>
      <p:sp>
        <p:nvSpPr>
          <p:cNvPr id="13" name="圓角矩形圖說文字 12"/>
          <p:cNvSpPr/>
          <p:nvPr/>
        </p:nvSpPr>
        <p:spPr>
          <a:xfrm>
            <a:off x="4691884" y="5608087"/>
            <a:ext cx="3669878" cy="682216"/>
          </a:xfrm>
          <a:prstGeom prst="wedgeRoundRectCallout">
            <a:avLst>
              <a:gd name="adj1" fmla="val -74886"/>
              <a:gd name="adj2" fmla="val 22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紀錄需核章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承辦人、主任、校長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備註：非簽到表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63162" y="579223"/>
            <a:ext cx="8880838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lvl="0" algn="ctr"/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五、轉銜輔導會議紀錄</a:t>
            </a:r>
            <a:endParaRPr lang="zh-TW" altLang="zh-TW" sz="3200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07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1560" y="535900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六、集體報名名冊</a:t>
            </a:r>
            <a:endParaRPr lang="zh-TW" altLang="zh-TW" sz="3200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200" b="1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 </a:t>
            </a:r>
            <a:endParaRPr lang="zh-TW" altLang="zh-TW" sz="3200" b="1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點擊選集體報名名冊【下載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列印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2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核章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名冊內容由系統產生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請點擊集體報名名冊【上傳】將名冊上傳。</a:t>
            </a:r>
          </a:p>
        </p:txBody>
      </p:sp>
    </p:spTree>
    <p:extLst>
      <p:ext uri="{BB962C8B-B14F-4D97-AF65-F5344CB8AC3E}">
        <p14:creationId xmlns:p14="http://schemas.microsoft.com/office/powerpoint/2010/main" val="35068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0"/>
          <a:stretch/>
        </p:blipFill>
        <p:spPr>
          <a:xfrm>
            <a:off x="3995936" y="1484784"/>
            <a:ext cx="4855793" cy="5085184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63162" y="589697"/>
            <a:ext cx="849694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七、其他佐證資料</a:t>
            </a:r>
            <a:endParaRPr lang="zh-TW" altLang="zh-TW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b="1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TW" b="1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2400" b="1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  <a:sym typeface="Wingdings" panose="05000000000000000000" pitchFamily="2" charset="2"/>
              </a:rPr>
              <a:t></a:t>
            </a:r>
            <a:r>
              <a:rPr lang="zh-TW" altLang="zh-TW" sz="2400" b="1" kern="1200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學生</a:t>
            </a:r>
            <a:r>
              <a:rPr lang="zh-TW" altLang="zh-TW" sz="2400" b="1" kern="12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優勢</a:t>
            </a:r>
            <a:r>
              <a:rPr lang="zh-TW" altLang="zh-TW" sz="2400" b="1" kern="1200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能力</a:t>
            </a:r>
            <a:endParaRPr lang="en-US" altLang="zh-TW" sz="2400" b="1" kern="1200" dirty="0" smtClean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marL="0" lvl="0" indent="0">
              <a:buNone/>
            </a:pPr>
            <a:r>
              <a:rPr lang="en-US" altLang="zh-TW" sz="2400" b="1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</a:t>
            </a:r>
            <a:r>
              <a:rPr lang="zh-TW" altLang="zh-TW" sz="2400" b="1" kern="1200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技能檢定</a:t>
            </a:r>
            <a:endParaRPr lang="en-US" altLang="zh-TW" sz="2400" b="1" kern="1200" dirty="0" smtClean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marL="0" lvl="0" indent="0">
              <a:buNone/>
            </a:pPr>
            <a:r>
              <a:rPr lang="en-US" altLang="zh-TW" sz="2400" b="1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</a:t>
            </a:r>
            <a:r>
              <a:rPr lang="zh-TW" altLang="zh-TW" sz="2400" b="1" kern="1200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參加國中</a:t>
            </a:r>
            <a:r>
              <a:rPr lang="zh-TW" altLang="zh-TW" sz="2400" b="1" kern="1200" dirty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技藝教育班</a:t>
            </a:r>
            <a:r>
              <a:rPr lang="zh-TW" altLang="zh-TW" sz="2400" b="1" kern="1200" dirty="0" smtClean="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等</a:t>
            </a:r>
            <a:endParaRPr lang="zh-TW" altLang="zh-TW" b="1" kern="1200" dirty="0">
              <a:solidFill>
                <a:srgbClr val="003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marL="0" indent="0">
              <a:buNone/>
            </a:pP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63162" y="609600"/>
            <a:ext cx="8880838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lvl="0"/>
            <a:endParaRPr lang="zh-TW" altLang="zh-TW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W5" panose="03000509000000000000" pitchFamily="65" charset="-120"/>
              <a:ea typeface="華康正顏楷體W5" panose="03000509000000000000" pitchFamily="65" charset="-120"/>
              <a:cs typeface="+mn-cs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4487557" y="2019411"/>
            <a:ext cx="432048" cy="1980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7500498" y="2103714"/>
            <a:ext cx="432048" cy="1980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537074" y="2103714"/>
            <a:ext cx="432048" cy="1980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331640" y="5801242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800" b="1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需蓋學校或教務處證明章</a:t>
            </a:r>
            <a:endParaRPr lang="zh-TW" altLang="en-US" sz="2800" b="1" dirty="0">
              <a:solidFill>
                <a:srgbClr val="FF00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274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9552" y="404664"/>
            <a:ext cx="8352928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33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</a:t>
            </a:r>
            <a:r>
              <a:rPr lang="zh-TW" altLang="zh-TW" sz="4400" b="1" dirty="0" smtClean="0">
                <a:solidFill>
                  <a:srgbClr val="33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endParaRPr lang="zh-TW" altLang="zh-TW" sz="4400" b="1" dirty="0">
              <a:solidFill>
                <a:srgbClr val="33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監護人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簽名請簽全名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上傳資料若為影本，例如：手冊、鑑輔會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證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明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等資料，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請加蓋與正本相符及職章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上傳的佐證資料，例如：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學生學籍紀錄表、</a:t>
            </a: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在校成績證明書等資料，請蓋學校戳章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傳的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測驗檔案請清晰呈現，避免太過模糊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上傳檔案請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轉正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TW" sz="3200" b="1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zh-TW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98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Grp="1" noChangeArrowheads="1"/>
          </p:cNvSpPr>
          <p:nvPr>
            <p:ph sz="half" idx="4294967295"/>
          </p:nvPr>
        </p:nvSpPr>
        <p:spPr bwMode="auto">
          <a:xfrm>
            <a:off x="1979712" y="260648"/>
            <a:ext cx="48965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zh-TW" alt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感謝聆聽</a:t>
            </a:r>
            <a:r>
              <a:rPr lang="en-US" altLang="zh-TW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1" descr="文具組LOGO980413-2"/>
          <p:cNvPicPr>
            <a:picLocks noChangeAspect="1" noChangeArrowheads="1"/>
          </p:cNvPicPr>
          <p:nvPr/>
        </p:nvPicPr>
        <p:blipFill>
          <a:blip r:embed="rId2" cstate="print"/>
          <a:srcRect b="18593"/>
          <a:stretch>
            <a:fillRect/>
          </a:stretch>
        </p:blipFill>
        <p:spPr bwMode="auto">
          <a:xfrm>
            <a:off x="2699792" y="1916832"/>
            <a:ext cx="3672408" cy="42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76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3468" y="184579"/>
            <a:ext cx="8001000" cy="1143000"/>
          </a:xfrm>
        </p:spPr>
        <p:txBody>
          <a:bodyPr/>
          <a:lstStyle/>
          <a:p>
            <a:pPr lvl="0" algn="ctr"/>
            <a:r>
              <a:rPr lang="zh-TW" altLang="en-US" dirty="0" smtClean="0">
                <a:solidFill>
                  <a:srgbClr val="33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貳、報名系統填報</a:t>
            </a:r>
            <a:endParaRPr lang="zh-TW" altLang="zh-TW" dirty="0">
              <a:solidFill>
                <a:srgbClr val="33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圖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741" r="13368"/>
          <a:stretch>
            <a:fillRect/>
          </a:stretch>
        </p:blipFill>
        <p:spPr bwMode="auto">
          <a:xfrm>
            <a:off x="0" y="1527634"/>
            <a:ext cx="914400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2123728" y="4063380"/>
            <a:ext cx="4320480" cy="517748"/>
          </a:xfrm>
          <a:prstGeom prst="rect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 flipH="1" flipV="1">
            <a:off x="6135600" y="2420888"/>
            <a:ext cx="617215" cy="432048"/>
          </a:xfrm>
          <a:prstGeom prst="straightConnector1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矩形 4"/>
          <p:cNvSpPr/>
          <p:nvPr/>
        </p:nvSpPr>
        <p:spPr>
          <a:xfrm>
            <a:off x="2555776" y="1574151"/>
            <a:ext cx="3749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http://adapt.spec.kh.edu.tw</a:t>
            </a:r>
            <a:r>
              <a:rPr lang="en-US" altLang="zh-TW" sz="20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endParaRPr lang="zh-TW" altLang="en-US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080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各國中應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傳資料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報名表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含大頭照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上網登打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鑑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輔會鑑定證明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為主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身心障礙證明</a:t>
            </a:r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生涯轉銜建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上網登打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生涯規劃意見表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轉銜輔導會議紀錄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集體報名名冊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上網列印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資料檢核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其他佐證資料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Free </a:t>
            </a:r>
            <a:r>
              <a:rPr lang="en-US" altLang="zh-TW" dirty="0" err="1" smtClean="0"/>
              <a:t>powerpoint</a:t>
            </a:r>
            <a:r>
              <a:rPr lang="en-US" altLang="zh-TW" dirty="0" smtClean="0"/>
              <a:t> template: www.brainybetty.com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F788E-184A-43E4-AB4D-3D3E7A74C804}" type="slidenum">
              <a:rPr lang="en-US" altLang="zh-TW" smtClean="0"/>
              <a:pPr/>
              <a:t>5</a:t>
            </a:fld>
            <a:endParaRPr lang="en-US" altLang="zh-TW"/>
          </a:p>
        </p:txBody>
      </p:sp>
      <p:sp>
        <p:nvSpPr>
          <p:cNvPr id="6" name="雲朵形圖說文字 5"/>
          <p:cNvSpPr/>
          <p:nvPr/>
        </p:nvSpPr>
        <p:spPr>
          <a:xfrm>
            <a:off x="5508104" y="4005064"/>
            <a:ext cx="3635896" cy="1728192"/>
          </a:xfrm>
          <a:prstGeom prst="cloudCallout">
            <a:avLst>
              <a:gd name="adj1" fmla="val -66600"/>
              <a:gd name="adj2" fmla="val 61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注意！</a:t>
            </a:r>
            <a:endParaRPr lang="en-US" altLang="zh-TW" sz="24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若缺件不予報名！</a:t>
            </a:r>
            <a:endParaRPr lang="zh-TW" altLang="en-US" sz="2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7640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圖片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5" t="22279" r="17014" b="15989"/>
          <a:stretch/>
        </p:blipFill>
        <p:spPr bwMode="auto">
          <a:xfrm>
            <a:off x="611560" y="2348880"/>
            <a:ext cx="7850832" cy="396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084168" y="3645024"/>
            <a:ext cx="2088232" cy="216024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90728" y="1212088"/>
            <a:ext cx="798167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200" dirty="0" smtClean="0">
                <a:solidFill>
                  <a:srgbClr val="00823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★直接上傳</a:t>
            </a:r>
            <a:r>
              <a:rPr lang="en-US" altLang="zh-TW" sz="3200" dirty="0" smtClean="0">
                <a:solidFill>
                  <a:srgbClr val="00823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823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大頭照</a:t>
            </a:r>
            <a:r>
              <a:rPr lang="en-US" altLang="zh-TW" sz="3200" dirty="0">
                <a:solidFill>
                  <a:srgbClr val="00823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rgbClr val="00823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電子檔上</a:t>
            </a:r>
            <a:r>
              <a:rPr lang="zh-TW" altLang="en-US" sz="3200" dirty="0" smtClean="0">
                <a:solidFill>
                  <a:srgbClr val="00823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傳或紙</a:t>
            </a:r>
            <a:r>
              <a:rPr lang="zh-TW" altLang="en-US" sz="3200" dirty="0">
                <a:solidFill>
                  <a:srgbClr val="00823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endParaRPr lang="en-US" altLang="zh-TW" sz="3200" dirty="0">
              <a:solidFill>
                <a:srgbClr val="00823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200" dirty="0" smtClean="0">
                <a:solidFill>
                  <a:srgbClr val="00823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相片</a:t>
            </a:r>
            <a:r>
              <a:rPr lang="zh-TW" altLang="en-US" sz="3200" dirty="0">
                <a:solidFill>
                  <a:srgbClr val="00823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掃</a:t>
            </a:r>
            <a:r>
              <a:rPr lang="zh-TW" altLang="en-US" sz="3200" dirty="0" smtClean="0">
                <a:solidFill>
                  <a:srgbClr val="00823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瞄後上傳</a:t>
            </a:r>
            <a:r>
              <a:rPr lang="zh-TW" altLang="en-US" sz="3000" dirty="0" smtClean="0">
                <a:solidFill>
                  <a:srgbClr val="00823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  <a:endParaRPr lang="zh-TW" altLang="en-US" sz="3000" dirty="0">
              <a:solidFill>
                <a:srgbClr val="00823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63162" y="440105"/>
            <a:ext cx="80010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一、報名表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-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學生基本資料</a:t>
            </a:r>
            <a:endParaRPr lang="zh-TW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1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836712"/>
            <a:ext cx="8001000" cy="4525963"/>
          </a:xfrm>
        </p:spPr>
        <p:txBody>
          <a:bodyPr/>
          <a:lstStyle/>
          <a:p>
            <a:pPr marL="0" indent="0">
              <a:buNone/>
            </a:pPr>
            <a:endParaRPr lang="en-US" altLang="zh-TW" sz="3600" b="1" dirty="0" smtClean="0">
              <a:solidFill>
                <a:srgbClr val="FF0000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  <a:cs typeface="+mj-cs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    </a:t>
            </a:r>
            <a:endParaRPr lang="en-US" altLang="zh-TW" sz="3600" b="1" dirty="0" smtClean="0">
              <a:latin typeface="華康正顏楷體W5" panose="03000509000000000000" pitchFamily="65" charset="-120"/>
              <a:ea typeface="華康正顏楷體W5" panose="03000509000000000000" pitchFamily="65" charset="-120"/>
              <a:cs typeface="+mj-cs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  <a:cs typeface="+mj-cs"/>
              </a:rPr>
              <a:t>  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正顏楷體W5" panose="03000509000000000000" pitchFamily="65" charset="-120"/>
              <a:ea typeface="華康正顏楷體W5" panose="03000509000000000000" pitchFamily="65" charset="-120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01490" y="1842923"/>
            <a:ext cx="8001000" cy="8031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endParaRPr kumimoji="1" lang="zh-TW" altLang="zh-TW" sz="3200" dirty="0">
              <a:solidFill>
                <a:schemeClr val="tx1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63162" y="440105"/>
            <a:ext cx="80010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一、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報名表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學生基本資料</a:t>
            </a:r>
            <a:endParaRPr lang="zh-TW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zh-TW" sz="3600" b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899866" y="2345718"/>
            <a:ext cx="7681292" cy="4107618"/>
            <a:chOff x="899866" y="2201702"/>
            <a:chExt cx="7681292" cy="4107618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866" y="2201702"/>
              <a:ext cx="7560566" cy="410761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 bwMode="auto">
            <a:xfrm>
              <a:off x="2771800" y="2547088"/>
              <a:ext cx="633992" cy="19802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6228184" y="2547088"/>
              <a:ext cx="633992" cy="19802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4615302" y="3727216"/>
              <a:ext cx="1756898" cy="19802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3992360" y="3501008"/>
              <a:ext cx="1515744" cy="19802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3923928" y="3045496"/>
              <a:ext cx="1479833" cy="19802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7947166" y="3144507"/>
              <a:ext cx="633992" cy="19802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4680149" y="4057489"/>
              <a:ext cx="633992" cy="19802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2771800" y="4012940"/>
              <a:ext cx="633992" cy="19802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6570210" y="3989411"/>
              <a:ext cx="633992" cy="19802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521940" y="1343670"/>
            <a:ext cx="83164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3200" b="1" dirty="0" smtClean="0">
                <a:solidFill>
                  <a:srgbClr val="00823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★</a:t>
            </a:r>
            <a:r>
              <a:rPr kumimoji="1" lang="zh-TW" altLang="en-US" sz="3200" b="1" dirty="0">
                <a:solidFill>
                  <a:srgbClr val="00823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戶籍地址需與證明文件相符</a:t>
            </a:r>
            <a:endParaRPr kumimoji="1" lang="zh-TW" altLang="zh-TW" sz="3200" b="1" dirty="0">
              <a:solidFill>
                <a:srgbClr val="00823B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r>
              <a:rPr kumimoji="1" lang="zh-TW" altLang="en-US" sz="3200" b="1" dirty="0">
                <a:solidFill>
                  <a:srgbClr val="00823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★地址</a:t>
            </a:r>
            <a:r>
              <a:rPr lang="zh-TW" altLang="en-US" sz="3200" b="1" dirty="0" smtClean="0">
                <a:solidFill>
                  <a:srgbClr val="00823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錯誤請於系統更正後重印紙本。</a:t>
            </a:r>
            <a:endParaRPr lang="zh-TW" altLang="en-US" sz="3200" dirty="0">
              <a:solidFill>
                <a:srgbClr val="00823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74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3" t="2936" r="-633" b="62187"/>
          <a:stretch/>
        </p:blipFill>
        <p:spPr>
          <a:xfrm>
            <a:off x="989220" y="1596477"/>
            <a:ext cx="6548884" cy="4640835"/>
          </a:xfrm>
        </p:spPr>
      </p:pic>
      <p:grpSp>
        <p:nvGrpSpPr>
          <p:cNvPr id="8" name="群組 7"/>
          <p:cNvGrpSpPr/>
          <p:nvPr/>
        </p:nvGrpSpPr>
        <p:grpSpPr>
          <a:xfrm>
            <a:off x="1187624" y="2935313"/>
            <a:ext cx="3508086" cy="2015080"/>
            <a:chOff x="1899102" y="2753925"/>
            <a:chExt cx="3508086" cy="2015080"/>
          </a:xfrm>
        </p:grpSpPr>
        <p:sp>
          <p:nvSpPr>
            <p:cNvPr id="5" name="矩形 4"/>
            <p:cNvSpPr/>
            <p:nvPr/>
          </p:nvSpPr>
          <p:spPr bwMode="auto">
            <a:xfrm>
              <a:off x="1899102" y="4182793"/>
              <a:ext cx="1584176" cy="58621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4543092" y="3212976"/>
              <a:ext cx="864096" cy="19802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1899102" y="2753925"/>
              <a:ext cx="633992" cy="19802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63162" y="609600"/>
            <a:ext cx="8001000" cy="8031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一、報名表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-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相片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上傳</a:t>
            </a:r>
            <a:endParaRPr lang="zh-TW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386028" y="1626337"/>
            <a:ext cx="37579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400" b="1" dirty="0" smtClean="0">
                <a:solidFill>
                  <a:srgbClr val="00823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 </a:t>
            </a:r>
            <a:r>
              <a:rPr kumimoji="1" lang="zh-TW" altLang="en-US" sz="3600" b="1" dirty="0" smtClean="0">
                <a:solidFill>
                  <a:srgbClr val="00823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★</a:t>
            </a:r>
            <a:r>
              <a:rPr lang="zh-TW" altLang="en-US" sz="3200" dirty="0" smtClean="0">
                <a:solidFill>
                  <a:srgbClr val="00823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請勿上傳生活照</a:t>
            </a:r>
            <a:endParaRPr lang="zh-TW" altLang="en-US" sz="3000" dirty="0">
              <a:solidFill>
                <a:srgbClr val="00823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744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1490" y="505400"/>
            <a:ext cx="8001000" cy="11954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一、報名表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-</a:t>
            </a:r>
            <a:r>
              <a:rPr kumimoji="1"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監護人</a:t>
            </a:r>
            <a:r>
              <a:rPr kumimoji="1"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或法定代理人</a:t>
            </a:r>
            <a:r>
              <a:rPr kumimoji="1"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姓名</a:t>
            </a:r>
            <a:endParaRPr kumimoji="1" lang="en-US" altLang="zh-TW" sz="3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pPr algn="ctr"/>
            <a:r>
              <a:rPr kumimoji="1"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/>
            </a:r>
            <a:br>
              <a:rPr kumimoji="1"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</a:br>
            <a:endParaRPr lang="zh-TW" altLang="zh-TW" sz="3600" b="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" y="1700808"/>
            <a:ext cx="4668878" cy="567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61" y="1703666"/>
            <a:ext cx="4523219" cy="567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文字方塊 1"/>
          <p:cNvSpPr txBox="1"/>
          <p:nvPr/>
        </p:nvSpPr>
        <p:spPr>
          <a:xfrm>
            <a:off x="4626053" y="5085184"/>
            <a:ext cx="4474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dirty="0">
                <a:solidFill>
                  <a:srgbClr val="00823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 ★需與紙本簽名人</a:t>
            </a:r>
            <a:r>
              <a:rPr kumimoji="1" lang="zh-TW" altLang="en-US" sz="3200" dirty="0" smtClean="0">
                <a:solidFill>
                  <a:srgbClr val="00823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相符 </a:t>
            </a:r>
            <a:endParaRPr kumimoji="1" lang="en-US" altLang="zh-TW" sz="3200" dirty="0" smtClean="0">
              <a:solidFill>
                <a:srgbClr val="00823B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r>
              <a:rPr kumimoji="1" lang="en-US" altLang="zh-TW" sz="3200" dirty="0">
                <a:solidFill>
                  <a:srgbClr val="00823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 </a:t>
            </a:r>
            <a:r>
              <a:rPr kumimoji="1" lang="en-US" altLang="zh-TW" sz="3200" dirty="0" smtClean="0">
                <a:solidFill>
                  <a:srgbClr val="00823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★</a:t>
            </a:r>
            <a:r>
              <a:rPr kumimoji="1" lang="zh-TW" altLang="en-US" sz="3200" dirty="0" smtClean="0">
                <a:solidFill>
                  <a:srgbClr val="00823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簽名或蓋章</a:t>
            </a:r>
            <a:r>
              <a:rPr kumimoji="1" lang="en-US" altLang="zh-TW" sz="3200" dirty="0" smtClean="0">
                <a:solidFill>
                  <a:srgbClr val="00823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  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799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design026-intersection2-</Template>
  <TotalTime>497</TotalTime>
  <Words>1296</Words>
  <Application>Microsoft Office PowerPoint</Application>
  <PresentationFormat>如螢幕大小 (4:3)</PresentationFormat>
  <Paragraphs>171</Paragraphs>
  <Slides>38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8" baseType="lpstr">
      <vt:lpstr>ＭＳ Ｐゴシック</vt:lpstr>
      <vt:lpstr>華康正顏楷體W5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標準デザイン</vt:lpstr>
      <vt:lpstr>網路報名系統操作說明</vt:lpstr>
      <vt:lpstr>壹、報名日期及方式</vt:lpstr>
      <vt:lpstr>壹、報名日期及方式</vt:lpstr>
      <vt:lpstr>貳、報名系統填報</vt:lpstr>
      <vt:lpstr>各國中應上傳資料</vt:lpstr>
      <vt:lpstr>PowerPoint 簡報</vt:lpstr>
      <vt:lpstr>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Your Title Here</dc:title>
  <dc:creator>user</dc:creator>
  <cp:lastModifiedBy>Windows 使用者</cp:lastModifiedBy>
  <cp:revision>81</cp:revision>
  <dcterms:created xsi:type="dcterms:W3CDTF">2015-11-28T01:51:57Z</dcterms:created>
  <dcterms:modified xsi:type="dcterms:W3CDTF">2020-12-15T07:33:20Z</dcterms:modified>
</cp:coreProperties>
</file>