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1"/>
  </p:notesMasterIdLst>
  <p:sldIdLst>
    <p:sldId id="256" r:id="rId2"/>
    <p:sldId id="261" r:id="rId3"/>
    <p:sldId id="263" r:id="rId4"/>
    <p:sldId id="257" r:id="rId5"/>
    <p:sldId id="262" r:id="rId6"/>
    <p:sldId id="258" r:id="rId7"/>
    <p:sldId id="264" r:id="rId8"/>
    <p:sldId id="265" r:id="rId9"/>
    <p:sldId id="266" r:id="rId10"/>
    <p:sldId id="267" r:id="rId11"/>
    <p:sldId id="268" r:id="rId12"/>
    <p:sldId id="270" r:id="rId13"/>
    <p:sldId id="272" r:id="rId14"/>
    <p:sldId id="273" r:id="rId15"/>
    <p:sldId id="274" r:id="rId16"/>
    <p:sldId id="275" r:id="rId17"/>
    <p:sldId id="271" r:id="rId18"/>
    <p:sldId id="276" r:id="rId19"/>
    <p:sldId id="269" r:id="rId20"/>
    <p:sldId id="277" r:id="rId21"/>
    <p:sldId id="347" r:id="rId22"/>
    <p:sldId id="349" r:id="rId23"/>
    <p:sldId id="348" r:id="rId24"/>
    <p:sldId id="279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350" r:id="rId36"/>
    <p:sldId id="351" r:id="rId37"/>
    <p:sldId id="293" r:id="rId38"/>
    <p:sldId id="294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52" r:id="rId50"/>
    <p:sldId id="353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54" r:id="rId60"/>
    <p:sldId id="355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56" r:id="rId71"/>
    <p:sldId id="357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58" r:id="rId85"/>
    <p:sldId id="359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60" r:id="rId98"/>
    <p:sldId id="361" r:id="rId99"/>
    <p:sldId id="362" r:id="rId10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81905" autoAdjust="0"/>
  </p:normalViewPr>
  <p:slideViewPr>
    <p:cSldViewPr snapToGrid="0">
      <p:cViewPr>
        <p:scale>
          <a:sx n="50" d="100"/>
          <a:sy n="50" d="100"/>
        </p:scale>
        <p:origin x="1858" y="4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CF7B4-2195-4A53-A3AF-9BA40B483DC2}" type="datetimeFigureOut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CF855-4ECA-4068-AE7D-DE105D1422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717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一個小小的手錶機芯，到航行宇宙的太空船，都是不同機械組合而成的。機械是工業之母，許多工業產品都依靠機械生產，加上科技日新月異，微奈米機電、醫學工程，以及許多精密元件的製作，都是機械科的範圍。隨著製作流程慢慢發展「自動化」，機械類工作已經顛覆大家印象，不只是傳統的「黑手」，反而有九成內容能透過電腦來執行，因此，不論男性、女性都可以體驗動手操作的樂趣。</a:t>
            </a:r>
            <a:endParaRPr lang="zh-TW" altLang="zh-TW" sz="1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F855-4ECA-4068-AE7D-DE105D1422FF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1541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TW" altLang="en-US" b="1" dirty="0" smtClean="0">
                <a:latin typeface="微軟正黑體" panose="020B0604030504040204" pitchFamily="34" charset="-120"/>
              </a:rPr>
              <a:t>（二）學習表現的特質</a:t>
            </a:r>
            <a:endParaRPr lang="en-US" altLang="zh-TW" b="1" dirty="0" smtClean="0">
              <a:latin typeface="微軟正黑體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TW" altLang="en-US" b="1" dirty="0" smtClean="0">
                <a:latin typeface="微軟正黑體" panose="020B0604030504040204" pitchFamily="34" charset="-120"/>
              </a:rPr>
              <a:t>對下列國中課程的學習內容，表現較優良、或較有興趣的人，都適合就讀喔！</a:t>
            </a:r>
            <a:endParaRPr lang="zh-TW" altLang="en-US" dirty="0" smtClean="0">
              <a:latin typeface="微軟正黑體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微軟正黑體" panose="020B0604030504040204" pitchFamily="34" charset="-120"/>
              </a:rPr>
              <a:t>「自然與生活科技」：物質的組成與功用、溫度與熱量、運動與力、能的形態與轉換，電磁作用、訊息與傳播、電機與機械應用。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微軟正黑體" panose="020B0604030504040204" pitchFamily="34" charset="-120"/>
              </a:rPr>
              <a:t>「數學」：幾何、代數。</a:t>
            </a:r>
          </a:p>
          <a:p>
            <a:pPr eaLnBrk="1" hangingPunct="1">
              <a:spcBef>
                <a:spcPct val="0"/>
              </a:spcBef>
            </a:pPr>
            <a:endParaRPr lang="en-US" altLang="zh-TW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8664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z="1800" b="1" dirty="0" smtClean="0">
                <a:latin typeface="微軟正黑體" panose="020B0604030504040204" pitchFamily="34" charset="-120"/>
              </a:rPr>
              <a:t>（三）生活經驗的特質</a:t>
            </a:r>
            <a:endParaRPr lang="en-US" altLang="zh-TW" sz="1800" b="1" dirty="0" smtClean="0">
              <a:latin typeface="微軟正黑體" panose="020B0604030504040204" pitchFamily="34" charset="-120"/>
            </a:endParaRPr>
          </a:p>
          <a:p>
            <a:pPr eaLnBrk="1" hangingPunct="1">
              <a:lnSpc>
                <a:spcPct val="17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zh-TW" altLang="en-US" dirty="0" smtClean="0">
                <a:latin typeface="微軟正黑體" panose="020B0604030504040204" pitchFamily="34" charset="-120"/>
              </a:rPr>
              <a:t>喜歡動手安裝</a:t>
            </a:r>
            <a:r>
              <a:rPr lang="en-US" altLang="zh-TW" dirty="0" smtClean="0">
                <a:latin typeface="微軟正黑體" panose="020B0604030504040204" pitchFamily="34" charset="-120"/>
              </a:rPr>
              <a:t>3C</a:t>
            </a:r>
            <a:r>
              <a:rPr lang="zh-TW" altLang="en-US" dirty="0" smtClean="0">
                <a:latin typeface="微軟正黑體" panose="020B0604030504040204" pitchFamily="34" charset="-120"/>
              </a:rPr>
              <a:t>產品應用軟體，例如：手機應用程式（</a:t>
            </a:r>
            <a:r>
              <a:rPr lang="en-US" altLang="zh-TW" dirty="0" smtClean="0">
                <a:latin typeface="微軟正黑體" panose="020B0604030504040204" pitchFamily="34" charset="-120"/>
              </a:rPr>
              <a:t>APP</a:t>
            </a:r>
            <a:r>
              <a:rPr lang="zh-TW" altLang="en-US" dirty="0" smtClean="0">
                <a:latin typeface="微軟正黑體" panose="020B0604030504040204" pitchFamily="34" charset="-120"/>
              </a:rPr>
              <a:t>）、電腦應用程式、電腦作業系統等。</a:t>
            </a:r>
          </a:p>
          <a:p>
            <a:pPr eaLnBrk="1" hangingPunct="1">
              <a:lnSpc>
                <a:spcPct val="17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zh-TW" altLang="en-US" dirty="0" smtClean="0">
                <a:latin typeface="微軟正黑體" panose="020B0604030504040204" pitchFamily="34" charset="-120"/>
              </a:rPr>
              <a:t>喜歡動手修理與拆解研究</a:t>
            </a:r>
            <a:r>
              <a:rPr lang="en-US" altLang="zh-TW" dirty="0" smtClean="0">
                <a:latin typeface="微軟正黑體" panose="020B0604030504040204" pitchFamily="34" charset="-120"/>
              </a:rPr>
              <a:t>3C</a:t>
            </a:r>
            <a:r>
              <a:rPr lang="zh-TW" altLang="en-US" dirty="0" smtClean="0">
                <a:latin typeface="微軟正黑體" panose="020B0604030504040204" pitchFamily="34" charset="-120"/>
              </a:rPr>
              <a:t>與家電用品，例如：遊戲機、筆記型電腦、音響、電視機、吹風機、電鈴等。</a:t>
            </a:r>
          </a:p>
          <a:p>
            <a:pPr eaLnBrk="1" hangingPunct="1">
              <a:lnSpc>
                <a:spcPct val="17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zh-TW" altLang="en-US" dirty="0" smtClean="0">
                <a:latin typeface="微軟正黑體" panose="020B0604030504040204" pitchFamily="34" charset="-120"/>
              </a:rPr>
              <a:t>喜歡參觀</a:t>
            </a:r>
            <a:r>
              <a:rPr lang="en-US" altLang="zh-TW" dirty="0" smtClean="0">
                <a:latin typeface="微軟正黑體" panose="020B0604030504040204" pitchFamily="34" charset="-120"/>
              </a:rPr>
              <a:t>3C</a:t>
            </a:r>
            <a:r>
              <a:rPr lang="zh-TW" altLang="en-US" dirty="0" smtClean="0">
                <a:latin typeface="微軟正黑體" panose="020B0604030504040204" pitchFamily="34" charset="-120"/>
              </a:rPr>
              <a:t>產品展示會，例如：資訊展、音響大展、機器人展、電子遊戲機產業展等。</a:t>
            </a:r>
          </a:p>
          <a:p>
            <a:pPr eaLnBrk="1" hangingPunct="1">
              <a:lnSpc>
                <a:spcPct val="17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zh-TW" altLang="en-US" dirty="0" smtClean="0">
                <a:latin typeface="微軟正黑體" panose="020B0604030504040204" pitchFamily="34" charset="-120"/>
              </a:rPr>
              <a:t>喜歡玩娛樂產品，例如：電玩遊戲、手機遊戲、大型遊戲機、掌上型遊戲機等。</a:t>
            </a:r>
          </a:p>
          <a:p>
            <a:pPr eaLnBrk="1" hangingPunct="1">
              <a:lnSpc>
                <a:spcPct val="170000"/>
              </a:lnSpc>
              <a:spcBef>
                <a:spcPct val="0"/>
              </a:spcBef>
              <a:buFontTx/>
              <a:buBlip>
                <a:blip r:embed="rId3"/>
              </a:buBlip>
            </a:pPr>
            <a:r>
              <a:rPr lang="zh-TW" altLang="en-US" dirty="0" smtClean="0">
                <a:latin typeface="微軟正黑體" panose="020B0604030504040204" pitchFamily="34" charset="-120"/>
              </a:rPr>
              <a:t>喜歡研究智慧型、或對自動控制產品感到好奇或有興趣，例如：紅綠燈控制、大型廣告</a:t>
            </a:r>
            <a:r>
              <a:rPr lang="en-US" altLang="zh-TW" dirty="0" smtClean="0">
                <a:latin typeface="微軟正黑體" panose="020B0604030504040204" pitchFamily="34" charset="-120"/>
              </a:rPr>
              <a:t>LED</a:t>
            </a:r>
            <a:r>
              <a:rPr lang="zh-TW" altLang="en-US" dirty="0" smtClean="0">
                <a:latin typeface="微軟正黑體" panose="020B0604030504040204" pitchFamily="34" charset="-120"/>
              </a:rPr>
              <a:t>看版、電燈自動開關、電腦系統、網路、智慧型機器人、電腦主機、遊戲機等。</a:t>
            </a:r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3222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F855-4ECA-4068-AE7D-DE105D1422FF}" type="slidenum">
              <a:rPr lang="zh-TW" altLang="en-US" smtClean="0"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07324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r>
              <a:rPr lang="zh-TW" altLang="zh-TW" b="1" dirty="0" smtClean="0"/>
              <a:t>（一）性向、興趣的特質</a:t>
            </a:r>
            <a:endParaRPr lang="zh-TW" altLang="zh-TW" dirty="0" smtClean="0"/>
          </a:p>
          <a:p>
            <a:r>
              <a:rPr lang="zh-TW" altLang="zh-TW" dirty="0" smtClean="0"/>
              <a:t>對化學和實驗的操作有興趣</a:t>
            </a:r>
          </a:p>
          <a:p>
            <a:r>
              <a:rPr lang="zh-TW" altLang="zh-TW" dirty="0" smtClean="0"/>
              <a:t>未來想從事化學工業及相關產業的工作</a:t>
            </a:r>
          </a:p>
          <a:p>
            <a:endParaRPr lang="zh-TW" altLang="en-US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5276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r>
              <a:rPr lang="zh-TW" altLang="zh-TW" b="1" dirty="0" smtClean="0"/>
              <a:t>（二）學習表現的特質</a:t>
            </a:r>
            <a:endParaRPr lang="zh-TW" altLang="zh-TW" dirty="0" smtClean="0"/>
          </a:p>
          <a:p>
            <a:r>
              <a:rPr lang="zh-TW" altLang="zh-TW" b="1" dirty="0" smtClean="0"/>
              <a:t>對下列國中課程的學習內容，表現較優良、或較有興趣的人，都適合就讀喔！</a:t>
            </a:r>
            <a:endParaRPr lang="zh-TW" altLang="zh-TW" dirty="0" smtClean="0"/>
          </a:p>
          <a:p>
            <a:r>
              <a:rPr lang="zh-TW" altLang="zh-TW" dirty="0" smtClean="0"/>
              <a:t>「自然與生活科技」：物質的組成與功用、物質的形態與性質、化學反應、水與水溶液、燃燒及物質的氧化與還原、酸、鹼、鹽、有機化合物、材料、天然災害與防治、環境污染與防治、能源的開發與利用、科學的發展等。</a:t>
            </a:r>
          </a:p>
          <a:p>
            <a:r>
              <a:rPr lang="zh-TW" altLang="zh-TW" dirty="0" smtClean="0"/>
              <a:t>「數學」：整數的運算、二元一次聯立方程式。</a:t>
            </a:r>
          </a:p>
          <a:p>
            <a:pPr eaLnBrk="1" hangingPunct="1">
              <a:spcBef>
                <a:spcPct val="0"/>
              </a:spcBef>
            </a:pPr>
            <a:endParaRPr lang="en-US" altLang="zh-TW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20078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r>
              <a:rPr lang="zh-TW" altLang="zh-TW" b="1" dirty="0" smtClean="0"/>
              <a:t>（三）生活經驗的特質</a:t>
            </a:r>
            <a:endParaRPr lang="zh-TW" altLang="zh-TW" dirty="0" smtClean="0"/>
          </a:p>
          <a:p>
            <a:r>
              <a:rPr lang="zh-TW" altLang="zh-TW" dirty="0" smtClean="0"/>
              <a:t>喜歡觀看科學相關書籍或節目，且會實際動手做科學實驗</a:t>
            </a:r>
          </a:p>
          <a:p>
            <a:r>
              <a:rPr lang="zh-TW" altLang="zh-TW" dirty="0" smtClean="0"/>
              <a:t>喜歡參觀科博館的展示，對科學知識的產生和發展有濃厚興趣。</a:t>
            </a:r>
          </a:p>
          <a:p>
            <a:r>
              <a:rPr lang="zh-TW" altLang="zh-TW" dirty="0" smtClean="0"/>
              <a:t>喜歡服飾、布料、桌巾等各式紡織品，並會思考生活上所穿衣服的設計、材質、組織和色彩的變化。</a:t>
            </a:r>
          </a:p>
          <a:p>
            <a:r>
              <a:rPr lang="zh-TW" altLang="zh-TW" dirty="0" smtClean="0"/>
              <a:t>喜歡參觀服裝布料展、科學工藝博物館的服裝以及紡織展等。</a:t>
            </a:r>
          </a:p>
          <a:p>
            <a:endParaRPr lang="zh-TW" altLang="en-US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6764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F855-4ECA-4068-AE7D-DE105D1422FF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6306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（一）性向、興趣的特質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對建築設計、營建工程、土木工程、環境工程、不動產經營有興趣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獨立思考與創意，對人文藝術有濃厚興趣，且總擁有創新想法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喜歡閱讀建築或空間設計相關書籍、雜誌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喜歡或擅長繪畫、手工藝、攝影、音樂等事物，且總是對新鮮的事物感興趣</a:t>
            </a:r>
            <a:endParaRPr lang="zh-TW" altLang="en-US" dirty="0" smtClean="0"/>
          </a:p>
          <a:p>
            <a:endParaRPr lang="zh-TW" altLang="en-US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04207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（二）學習表現的特質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對下列國中課程的學習內容，表現較優良、或較有興趣的人，都適合就讀喔！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「社會」：全球性議題。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「自然與生活科技」：物質的組成與特性、運輸、居住、環境保護、運動與力、材料、酸、鹼、鹽、有機化合物、保育等。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「數學」：幾何、代數。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「綜合活動」：人際互動。</a:t>
            </a:r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453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r>
              <a:rPr lang="zh-TW" altLang="zh-TW" b="1" dirty="0" smtClean="0"/>
              <a:t>（三）生活經驗的特質</a:t>
            </a:r>
            <a:endParaRPr lang="zh-TW" altLang="zh-TW" dirty="0" smtClean="0"/>
          </a:p>
          <a:p>
            <a:r>
              <a:rPr lang="zh-TW" altLang="zh-TW" dirty="0" smtClean="0"/>
              <a:t>喜歡觀看科學相關書籍或節目，且會實際動手做科學實驗</a:t>
            </a:r>
          </a:p>
          <a:p>
            <a:r>
              <a:rPr lang="zh-TW" altLang="zh-TW" dirty="0" smtClean="0"/>
              <a:t>喜歡參觀科博館的展示，對科學知識的產生和發展有濃厚興趣。</a:t>
            </a:r>
          </a:p>
          <a:p>
            <a:r>
              <a:rPr lang="zh-TW" altLang="zh-TW" dirty="0" smtClean="0"/>
              <a:t>喜歡服飾、布料、桌巾等各式紡織品，並會思考生活上所穿衣服的設計、材質、組織和色彩的變化。</a:t>
            </a:r>
          </a:p>
          <a:p>
            <a:r>
              <a:rPr lang="zh-TW" altLang="zh-TW" dirty="0" smtClean="0"/>
              <a:t>喜歡參觀服裝布料展、科學工藝博物館的服裝以及紡織展等。</a:t>
            </a:r>
          </a:p>
          <a:p>
            <a:endParaRPr lang="zh-TW" altLang="en-US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7482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備忘稿版面配置區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1400" b="1" dirty="0" smtClean="0">
                <a:solidFill>
                  <a:srgbClr val="404040"/>
                </a:solidFill>
                <a:latin typeface="微軟正黑體" panose="020B0604030504040204" pitchFamily="34" charset="-120"/>
              </a:rPr>
              <a:t>（一）性向、興趣的特質</a:t>
            </a:r>
            <a:endParaRPr lang="en-US" altLang="zh-TW" sz="1400" b="1" dirty="0" smtClean="0">
              <a:solidFill>
                <a:srgbClr val="404040"/>
              </a:solidFill>
              <a:latin typeface="微軟正黑體" panose="020B0604030504040204" pitchFamily="34" charset="-120"/>
            </a:endParaRPr>
          </a:p>
          <a:p>
            <a:pPr eaLnBrk="1" hangingPunct="1"/>
            <a:endParaRPr lang="zh-TW" altLang="en-US" sz="400" b="1" dirty="0" smtClean="0">
              <a:solidFill>
                <a:srgbClr val="404040"/>
              </a:solidFill>
              <a:latin typeface="微軟正黑體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Clr>
                <a:srgbClr val="7030A0"/>
              </a:buClr>
              <a:buFontTx/>
              <a:buBlip>
                <a:blip r:embed="rId3"/>
              </a:buBlip>
            </a:pPr>
            <a:r>
              <a:rPr lang="zh-TW" altLang="en-US" dirty="0" smtClean="0">
                <a:solidFill>
                  <a:srgbClr val="404040"/>
                </a:solidFill>
                <a:latin typeface="微軟正黑體" panose="020B0604030504040204" pitchFamily="34" charset="-120"/>
              </a:rPr>
              <a:t>對機械加工、製造、設計、實務操作有興趣者。</a:t>
            </a:r>
          </a:p>
          <a:p>
            <a:pPr eaLnBrk="1" hangingPunct="1">
              <a:lnSpc>
                <a:spcPct val="150000"/>
              </a:lnSpc>
              <a:buClr>
                <a:srgbClr val="7030A0"/>
              </a:buClr>
              <a:buFontTx/>
              <a:buBlip>
                <a:blip r:embed="rId3"/>
              </a:buBlip>
            </a:pPr>
            <a:r>
              <a:rPr lang="zh-TW" altLang="en-US" dirty="0" smtClean="0">
                <a:solidFill>
                  <a:srgbClr val="404040"/>
                </a:solidFill>
                <a:latin typeface="微軟正黑體" panose="020B0604030504040204" pitchFamily="34" charset="-120"/>
              </a:rPr>
              <a:t>喜歡圖形幾何、電腦繪圖者。</a:t>
            </a:r>
          </a:p>
          <a:p>
            <a:pPr eaLnBrk="1" hangingPunct="1">
              <a:lnSpc>
                <a:spcPct val="150000"/>
              </a:lnSpc>
              <a:buClr>
                <a:srgbClr val="7030A0"/>
              </a:buClr>
              <a:buFontTx/>
              <a:buBlip>
                <a:blip r:embed="rId3"/>
              </a:buBlip>
            </a:pPr>
            <a:r>
              <a:rPr lang="zh-TW" altLang="en-US" dirty="0" smtClean="0">
                <a:solidFill>
                  <a:srgbClr val="404040"/>
                </a:solidFill>
                <a:latin typeface="微軟正黑體" panose="020B0604030504040204" pitchFamily="34" charset="-120"/>
              </a:rPr>
              <a:t>對機械、電子、資訊與控制等工程科技領域的整合、應用有企圖心者。</a:t>
            </a:r>
          </a:p>
          <a:p>
            <a:endParaRPr lang="zh-TW" altLang="en-US" dirty="0" smtClean="0"/>
          </a:p>
        </p:txBody>
      </p:sp>
      <p:sp>
        <p:nvSpPr>
          <p:cNvPr id="225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FDCD5B3-77EB-4614-BCED-47FBF0FAC6E4}" type="slidenum">
              <a:rPr lang="zh-TW" altLang="en-US"/>
              <a:pPr>
                <a:spcBef>
                  <a:spcPct val="0"/>
                </a:spcBef>
              </a:pPr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2653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F855-4ECA-4068-AE7D-DE105D1422FF}" type="slidenum">
              <a:rPr lang="zh-TW" altLang="en-US" smtClean="0"/>
              <a:t>72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26836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r>
              <a:rPr lang="zh-TW" altLang="zh-TW" b="1" dirty="0" smtClean="0"/>
              <a:t>（一）性向、興趣的特質</a:t>
            </a:r>
            <a:endParaRPr lang="zh-TW" altLang="zh-TW" dirty="0" smtClean="0"/>
          </a:p>
          <a:p>
            <a:r>
              <a:rPr lang="zh-TW" altLang="zh-TW" dirty="0" smtClean="0"/>
              <a:t>對空間關係、抽象推理、藝術、銷售、機械等有興趣</a:t>
            </a:r>
          </a:p>
          <a:p>
            <a:r>
              <a:rPr lang="zh-TW" altLang="zh-TW" dirty="0" smtClean="0"/>
              <a:t>重視生活品味與美感，具備基本美學觀念</a:t>
            </a:r>
          </a:p>
          <a:p>
            <a:r>
              <a:rPr lang="zh-TW" altLang="zh-TW" dirty="0" smtClean="0"/>
              <a:t>擁有個人想法與特質，渴望將無限創意表現出來</a:t>
            </a: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73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70898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zh-TW" dirty="0" smtClean="0">
                <a:latin typeface="微軟正黑體" panose="020B0604030504040204" pitchFamily="34" charset="-120"/>
              </a:rPr>
              <a:t>看一看！你／妳是否擁有以下這些特質？</a:t>
            </a:r>
          </a:p>
          <a:p>
            <a:pPr eaLnBrk="1" hangingPunct="1"/>
            <a:r>
              <a:rPr lang="zh-TW" altLang="zh-TW" dirty="0" smtClean="0">
                <a:latin typeface="微軟正黑體" panose="020B0604030504040204" pitchFamily="34" charset="-120"/>
              </a:rPr>
              <a:t>（二）學習表現的特質</a:t>
            </a:r>
          </a:p>
          <a:p>
            <a:pPr eaLnBrk="1" hangingPunct="1"/>
            <a:r>
              <a:rPr lang="zh-TW" altLang="zh-TW" dirty="0" smtClean="0">
                <a:latin typeface="微軟正黑體" panose="020B0604030504040204" pitchFamily="34" charset="-120"/>
              </a:rPr>
              <a:t>對下列國中課程的學習內容，表現較優良、或較有興趣的人，都適合就讀喔！</a:t>
            </a:r>
          </a:p>
          <a:p>
            <a:pPr eaLnBrk="1" hangingPunct="1"/>
            <a:r>
              <a:rPr lang="zh-TW" altLang="zh-TW" dirty="0" smtClean="0">
                <a:latin typeface="微軟正黑體" panose="020B0604030504040204" pitchFamily="34" charset="-120"/>
              </a:rPr>
              <a:t>「藝術與人文」：平面、立體、綜合與科技媒材的創作體驗、技術（工具與過程）的認知與探索、藝術與文化的關係、藝術與社會的關係。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TW" altLang="zh-TW" dirty="0" smtClean="0">
                <a:latin typeface="微軟正黑體" panose="020B0604030504040204" pitchFamily="34" charset="-120"/>
              </a:rPr>
              <a:t>「自然與生活科技」：科技的發展與文明、創意、設計與製作、材料、訊息與傳播。</a:t>
            </a:r>
          </a:p>
          <a:p>
            <a:pPr eaLnBrk="1" hangingPunct="1"/>
            <a:r>
              <a:rPr lang="zh-TW" altLang="zh-TW" dirty="0" smtClean="0">
                <a:latin typeface="微軟正黑體" panose="020B0604030504040204" pitchFamily="34" charset="-120"/>
              </a:rPr>
              <a:t>「社會」：產業、區域發展特色、社區參與、自我、人際與群己、全球關聯。</a:t>
            </a:r>
          </a:p>
          <a:p>
            <a:pPr eaLnBrk="1" hangingPunct="1"/>
            <a:r>
              <a:rPr lang="zh-TW" altLang="zh-TW" dirty="0" smtClean="0">
                <a:latin typeface="微軟正黑體" panose="020B0604030504040204" pitchFamily="34" charset="-120"/>
              </a:rPr>
              <a:t>「資訊教育」：資訊科技概念的認知、網際網路的認識與應用、資訊科技與人類社會。</a:t>
            </a:r>
            <a:endParaRPr lang="zh-TW" altLang="en-US" dirty="0" smtClean="0">
              <a:latin typeface="微軟正黑體" panose="020B0604030504040204" pitchFamily="34" charset="-120"/>
            </a:endParaRPr>
          </a:p>
          <a:p>
            <a:endParaRPr lang="zh-TW" altLang="en-US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74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21273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75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15885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F855-4ECA-4068-AE7D-DE105D1422FF}" type="slidenum">
              <a:rPr lang="zh-TW" altLang="en-US" smtClean="0"/>
              <a:t>86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87627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（一）性向、興趣的特質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對數學推理、抽象推理以及邏輯推理有興趣，並喜歡觀察、具有創意。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愛好自然，對戶外活動有熱忱者。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對農業科技、農業經營、環境保護有興趣者。</a:t>
            </a: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87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46084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看一看！你／妳是否擁有以下這些特質？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（二）學習表現的特質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dirty="0" smtClean="0"/>
              <a:t>對下列國中課程的學習內容，表現較優良、或較有興趣的人，都適合就讀喔！</a:t>
            </a:r>
            <a:endParaRPr lang="zh-TW" altLang="zh-TW" dirty="0" smtClean="0"/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「自然與生活科技」：自然界的組成與特性、生物的構造與功能、演化與延續、生活與環境。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「社會」：環境系統、區域特色、生產分配與消費。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「藝術與人文」：技法運用、作品表現、鑑賞能力、生活應用。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dirty="0" smtClean="0"/>
              <a:t>「綜合活動」：生活經營、戶外生活、保護環境。</a:t>
            </a:r>
            <a:endParaRPr lang="zh-TW" altLang="en-US" dirty="0" smtClean="0"/>
          </a:p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88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08762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89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9299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1400" b="1" smtClean="0">
                <a:solidFill>
                  <a:srgbClr val="404040"/>
                </a:solidFill>
                <a:latin typeface="微軟正黑體" panose="020B0604030504040204" pitchFamily="34" charset="-120"/>
              </a:rPr>
              <a:t>（二）學習表現的特質</a:t>
            </a:r>
            <a:endParaRPr lang="en-US" altLang="zh-TW" sz="1400" b="1" smtClean="0">
              <a:solidFill>
                <a:srgbClr val="404040"/>
              </a:solidFill>
              <a:latin typeface="微軟正黑體" panose="020B0604030504040204" pitchFamily="34" charset="-120"/>
            </a:endParaRPr>
          </a:p>
          <a:p>
            <a:pPr eaLnBrk="1" hangingPunct="1"/>
            <a:endParaRPr lang="zh-TW" altLang="en-US" sz="800" smtClean="0">
              <a:solidFill>
                <a:srgbClr val="404040"/>
              </a:solidFill>
              <a:latin typeface="微軟正黑體" panose="020B0604030504040204" pitchFamily="34" charset="-120"/>
            </a:endParaRPr>
          </a:p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TW" altLang="en-US" b="1" smtClean="0">
                <a:solidFill>
                  <a:srgbClr val="404040"/>
                </a:solidFill>
                <a:latin typeface="微軟正黑體" panose="020B0604030504040204" pitchFamily="34" charset="-120"/>
              </a:rPr>
              <a:t>對下列國中課程的學習內容，表現較優良、或較有興趣的人，都適合就讀喔！</a:t>
            </a:r>
          </a:p>
          <a:p>
            <a:pPr eaLnBrk="1" hangingPunct="1">
              <a:lnSpc>
                <a:spcPct val="150000"/>
              </a:lnSpc>
              <a:buClr>
                <a:srgbClr val="7030A0"/>
              </a:buClr>
              <a:buFontTx/>
              <a:buBlip>
                <a:blip r:embed="rId3"/>
              </a:buBlip>
            </a:pPr>
            <a:r>
              <a:rPr lang="zh-TW" altLang="en-US" smtClean="0">
                <a:solidFill>
                  <a:srgbClr val="404040"/>
                </a:solidFill>
                <a:latin typeface="微軟正黑體" panose="020B0604030504040204" pitchFamily="34" charset="-120"/>
              </a:rPr>
              <a:t>「自然與生活科技」：對自然界的作用、創造與文明、生活中的科技、科學與人文。</a:t>
            </a:r>
          </a:p>
          <a:p>
            <a:pPr eaLnBrk="1" hangingPunct="1">
              <a:lnSpc>
                <a:spcPct val="150000"/>
              </a:lnSpc>
              <a:buClr>
                <a:srgbClr val="7030A0"/>
              </a:buClr>
              <a:buFontTx/>
              <a:buBlip>
                <a:blip r:embed="rId3"/>
              </a:buBlip>
            </a:pPr>
            <a:r>
              <a:rPr lang="zh-TW" altLang="en-US" smtClean="0">
                <a:solidFill>
                  <a:srgbClr val="404040"/>
                </a:solidFill>
                <a:latin typeface="微軟正黑體" panose="020B0604030504040204" pitchFamily="34" charset="-120"/>
              </a:rPr>
              <a:t>「數學」：數與量、幾何、代數、連結。</a:t>
            </a:r>
          </a:p>
          <a:p>
            <a:endParaRPr lang="zh-TW" altLang="en-US" smtClean="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8BABEDB-6EB3-4601-A5F5-00578E625A0C}" type="slidenum">
              <a:rPr lang="zh-TW" altLang="en-US"/>
              <a:pPr>
                <a:spcBef>
                  <a:spcPct val="0"/>
                </a:spcBef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021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</a:pP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聰明的人類透過自己的力量，讓冷冰冰的機械產生「動能」，加上科技不斷的進步與發展下，汽車、飛機、火箭各種運輸工具，以及重型機械、農業生產動力機具、工程動力機具等，各式各樣會「動」的機械被發明，讓我們的生活、交通、產業越來越發達，「動力機械群」的人才更被重視，前景很好。</a:t>
            </a:r>
            <a:endParaRPr lang="en-US" altLang="zh-TW" sz="1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F855-4ECA-4068-AE7D-DE105D1422FF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2954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zh-TW" b="1" smtClean="0"/>
              <a:t>看一看！你／妳是否擁有以下這些特質？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smtClean="0"/>
              <a:t>（一）性向、興趣的特質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zh-TW" smtClean="0"/>
              <a:t>對機械推理、空間關係、邏輯推理、科學推理有興趣。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smtClean="0"/>
              <a:t>對汽機車修護、飛機修護、農業機械、工程用重機械之結構、裝配、操作、保養、修護有熱忱且有興趣者。</a:t>
            </a:r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399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zh-TW" b="1" smtClean="0"/>
              <a:t>看一看！你／妳是否擁有以下這些特質？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smtClean="0"/>
              <a:t>（二）學習表現的特質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smtClean="0"/>
              <a:t>對下列國中課程的學習內容，表現較優良、或較有興趣的人，都適合就讀喔！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zh-TW" smtClean="0"/>
              <a:t>「自然與生活科技」：溫度與熱量、運動與力、能的形態與轉換、電磁作用、重力作用、電機與機械應用、創意、設計與製作。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smtClean="0"/>
              <a:t>「數學」：簡單立體圖形、三角形的相似性質、三角形的基本性質、畢氏定理及其應用、二元一次方程式、比例式的基本運算、指數律、數（含小數、分數）的四則混合運算。</a:t>
            </a:r>
          </a:p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86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5A993C96-8945-4AEA-A6B6-BCB11AD84E10}" type="slidenum">
              <a:rPr lang="zh-TW" altLang="en-US"/>
              <a:pPr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4681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zh-TW" b="1" smtClean="0"/>
              <a:t>看一看！你／妳是否擁有以下這些特質？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zh-TW" b="1" smtClean="0"/>
              <a:t>（三）生活經驗的特質</a:t>
            </a:r>
            <a:endParaRPr lang="zh-TW" altLang="zh-TW" smtClean="0"/>
          </a:p>
          <a:p>
            <a:pPr eaLnBrk="1" hangingPunct="1">
              <a:spcBef>
                <a:spcPct val="0"/>
              </a:spcBef>
            </a:pPr>
            <a:r>
              <a:rPr lang="zh-TW" altLang="zh-TW" smtClean="0"/>
              <a:t>喜歡研究機車、汽車、挖土機、飛機、農耕機、火車的機械結構等。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smtClean="0"/>
              <a:t>喜歡動手修理腳踏車、模型車、模型飛機等。</a:t>
            </a:r>
          </a:p>
          <a:p>
            <a:pPr eaLnBrk="1" hangingPunct="1">
              <a:spcBef>
                <a:spcPct val="0"/>
              </a:spcBef>
            </a:pPr>
            <a:r>
              <a:rPr lang="zh-TW" altLang="zh-TW" smtClean="0"/>
              <a:t>喜歡參觀新車展、改裝車展、航空展等。</a:t>
            </a:r>
            <a:endParaRPr lang="zh-TW" altLang="en-US" smtClean="0"/>
          </a:p>
        </p:txBody>
      </p:sp>
      <p:sp>
        <p:nvSpPr>
          <p:cNvPr id="3072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DE81B698-9FED-48A1-B594-AA8E94119D24}" type="slidenum">
              <a:rPr lang="zh-TW" altLang="en-US"/>
              <a:pPr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5159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F855-4ECA-4068-AE7D-DE105D1422FF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3774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dirty="0" smtClean="0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fld id="{C9ED3C2F-0CFA-48FA-AAAF-3CCCB8FCB77F}" type="slidenum">
              <a:rPr lang="zh-TW" altLang="en-US"/>
              <a:pPr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0552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E551D-B2A1-4C4A-95E7-86172E1D68F4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2719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化工群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 userDrawn="1"/>
        </p:nvSpPr>
        <p:spPr>
          <a:xfrm>
            <a:off x="24064" y="3338930"/>
            <a:ext cx="9119935" cy="37422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7000"/>
                </a:schemeClr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1" name="矩形 40"/>
          <p:cNvSpPr/>
          <p:nvPr userDrawn="1"/>
        </p:nvSpPr>
        <p:spPr>
          <a:xfrm>
            <a:off x="24066" y="52808"/>
            <a:ext cx="9119936" cy="3437629"/>
          </a:xfrm>
          <a:prstGeom prst="rect">
            <a:avLst/>
          </a:prstGeom>
          <a:gradFill flip="none" rotWithShape="1">
            <a:gsLst>
              <a:gs pos="0">
                <a:srgbClr val="4CCEE8"/>
              </a:gs>
              <a:gs pos="100000">
                <a:srgbClr val="EFCCD1"/>
              </a:gs>
              <a:gs pos="75000">
                <a:srgbClr val="399EC6"/>
              </a:gs>
              <a:gs pos="23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42" name="圖片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" y="52808"/>
            <a:ext cx="9119936" cy="6863645"/>
          </a:xfrm>
          <a:prstGeom prst="rect">
            <a:avLst/>
          </a:prstGeom>
        </p:spPr>
      </p:pic>
      <p:pic>
        <p:nvPicPr>
          <p:cNvPr id="43" name="圖片 4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" y="52805"/>
            <a:ext cx="9112435" cy="6858000"/>
          </a:xfrm>
          <a:prstGeom prst="rect">
            <a:avLst/>
          </a:prstGeom>
        </p:spPr>
      </p:pic>
      <p:pic>
        <p:nvPicPr>
          <p:cNvPr id="44" name="圖片 4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" b="39855"/>
          <a:stretch/>
        </p:blipFill>
        <p:spPr>
          <a:xfrm>
            <a:off x="24065" y="0"/>
            <a:ext cx="9119936" cy="4214260"/>
          </a:xfrm>
          <a:prstGeom prst="rect">
            <a:avLst/>
          </a:prstGeom>
        </p:spPr>
      </p:pic>
      <p:sp>
        <p:nvSpPr>
          <p:cNvPr id="46" name="矩形 45"/>
          <p:cNvSpPr/>
          <p:nvPr userDrawn="1"/>
        </p:nvSpPr>
        <p:spPr>
          <a:xfrm>
            <a:off x="493818" y="4267065"/>
            <a:ext cx="51626" cy="1670968"/>
          </a:xfrm>
          <a:prstGeom prst="rect">
            <a:avLst/>
          </a:prstGeom>
          <a:gradFill flip="none" rotWithShape="1">
            <a:gsLst>
              <a:gs pos="0">
                <a:srgbClr val="4CCEE8"/>
              </a:gs>
              <a:gs pos="100000">
                <a:srgbClr val="399EC6"/>
              </a:gs>
            </a:gsLst>
            <a:lin ang="1578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989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化工群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 userDrawn="1"/>
        </p:nvSpPr>
        <p:spPr>
          <a:xfrm>
            <a:off x="2263138" y="7855"/>
            <a:ext cx="6880862" cy="6840585"/>
          </a:xfrm>
          <a:prstGeom prst="rect">
            <a:avLst/>
          </a:prstGeom>
          <a:gradFill flip="none" rotWithShape="1">
            <a:gsLst>
              <a:gs pos="0">
                <a:srgbClr val="4CCEE8"/>
              </a:gs>
              <a:gs pos="100000">
                <a:srgbClr val="EFCCD1"/>
              </a:gs>
              <a:gs pos="75000">
                <a:srgbClr val="399EC6"/>
              </a:gs>
              <a:gs pos="23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42" name="圖片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137" y="-19072"/>
            <a:ext cx="6880862" cy="6863645"/>
          </a:xfrm>
          <a:prstGeom prst="rect">
            <a:avLst/>
          </a:prstGeom>
        </p:spPr>
      </p:pic>
      <p:pic>
        <p:nvPicPr>
          <p:cNvPr id="43" name="圖片 4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51" y="-42476"/>
            <a:ext cx="6238349" cy="6858000"/>
          </a:xfrm>
          <a:prstGeom prst="rect">
            <a:avLst/>
          </a:prstGeom>
        </p:spPr>
      </p:pic>
      <p:pic>
        <p:nvPicPr>
          <p:cNvPr id="44" name="圖片 4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" b="39855"/>
          <a:stretch/>
        </p:blipFill>
        <p:spPr>
          <a:xfrm>
            <a:off x="3753708" y="-19072"/>
            <a:ext cx="5369663" cy="8020072"/>
          </a:xfrm>
          <a:prstGeom prst="rect">
            <a:avLst/>
          </a:prstGeom>
        </p:spPr>
      </p:pic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03" y="-15205"/>
            <a:ext cx="2728405" cy="6873206"/>
          </a:xfrm>
          <a:prstGeom prst="rect">
            <a:avLst/>
          </a:prstGeom>
          <a:effectLst>
            <a:outerShdw blurRad="266700" dir="5400000" algn="ctr" rotWithShape="0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930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土木與建築群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" y="-25382"/>
            <a:ext cx="9154610" cy="3543651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509" y="-8706"/>
            <a:ext cx="9139531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3414"/>
            <a:ext cx="9139646" cy="6891414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" y="-93150"/>
            <a:ext cx="9154610" cy="694244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4509" y="-8706"/>
            <a:ext cx="9139531" cy="6858000"/>
          </a:xfrm>
          <a:prstGeom prst="rect">
            <a:avLst/>
          </a:prstGeom>
          <a:gradFill flip="none" rotWithShape="1">
            <a:gsLst>
              <a:gs pos="24000">
                <a:srgbClr val="F7F7F7">
                  <a:alpha val="88000"/>
                </a:srgbClr>
              </a:gs>
              <a:gs pos="0">
                <a:schemeClr val="bg1">
                  <a:lumMod val="95000"/>
                </a:schemeClr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  <a:alpha val="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36"/>
          <a:stretch/>
        </p:blipFill>
        <p:spPr>
          <a:xfrm>
            <a:off x="4511" y="-42120"/>
            <a:ext cx="9139646" cy="3560389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" y="-25382"/>
            <a:ext cx="9139646" cy="3543650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" y="-6911"/>
            <a:ext cx="9139646" cy="3543650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97" y="48824"/>
            <a:ext cx="3802375" cy="2822693"/>
          </a:xfrm>
          <a:prstGeom prst="rect">
            <a:avLst/>
          </a:prstGeom>
        </p:spPr>
      </p:pic>
      <p:sp>
        <p:nvSpPr>
          <p:cNvPr id="22" name="矩形 21"/>
          <p:cNvSpPr/>
          <p:nvPr userDrawn="1"/>
        </p:nvSpPr>
        <p:spPr>
          <a:xfrm>
            <a:off x="335025" y="4004552"/>
            <a:ext cx="51737" cy="209659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1000"/>
                  <a:lumOff val="39000"/>
                </a:schemeClr>
              </a:gs>
              <a:gs pos="100000">
                <a:schemeClr val="accent2"/>
              </a:gs>
            </a:gsLst>
            <a:lin ang="1578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834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土木與建築群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" y="-25382"/>
            <a:ext cx="9154610" cy="3543651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509" y="-8706"/>
            <a:ext cx="9139531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3414"/>
            <a:ext cx="9139646" cy="6891414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899" y="-93150"/>
            <a:ext cx="6319221" cy="6942443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2743200" y="-8706"/>
            <a:ext cx="6400840" cy="6858000"/>
          </a:xfrm>
          <a:prstGeom prst="rect">
            <a:avLst/>
          </a:prstGeom>
          <a:gradFill flip="none" rotWithShape="1">
            <a:gsLst>
              <a:gs pos="24000">
                <a:srgbClr val="F7F7F7">
                  <a:alpha val="88000"/>
                </a:srgbClr>
              </a:gs>
              <a:gs pos="0">
                <a:schemeClr val="bg1">
                  <a:lumMod val="95000"/>
                </a:schemeClr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  <a:alpha val="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36"/>
          <a:stretch/>
        </p:blipFill>
        <p:spPr>
          <a:xfrm>
            <a:off x="3028949" y="-42119"/>
            <a:ext cx="6115207" cy="3173940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819" y="-25383"/>
            <a:ext cx="6319183" cy="6891413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39" y="-6911"/>
            <a:ext cx="4251961" cy="6907234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14" y="624013"/>
            <a:ext cx="3802375" cy="2822693"/>
          </a:xfrm>
          <a:prstGeom prst="rect">
            <a:avLst/>
          </a:prstGeom>
        </p:spPr>
      </p:pic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20" name="圖片 19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0" r="27323"/>
          <a:stretch/>
        </p:blipFill>
        <p:spPr>
          <a:xfrm>
            <a:off x="796792" y="-42999"/>
            <a:ext cx="3291840" cy="6891415"/>
          </a:xfrm>
          <a:prstGeom prst="rect">
            <a:avLst/>
          </a:prstGeom>
          <a:effectLst>
            <a:outerShdw blurRad="393700" dist="76200" dir="10560000" sx="99000" sy="99000" algn="ctr" rotWithShape="0">
              <a:srgbClr val="000000">
                <a:alpha val="3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588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設計群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1"/>
            <a:ext cx="9148002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36" name="圖片 3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8003" cy="3105626"/>
          </a:xfrm>
          <a:prstGeom prst="rect">
            <a:avLst/>
          </a:prstGeom>
        </p:spPr>
      </p:pic>
      <p:pic>
        <p:nvPicPr>
          <p:cNvPr id="37" name="圖片 3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4937"/>
            <a:ext cx="9317621" cy="6990908"/>
          </a:xfrm>
          <a:prstGeom prst="rect">
            <a:avLst/>
          </a:prstGeom>
        </p:spPr>
      </p:pic>
      <p:pic>
        <p:nvPicPr>
          <p:cNvPr id="38" name="圖片 3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"/>
          <a:stretch/>
        </p:blipFill>
        <p:spPr>
          <a:xfrm>
            <a:off x="-1" y="1"/>
            <a:ext cx="9147092" cy="3105625"/>
          </a:xfrm>
          <a:prstGeom prst="rect">
            <a:avLst/>
          </a:prstGeom>
        </p:spPr>
      </p:pic>
      <p:pic>
        <p:nvPicPr>
          <p:cNvPr id="41" name="圖片 4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2821708" cy="310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5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設計群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1"/>
            <a:ext cx="9148002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36" name="圖片 3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920" y="1"/>
            <a:ext cx="6740082" cy="6892938"/>
          </a:xfrm>
          <a:prstGeom prst="rect">
            <a:avLst/>
          </a:prstGeom>
        </p:spPr>
      </p:pic>
      <p:pic>
        <p:nvPicPr>
          <p:cNvPr id="37" name="圖片 3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438"/>
            <a:ext cx="9317621" cy="6990908"/>
          </a:xfrm>
          <a:prstGeom prst="rect">
            <a:avLst/>
          </a:prstGeom>
        </p:spPr>
      </p:pic>
      <p:pic>
        <p:nvPicPr>
          <p:cNvPr id="38" name="圖片 3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"/>
          <a:stretch/>
        </p:blipFill>
        <p:spPr>
          <a:xfrm>
            <a:off x="3984368" y="26205"/>
            <a:ext cx="5184691" cy="6858000"/>
          </a:xfrm>
          <a:prstGeom prst="rect">
            <a:avLst/>
          </a:prstGeom>
        </p:spPr>
      </p:pic>
      <p:pic>
        <p:nvPicPr>
          <p:cNvPr id="41" name="圖片 4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137" y="0"/>
            <a:ext cx="2821708" cy="310562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68" y="17469"/>
            <a:ext cx="276972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51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農業群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21" name="圖片 2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72"/>
          <a:stretch/>
        </p:blipFill>
        <p:spPr>
          <a:xfrm>
            <a:off x="0" y="-13855"/>
            <a:ext cx="9144000" cy="3139021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125166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540"/>
            <a:ext cx="9144000" cy="3125166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88"/>
            <a:ext cx="2826038" cy="3100438"/>
          </a:xfrm>
          <a:prstGeom prst="rect">
            <a:avLst/>
          </a:prstGeom>
        </p:spPr>
      </p:pic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342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農業群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21" name="圖片 2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72"/>
          <a:stretch/>
        </p:blipFill>
        <p:spPr>
          <a:xfrm>
            <a:off x="3314700" y="-13855"/>
            <a:ext cx="5829300" cy="6925195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"/>
          <a:stretch/>
        </p:blipFill>
        <p:spPr>
          <a:xfrm>
            <a:off x="1280160" y="0"/>
            <a:ext cx="7863840" cy="6858000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180" y="0"/>
            <a:ext cx="6941820" cy="6911340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940" y="-19540"/>
            <a:ext cx="4290060" cy="6877540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790" y="0"/>
            <a:ext cx="2826038" cy="3100438"/>
          </a:xfrm>
          <a:prstGeom prst="rect">
            <a:avLst/>
          </a:prstGeom>
        </p:spPr>
      </p:pic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58" y="4316"/>
            <a:ext cx="2764312" cy="6888852"/>
          </a:xfrm>
          <a:prstGeom prst="rect">
            <a:avLst/>
          </a:prstGeom>
          <a:effectLst>
            <a:outerShdw blurRad="292100" dir="5040000" sx="90000" sy="9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029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9B7F0-B16E-473A-870C-A1F4424D9E51}" type="datetime1">
              <a:rPr lang="zh-TW" altLang="en-US"/>
              <a:pPr>
                <a:defRPr/>
              </a:pPr>
              <a:t>2017/12/6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387BD-23FF-44E7-8631-86C940FF3FB3}" type="slidenum">
              <a:rPr lang="zh-TW" altLang="en-US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7079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96378-362E-43B8-BB81-34D0DD7600BC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9357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"/>
          <a:stretch/>
        </p:blipFill>
        <p:spPr>
          <a:xfrm>
            <a:off x="1" y="-60912"/>
            <a:ext cx="9143999" cy="691891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70734"/>
            <a:ext cx="9022322" cy="5074459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4" y="-60912"/>
            <a:ext cx="9159904" cy="6918912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0912"/>
            <a:ext cx="9144000" cy="6918912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9"/>
          <a:stretch/>
        </p:blipFill>
        <p:spPr>
          <a:xfrm flipH="1">
            <a:off x="5935485" y="-60911"/>
            <a:ext cx="3269351" cy="369565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1700-BE3B-4FDE-BCE4-8432692FC64D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64924" y="6410803"/>
            <a:ext cx="2057400" cy="365125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9176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機械群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3998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9" name="圖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" y="0"/>
            <a:ext cx="9143998" cy="310562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24731" cy="3105626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55661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9329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機械群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55661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25" name="矩形 24"/>
          <p:cNvSpPr/>
          <p:nvPr userDrawn="1"/>
        </p:nvSpPr>
        <p:spPr>
          <a:xfrm>
            <a:off x="0" y="1"/>
            <a:ext cx="6388876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27" name="圖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727" y="0"/>
            <a:ext cx="3843344" cy="6927448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34" y="5785"/>
            <a:ext cx="4946966" cy="6921663"/>
          </a:xfrm>
          <a:prstGeom prst="rect">
            <a:avLst/>
          </a:prstGeom>
        </p:spPr>
      </p:pic>
      <p:pic>
        <p:nvPicPr>
          <p:cNvPr id="34" name="圖片 3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71" y="2"/>
            <a:ext cx="6275489" cy="6857998"/>
          </a:xfrm>
          <a:prstGeom prst="rect">
            <a:avLst/>
          </a:prstGeom>
        </p:spPr>
      </p:pic>
      <p:pic>
        <p:nvPicPr>
          <p:cNvPr id="40" name="圖片 3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44" y="0"/>
            <a:ext cx="2728405" cy="6850302"/>
          </a:xfrm>
          <a:prstGeom prst="rect">
            <a:avLst/>
          </a:prstGeom>
          <a:effectLst>
            <a:outerShdw blurRad="419100" dist="50800" dir="6600000" algn="ctr" rotWithShape="0">
              <a:srgbClr val="000000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491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動力機械群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3571876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"/>
            <a:ext cx="9144000" cy="6843716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3571877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344206" y="3990371"/>
            <a:ext cx="53579" cy="1585912"/>
          </a:xfrm>
          <a:prstGeom prst="rect">
            <a:avLst/>
          </a:prstGeom>
          <a:gradFill flip="none" rotWithShape="1">
            <a:gsLst>
              <a:gs pos="0">
                <a:srgbClr val="EE9F12"/>
              </a:gs>
              <a:gs pos="50000">
                <a:schemeClr val="bg1">
                  <a:lumMod val="85000"/>
                </a:schemeClr>
              </a:gs>
              <a:gs pos="100000">
                <a:srgbClr val="F6A15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3689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動力機械群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160" y="-2"/>
            <a:ext cx="4434840" cy="6858001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120" y="14285"/>
            <a:ext cx="7421880" cy="6843716"/>
          </a:xfrm>
          <a:prstGeom prst="rect">
            <a:avLst/>
          </a:prstGeom>
        </p:spPr>
      </p:pic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140" y="-4"/>
            <a:ext cx="6880860" cy="6858004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15" y="14285"/>
            <a:ext cx="2728405" cy="6843716"/>
          </a:xfrm>
          <a:prstGeom prst="rect">
            <a:avLst/>
          </a:prstGeom>
          <a:effectLst>
            <a:outerShdw blurRad="215900" dist="76200" dir="7200000" algn="ctr" rotWithShape="0">
              <a:srgbClr val="000000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76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電機與電子群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56826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76387" cy="3387436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42"/>
            <a:ext cx="9259745" cy="6940789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56" y="339"/>
            <a:ext cx="9076682" cy="3387096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372307" y="3837276"/>
            <a:ext cx="53654" cy="2196379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50000">
                <a:schemeClr val="bg1">
                  <a:lumMod val="85000"/>
                </a:schemeClr>
              </a:gs>
              <a:gs pos="100000">
                <a:srgbClr val="4CCEE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883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電機與電子群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56826" cy="685800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100000">
                <a:srgbClr val="F9F9F9">
                  <a:shade val="100000"/>
                  <a:satMod val="115000"/>
                  <a:lumMod val="40000"/>
                  <a:lumOff val="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460" y="-1"/>
            <a:ext cx="6257929" cy="6941131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616" y="-83130"/>
            <a:ext cx="6691807" cy="6940789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309" y="338"/>
            <a:ext cx="6820517" cy="6857662"/>
          </a:xfrm>
          <a:prstGeom prst="rect">
            <a:avLst/>
          </a:prstGeom>
        </p:spPr>
      </p:pic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925310" y="6356351"/>
            <a:ext cx="2057400" cy="365125"/>
          </a:xfrm>
        </p:spPr>
        <p:txBody>
          <a:bodyPr/>
          <a:lstStyle>
            <a:lvl1pPr>
              <a:defRPr sz="1600"/>
            </a:lvl1pPr>
          </a:lstStyle>
          <a:p>
            <a:fld id="{8A2FB382-02B5-4F9A-B0F1-4FEC0CC1B832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34" y="26732"/>
            <a:ext cx="2728405" cy="6831267"/>
          </a:xfrm>
          <a:prstGeom prst="rect">
            <a:avLst/>
          </a:prstGeom>
          <a:effectLst>
            <a:outerShdw blurRad="266700" dir="5400000" algn="ctr" rotWithShape="0">
              <a:srgbClr val="000000">
                <a:alpha val="3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473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7C186-9A0C-46C4-B618-E0AC30F47CC6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B382-02B5-4F9A-B0F1-4FEC0CC1B83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493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72" r:id="rId4"/>
    <p:sldLayoutId id="2147483679" r:id="rId5"/>
    <p:sldLayoutId id="2147483673" r:id="rId6"/>
    <p:sldLayoutId id="2147483680" r:id="rId7"/>
    <p:sldLayoutId id="2147483674" r:id="rId8"/>
    <p:sldLayoutId id="2147483681" r:id="rId9"/>
    <p:sldLayoutId id="2147483675" r:id="rId10"/>
    <p:sldLayoutId id="2147483682" r:id="rId11"/>
    <p:sldLayoutId id="2147483676" r:id="rId12"/>
    <p:sldLayoutId id="2147483683" r:id="rId13"/>
    <p:sldLayoutId id="2147483677" r:id="rId14"/>
    <p:sldLayoutId id="2147483684" r:id="rId15"/>
    <p:sldLayoutId id="2147483678" r:id="rId16"/>
    <p:sldLayoutId id="2147483685" r:id="rId17"/>
    <p:sldLayoutId id="2147483686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3.png"/><Relationship Id="rId7" Type="http://schemas.openxmlformats.org/officeDocument/2006/relationships/image" Target="../media/image5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microsoft.com/office/2007/relationships/hdphoto" Target="../media/hdphoto2.wdp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7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9.png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9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44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44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9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44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9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2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0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4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microsoft.com/office/2007/relationships/hdphoto" Target="../media/hdphoto1.wdp"/><Relationship Id="rId4" Type="http://schemas.openxmlformats.org/officeDocument/2006/relationships/image" Target="../media/image45.png"/><Relationship Id="rId9" Type="http://schemas.openxmlformats.org/officeDocument/2006/relationships/image" Target="../media/image5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圖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"/>
          <a:stretch/>
        </p:blipFill>
        <p:spPr>
          <a:xfrm>
            <a:off x="1" y="-60912"/>
            <a:ext cx="9143999" cy="6918912"/>
          </a:xfrm>
          <a:prstGeom prst="rect">
            <a:avLst/>
          </a:prstGeom>
        </p:spPr>
      </p:pic>
      <p:pic>
        <p:nvPicPr>
          <p:cNvPr id="45" name="圖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70734"/>
            <a:ext cx="9022322" cy="5074459"/>
          </a:xfrm>
          <a:prstGeom prst="rect">
            <a:avLst/>
          </a:prstGeom>
        </p:spPr>
      </p:pic>
      <p:pic>
        <p:nvPicPr>
          <p:cNvPr id="46" name="圖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4" y="-60912"/>
            <a:ext cx="9159904" cy="6918912"/>
          </a:xfrm>
          <a:prstGeom prst="rect">
            <a:avLst/>
          </a:prstGeom>
        </p:spPr>
      </p:pic>
      <p:pic>
        <p:nvPicPr>
          <p:cNvPr id="47" name="圖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0912"/>
            <a:ext cx="9144000" cy="6918912"/>
          </a:xfrm>
          <a:prstGeom prst="rect">
            <a:avLst/>
          </a:prstGeom>
        </p:spPr>
      </p:pic>
      <p:pic>
        <p:nvPicPr>
          <p:cNvPr id="48" name="圖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9"/>
          <a:stretch/>
        </p:blipFill>
        <p:spPr>
          <a:xfrm flipH="1">
            <a:off x="5935485" y="-60911"/>
            <a:ext cx="3269351" cy="3695651"/>
          </a:xfrm>
          <a:prstGeom prst="rect">
            <a:avLst/>
          </a:prstGeom>
        </p:spPr>
      </p:pic>
      <p:pic>
        <p:nvPicPr>
          <p:cNvPr id="58" name="圖片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274" y="4427127"/>
            <a:ext cx="3131887" cy="3027034"/>
          </a:xfrm>
          <a:prstGeom prst="rect">
            <a:avLst/>
          </a:prstGeom>
        </p:spPr>
      </p:pic>
      <p:sp>
        <p:nvSpPr>
          <p:cNvPr id="78" name="文字方塊 77"/>
          <p:cNvSpPr txBox="1"/>
          <p:nvPr/>
        </p:nvSpPr>
        <p:spPr>
          <a:xfrm>
            <a:off x="1128650" y="1710892"/>
            <a:ext cx="6886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身心障學生就讀高級中等學校科別之屬性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分析</a:t>
            </a:r>
            <a:endParaRPr lang="zh-TW" altLang="en-US" sz="4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9" name="文字方塊 78"/>
          <p:cNvSpPr txBox="1"/>
          <p:nvPr/>
        </p:nvSpPr>
        <p:spPr>
          <a:xfrm>
            <a:off x="1390721" y="3970817"/>
            <a:ext cx="612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選技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職 好好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讀 有前途</a:t>
            </a:r>
          </a:p>
        </p:txBody>
      </p:sp>
      <p:sp>
        <p:nvSpPr>
          <p:cNvPr id="80" name="矩形 79"/>
          <p:cNvSpPr/>
          <p:nvPr/>
        </p:nvSpPr>
        <p:spPr>
          <a:xfrm flipH="1">
            <a:off x="854445" y="1770735"/>
            <a:ext cx="122693" cy="19705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4" name="矩形 83"/>
          <p:cNvSpPr/>
          <p:nvPr/>
        </p:nvSpPr>
        <p:spPr>
          <a:xfrm>
            <a:off x="2763652" y="3244334"/>
            <a:ext cx="3815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工業類、農業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類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endParaRPr lang="zh-TW" altLang="en-US" sz="3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5" name="文字方塊 84"/>
          <p:cNvSpPr txBox="1"/>
          <p:nvPr/>
        </p:nvSpPr>
        <p:spPr>
          <a:xfrm>
            <a:off x="1457735" y="5307413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報告人：國立鳳山商工　蘇文彬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3" name="投影片編號版面配置區 9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966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525" y="46038"/>
            <a:ext cx="84529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827881" y="1392237"/>
            <a:ext cx="7488237" cy="389731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TW" altLang="en-US" sz="2400" b="1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（三）生活經驗的特質</a:t>
            </a:r>
            <a:endParaRPr lang="en-US" altLang="zh-TW" sz="2400" b="1" dirty="0" smtClean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zh-TW" altLang="en-US" sz="600" dirty="0" smtClean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140000"/>
              </a:lnSpc>
              <a:buClr>
                <a:srgbClr val="7030A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喜歡拆卸、組裝機械，例如：樂高玩具、手機、汽機車、機械</a:t>
            </a:r>
          </a:p>
          <a:p>
            <a:pPr eaLnBrk="1" hangingPunct="1">
              <a:lnSpc>
                <a:spcPct val="140000"/>
              </a:lnSpc>
              <a:buClr>
                <a:srgbClr val="7030A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喜歡繪圖及設計，例如：機械構造、創新設計、人體工學設計</a:t>
            </a:r>
          </a:p>
          <a:p>
            <a:pPr eaLnBrk="1" hangingPunct="1">
              <a:lnSpc>
                <a:spcPct val="140000"/>
              </a:lnSpc>
              <a:buClr>
                <a:srgbClr val="7030A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喜歡藝術品加工造形，例如：琉璃造形、金屬工藝</a:t>
            </a:r>
          </a:p>
          <a:p>
            <a:pPr eaLnBrk="1" hangingPunct="1">
              <a:lnSpc>
                <a:spcPct val="140000"/>
              </a:lnSpc>
              <a:buClr>
                <a:srgbClr val="7030A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喜歡機械與電機整合應用，例如：製作機器人、自動化應用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zh-TW" altLang="en-US" sz="1800" dirty="0" smtClean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5606" name="Picture 6" descr="C:\Users\Justin\Desktop\群科簡報\視覺元素\機械群\製作\技S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157788"/>
            <a:ext cx="18764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C:\Users\Justin\Desktop\群科簡報\視覺元素\機械群\製作\技職S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4292600"/>
            <a:ext cx="17462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C:\Users\Justin\Desktop\群科簡報\視覺元素\機械群\製作\技職_CS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5505450"/>
            <a:ext cx="5397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投影片編號版面配置區 3"/>
          <p:cNvSpPr txBox="1">
            <a:spLocks/>
          </p:cNvSpPr>
          <p:nvPr/>
        </p:nvSpPr>
        <p:spPr bwMode="auto">
          <a:xfrm>
            <a:off x="8593138" y="6388100"/>
            <a:ext cx="5508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DED4E317-2989-4E52-A0EC-5931CA291896}" type="slidenum">
              <a:rPr lang="zh-TW" altLang="en-US" sz="1600" b="1">
                <a:solidFill>
                  <a:srgbClr val="7030A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zh-TW" altLang="en-US" sz="1600" b="1" dirty="0">
              <a:solidFill>
                <a:srgbClr val="7030A0"/>
              </a:solidFill>
            </a:endParaRPr>
          </a:p>
        </p:txBody>
      </p:sp>
      <p:sp>
        <p:nvSpPr>
          <p:cNvPr id="25610" name="矩形 14"/>
          <p:cNvSpPr>
            <a:spLocks noChangeArrowheads="1"/>
          </p:cNvSpPr>
          <p:nvPr/>
        </p:nvSpPr>
        <p:spPr bwMode="auto">
          <a:xfrm>
            <a:off x="5940425" y="6283325"/>
            <a:ext cx="3749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800">
                <a:solidFill>
                  <a:srgbClr val="7030A0"/>
                </a:solidFill>
                <a:latin typeface="微軟正黑體" panose="020B0604030504040204" pitchFamily="34" charset="-120"/>
              </a:rPr>
              <a:t> </a:t>
            </a:r>
          </a:p>
        </p:txBody>
      </p:sp>
      <p:sp>
        <p:nvSpPr>
          <p:cNvPr id="14" name="標題 1"/>
          <p:cNvSpPr txBox="1">
            <a:spLocks/>
          </p:cNvSpPr>
          <p:nvPr/>
        </p:nvSpPr>
        <p:spPr>
          <a:xfrm>
            <a:off x="5133812" y="532076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3808100" y="5327205"/>
            <a:ext cx="1147830" cy="1147830"/>
          </a:xfrm>
          <a:prstGeom prst="rect">
            <a:avLst/>
          </a:prstGeom>
        </p:spPr>
      </p:pic>
      <p:sp>
        <p:nvSpPr>
          <p:cNvPr id="16" name="標題 1"/>
          <p:cNvSpPr txBox="1">
            <a:spLocks/>
          </p:cNvSpPr>
          <p:nvPr/>
        </p:nvSpPr>
        <p:spPr>
          <a:xfrm>
            <a:off x="685600" y="480349"/>
            <a:ext cx="7567150" cy="1135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28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en-US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625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122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00" tmFilter="0, 0; .2, .5; .8, .5; 1, 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50" autoRev="1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4008601" y="672669"/>
            <a:ext cx="4801314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機械科</a:t>
            </a:r>
            <a:r>
              <a:rPr lang="zh-TW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、鑄造科、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板金科、機械木模科、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配管科、模具科、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機電科、製圖科、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生物產業機電科、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電腦機械製圖科</a:t>
            </a: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ct val="150000"/>
              </a:lnSpc>
            </a:pPr>
            <a:r>
              <a:rPr lang="zh-TW" altLang="en-US" sz="3600" dirty="0" smtClean="0"/>
              <a:t>                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8616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12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27586" y="2141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169042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學習機械加工操作、機械製造概念、自動化機器製造的知識，也培養設計、電腦化製造等技能，是該類群最普遍的科別。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149524"/>
            <a:ext cx="5082456" cy="1885547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實習：</a:t>
            </a:r>
            <a:r>
              <a:rPr lang="zh-TW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電腦輔助繪圖設計</a:t>
            </a:r>
            <a:r>
              <a:rPr lang="en-US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(CAD) / </a:t>
            </a:r>
            <a:r>
              <a:rPr lang="zh-TW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製造</a:t>
            </a:r>
            <a:r>
              <a:rPr lang="en-US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(CAM)</a:t>
            </a:r>
            <a:r>
              <a:rPr lang="zh-TW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CNC</a:t>
            </a:r>
            <a:r>
              <a:rPr lang="zh-TW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（數控機械）自動化加工</a:t>
            </a:r>
            <a:r>
              <a:rPr lang="zh-TW" altLang="en-US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，例如：</a:t>
            </a:r>
            <a:r>
              <a:rPr lang="en-US" altLang="zh-TW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3C</a:t>
            </a:r>
            <a:r>
              <a:rPr lang="zh-TW" altLang="en-US" sz="2000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產品的加工及零件</a:t>
            </a: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裝配。</a:t>
            </a:r>
            <a:endParaRPr lang="zh-TW" altLang="zh-TW" sz="2000" dirty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595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27586" y="2141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鑄造科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169042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學習基礎砂模、金屬熔鑄、材料檢驗、特殊鑄造等知識。除了從事汽車、船舶等大型機具的製作，亦能跨足金工、珠寶的鍛造製作。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149524"/>
            <a:ext cx="5082456" cy="1885547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例如：生產家庭用五金、引擎、輪圈；製作珠寶、戒指、高附加價值藝術品；檢測各研究機構、公司產品的生產品質。</a:t>
            </a:r>
            <a:endParaRPr lang="zh-TW" altLang="zh-TW" sz="2000" dirty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5874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27586" y="2141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板金科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169042"/>
            <a:ext cx="54053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學習金屬工程技術的基本知識，及設計、電腦繪圖、展開、切割、折彎、銲接、組立、塗裝成商品等技能。不只是汽車車體板金，工業設計、製造業領域都有板金科可發揮的地方。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599514" y="5026429"/>
            <a:ext cx="5082456" cy="98575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例如：電器箱體、機械外殼、汽車板金。</a:t>
            </a:r>
            <a:endParaRPr lang="zh-TW" altLang="zh-TW" sz="2000" dirty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1978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15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4591095" y="18663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機械木模科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169042"/>
            <a:ext cx="5405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學習機械、圖學等基本知識，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及木工技術、各種木工手工具、模型特性、機械木模製作技能。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645723" y="3821865"/>
            <a:ext cx="5082456" cy="1344496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例如：製作水龍頭、消防栓、汽車引擎主體</a:t>
            </a:r>
          </a:p>
        </p:txBody>
      </p:sp>
    </p:spTree>
    <p:extLst>
      <p:ext uri="{BB962C8B-B14F-4D97-AF65-F5344CB8AC3E}">
        <p14:creationId xmlns:p14="http://schemas.microsoft.com/office/powerpoint/2010/main" val="143975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16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55352" y="189327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配管科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169042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學習各種管線及其設備的安裝、檢測、維護，包括消防、水電、瓦斯管線工程、營建配管、工業配管、銲接應用等技能，應用廣泛。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645723" y="3821864"/>
            <a:ext cx="5082456" cy="2190315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例如：消防水電、瓦斯管線、廚具、污水處理等（建築配管行業）；石化工業、發電廠、製酒廠、船舶工程等（工業配管行業）</a:t>
            </a:r>
          </a:p>
        </p:txBody>
      </p:sp>
    </p:spTree>
    <p:extLst>
      <p:ext uri="{BB962C8B-B14F-4D97-AF65-F5344CB8AC3E}">
        <p14:creationId xmlns:p14="http://schemas.microsoft.com/office/powerpoint/2010/main" val="408603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17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27586" y="2141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模具科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273699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所有大量製造的產品都</a:t>
            </a: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與模具科</a:t>
            </a:r>
            <a:r>
              <a:rPr lang="zh-TW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人才</a:t>
            </a: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有關</a:t>
            </a:r>
            <a:r>
              <a:rPr lang="zh-TW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</a:t>
            </a:r>
            <a:r>
              <a:rPr lang="zh-TW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電腦繪圖設計、高精密度電腦數值控制，培養模具設計、電腦化設計等技能。</a:t>
            </a:r>
            <a:endParaRPr lang="zh-TW" altLang="en-US" sz="3200" dirty="0"/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149524"/>
            <a:ext cx="5082456" cy="1885547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例如：智慧型手機、平板電腦、運動鞋、滑鼠、電視機、眼鏡、浴缸等日常生活用品的大量生產製造</a:t>
            </a:r>
          </a:p>
        </p:txBody>
      </p:sp>
    </p:spTree>
    <p:extLst>
      <p:ext uri="{BB962C8B-B14F-4D97-AF65-F5344CB8AC3E}">
        <p14:creationId xmlns:p14="http://schemas.microsoft.com/office/powerpoint/2010/main" val="245642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18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27586" y="2141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機電科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411389"/>
            <a:ext cx="5405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跨領域學習機械、電機、電子、資訊基本知識與技術，加以利用整合各組件，組成自動化生產設備。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149525"/>
            <a:ext cx="5082456" cy="1001596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例如：機器人應用與自動化設備</a:t>
            </a:r>
          </a:p>
        </p:txBody>
      </p:sp>
    </p:spTree>
    <p:extLst>
      <p:ext uri="{BB962C8B-B14F-4D97-AF65-F5344CB8AC3E}">
        <p14:creationId xmlns:p14="http://schemas.microsoft.com/office/powerpoint/2010/main" val="254063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19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27586" y="2141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製圖科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169042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所有的工業製程都需要工程圖，電腦製圖、</a:t>
            </a:r>
            <a:r>
              <a:rPr lang="en-US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3D </a:t>
            </a: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列印是必備技能。學習電腦輔助設計軟體繪製機械製圖、工業設計的基本知識。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4026838" y="3892305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電腦機械製圖科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391383" y="4795667"/>
            <a:ext cx="5405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與製圖科內容相似，但著重電腦輔助。</a:t>
            </a:r>
          </a:p>
        </p:txBody>
      </p:sp>
      <p:sp>
        <p:nvSpPr>
          <p:cNvPr id="10" name="圓角矩形圖說文字 9"/>
          <p:cNvSpPr/>
          <p:nvPr/>
        </p:nvSpPr>
        <p:spPr>
          <a:xfrm>
            <a:off x="3552842" y="5872885"/>
            <a:ext cx="4836778" cy="76200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en-US" altLang="zh-TW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各類機器或</a:t>
            </a:r>
            <a:r>
              <a:rPr lang="en-US" altLang="zh-TW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3C</a:t>
            </a: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物品之的工業設計</a:t>
            </a:r>
          </a:p>
        </p:txBody>
      </p:sp>
    </p:spTree>
    <p:extLst>
      <p:ext uri="{BB962C8B-B14F-4D97-AF65-F5344CB8AC3E}">
        <p14:creationId xmlns:p14="http://schemas.microsoft.com/office/powerpoint/2010/main" val="362370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"/>
          <a:stretch/>
        </p:blipFill>
        <p:spPr>
          <a:xfrm>
            <a:off x="1" y="-60912"/>
            <a:ext cx="9143999" cy="691891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70734"/>
            <a:ext cx="9022322" cy="507445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4" y="-60912"/>
            <a:ext cx="9159904" cy="691891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0912"/>
            <a:ext cx="9144000" cy="691891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9"/>
          <a:stretch/>
        </p:blipFill>
        <p:spPr>
          <a:xfrm flipH="1">
            <a:off x="5935485" y="-60911"/>
            <a:ext cx="3269351" cy="36956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H="1">
            <a:off x="3469836" y="4927431"/>
            <a:ext cx="121724" cy="112901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485648"/>
            <a:ext cx="4551679" cy="6372352"/>
          </a:xfrm>
        </p:spPr>
      </p:pic>
      <p:sp>
        <p:nvSpPr>
          <p:cNvPr id="12" name="文字方塊 11"/>
          <p:cNvSpPr txBox="1"/>
          <p:nvPr/>
        </p:nvSpPr>
        <p:spPr>
          <a:xfrm rot="20711868">
            <a:off x="1822728" y="523242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高職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 rot="791770">
            <a:off x="557807" y="468886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高中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長方形 11"/>
          <p:cNvSpPr/>
          <p:nvPr/>
        </p:nvSpPr>
        <p:spPr>
          <a:xfrm>
            <a:off x="3047134" y="1449069"/>
            <a:ext cx="4523026" cy="13234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哪一</a:t>
            </a:r>
            <a:r>
              <a:rPr lang="zh-TW" altLang="en-US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條進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路</a:t>
            </a:r>
            <a:endParaRPr lang="en-US" altLang="zh-TW" sz="40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</a:t>
            </a:r>
            <a:r>
              <a:rPr lang="zh-TW" altLang="en-US" sz="4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適合</a:t>
            </a:r>
            <a:r>
              <a:rPr lang="zh-TW" altLang="en-US" sz="4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自己？</a:t>
            </a:r>
            <a:endParaRPr lang="en-US" altLang="zh-TW" sz="4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586124" y="4927776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人生重要不是所站的位置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而是所朝的方向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94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20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3903998" y="230883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生物產業機電科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305257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屬於跨領域的科系，將機械、電子、電機和智慧型電腦控制等專業知識與技術，應用在生物產業上，促進生物產業的自動化與現代化。</a:t>
            </a:r>
          </a:p>
        </p:txBody>
      </p:sp>
      <p:sp>
        <p:nvSpPr>
          <p:cNvPr id="10" name="圓角矩形圖說文字 9"/>
          <p:cNvSpPr/>
          <p:nvPr/>
        </p:nvSpPr>
        <p:spPr>
          <a:xfrm>
            <a:off x="3552841" y="4164736"/>
            <a:ext cx="4836778" cy="1750466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zh-TW" sz="2000" dirty="0" smtClean="0">
                <a:solidFill>
                  <a:srgbClr val="404040"/>
                </a:solidFill>
                <a:latin typeface="微軟正黑體" panose="020B0604030504040204" pitchFamily="34" charset="-120"/>
              </a:rPr>
              <a:t>例如：透過無線感測器網路，進行環境監測、生態監測、健康與醫療照護、防災救災、交通管理等</a:t>
            </a:r>
            <a:endParaRPr lang="zh-TW" altLang="zh-TW" sz="2000" dirty="0">
              <a:solidFill>
                <a:srgbClr val="404040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429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21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3903998" y="230883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生物產業機電科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305257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屬於跨領域的科系，將機械、電子、電機和智慧型電腦控制等專業知識與技術，應用在生物產業上，促進生物產業的自動化與現代化。</a:t>
            </a:r>
          </a:p>
        </p:txBody>
      </p:sp>
      <p:sp>
        <p:nvSpPr>
          <p:cNvPr id="10" name="圓角矩形圖說文字 9"/>
          <p:cNvSpPr/>
          <p:nvPr/>
        </p:nvSpPr>
        <p:spPr>
          <a:xfrm>
            <a:off x="3552841" y="4164736"/>
            <a:ext cx="4836778" cy="1750466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FF8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zh-TW" sz="2000" dirty="0" smtClean="0">
                <a:solidFill>
                  <a:srgbClr val="404040"/>
                </a:solidFill>
                <a:latin typeface="微軟正黑體" panose="020B0604030504040204" pitchFamily="34" charset="-120"/>
              </a:rPr>
              <a:t>例如：透過無線感測器網路，進行環境監測、生態監測、健康與醫療照護、防災救災、交通管理等</a:t>
            </a:r>
            <a:endParaRPr lang="zh-TW" altLang="zh-TW" sz="2000" dirty="0">
              <a:solidFill>
                <a:srgbClr val="404040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1196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22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314641" y="29946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4400" b="1" dirty="0" smtClean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升學</a:t>
            </a:r>
            <a:endParaRPr lang="zh-TW" altLang="en-US" sz="44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859472"/>
            <a:ext cx="54053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機械工程相關學系、工業工程及設計管理學系、材料科學工程相關學系、電機工程相關學系、動力機械工程相關學系、造船及航空工程相關學系、生物醫學工程學系、工業教育系等。</a:t>
            </a:r>
          </a:p>
        </p:txBody>
      </p:sp>
    </p:spTree>
    <p:extLst>
      <p:ext uri="{BB962C8B-B14F-4D97-AF65-F5344CB8AC3E}">
        <p14:creationId xmlns:p14="http://schemas.microsoft.com/office/powerpoint/2010/main" val="367872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0" y="331834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479594" y="2014991"/>
            <a:ext cx="1147830" cy="114783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314640" y="29946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4400" b="1" dirty="0" smtClean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  <a:endParaRPr lang="zh-TW" altLang="en-US" sz="44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91383" y="1859472"/>
            <a:ext cx="54053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各相關行業的機械操作、加工、維護、裝配或設計等，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也可擔任現場管理、品質管制或工業安全等工作，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或從事銷售、相關材料供應。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另透過公職考試，可加入國營事業相關領域。</a:t>
            </a:r>
          </a:p>
        </p:txBody>
      </p:sp>
    </p:spTree>
    <p:extLst>
      <p:ext uri="{BB962C8B-B14F-4D97-AF65-F5344CB8AC3E}">
        <p14:creationId xmlns:p14="http://schemas.microsoft.com/office/powerpoint/2010/main" val="408609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24</a:t>
            </a:fld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91317" y="3846251"/>
            <a:ext cx="81469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聰明的人類透過自己的力量，讓冷冰冰的機械產生「動能」，加上科技不斷的進步與發展下，汽車、飛機、火箭各種運輸工具，以及重型機械、農業生產動力機具、工程動力機具等，各式各樣會「動」的機械被發明，讓我們的生活、交通、產業越來越發達，「動力機械群」的人才更被重視，前景很好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156167" y="2209542"/>
            <a:ext cx="10042902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關注能產生動力的機械，出路寬廣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867" y="1630194"/>
            <a:ext cx="2005957" cy="1941681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162" y="1935166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1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 descr="對話框1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347286">
            <a:off x="220459" y="8234"/>
            <a:ext cx="8681803" cy="63226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955715" y="1470978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群組 8"/>
          <p:cNvGrpSpPr>
            <a:grpSpLocks/>
          </p:cNvGrpSpPr>
          <p:nvPr/>
        </p:nvGrpSpPr>
        <p:grpSpPr bwMode="auto">
          <a:xfrm>
            <a:off x="2347828" y="2715578"/>
            <a:ext cx="2260600" cy="731837"/>
            <a:chOff x="1464380" y="2673548"/>
            <a:chExt cx="2261171" cy="730800"/>
          </a:xfrm>
        </p:grpSpPr>
        <p:pic>
          <p:nvPicPr>
            <p:cNvPr id="25625" name="Picture 6" descr="C:\Users\Justin\Desktop\群科簡報\視覺元素\水產群\UI水產群\machineicon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4380" y="2673548"/>
              <a:ext cx="812504" cy="73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345665" y="2708424"/>
              <a:ext cx="1379886" cy="638855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機械推理</a:t>
              </a:r>
            </a:p>
          </p:txBody>
        </p:sp>
      </p:grpSp>
      <p:grpSp>
        <p:nvGrpSpPr>
          <p:cNvPr id="10" name="群組 9"/>
          <p:cNvGrpSpPr>
            <a:grpSpLocks/>
          </p:cNvGrpSpPr>
          <p:nvPr/>
        </p:nvGrpSpPr>
        <p:grpSpPr bwMode="auto">
          <a:xfrm>
            <a:off x="2347828" y="3682365"/>
            <a:ext cx="2259012" cy="731838"/>
            <a:chOff x="1466584" y="3508176"/>
            <a:chExt cx="2258967" cy="731569"/>
          </a:xfrm>
        </p:grpSpPr>
        <p:pic>
          <p:nvPicPr>
            <p:cNvPr id="25623" name="Picture 5" descr="C:\Users\Justin\Desktop\群科簡報\視覺元素\水產群\UI水產群\logeiicon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584" y="3508176"/>
              <a:ext cx="813360" cy="731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2344454" y="3554197"/>
              <a:ext cx="1381097" cy="639527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空間關係</a:t>
              </a:r>
            </a:p>
          </p:txBody>
        </p:sp>
      </p:grpSp>
      <p:grpSp>
        <p:nvGrpSpPr>
          <p:cNvPr id="11" name="群組 10"/>
          <p:cNvGrpSpPr>
            <a:grpSpLocks/>
          </p:cNvGrpSpPr>
          <p:nvPr/>
        </p:nvGrpSpPr>
        <p:grpSpPr bwMode="auto">
          <a:xfrm>
            <a:off x="5083090" y="2693353"/>
            <a:ext cx="2260600" cy="735012"/>
            <a:chOff x="1465145" y="4382543"/>
            <a:chExt cx="2261172" cy="734159"/>
          </a:xfrm>
        </p:grpSpPr>
        <p:pic>
          <p:nvPicPr>
            <p:cNvPr id="25621" name="Picture 4" descr="C:\Users\Justin\Desktop\群科簡報\視覺元素\水產群\UI水產群\Lookingicon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5145" y="4382543"/>
              <a:ext cx="816239" cy="734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2344843" y="4414256"/>
              <a:ext cx="1381474" cy="639020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邏輯推理</a:t>
              </a:r>
            </a:p>
          </p:txBody>
        </p:sp>
      </p:grpSp>
      <p:grpSp>
        <p:nvGrpSpPr>
          <p:cNvPr id="12" name="群組 11"/>
          <p:cNvGrpSpPr>
            <a:grpSpLocks/>
          </p:cNvGrpSpPr>
          <p:nvPr/>
        </p:nvGrpSpPr>
        <p:grpSpPr bwMode="auto">
          <a:xfrm>
            <a:off x="5084678" y="3682365"/>
            <a:ext cx="2259012" cy="731838"/>
            <a:chOff x="1466584" y="5234650"/>
            <a:chExt cx="2259733" cy="731569"/>
          </a:xfrm>
        </p:grpSpPr>
        <p:pic>
          <p:nvPicPr>
            <p:cNvPr id="25619" name="Picture 3" descr="C:\Users\Justin\Desktop\群科簡報\視覺元素\水產群\UI水產群\fishingicon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584" y="5234650"/>
              <a:ext cx="813360" cy="731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344751" y="5267976"/>
              <a:ext cx="1381566" cy="639527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科學推理</a:t>
              </a:r>
            </a:p>
          </p:txBody>
        </p:sp>
      </p:grp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831890" y="1998028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（一）性向、興趣的特質</a:t>
            </a:r>
          </a:p>
        </p:txBody>
      </p:sp>
      <p:pic>
        <p:nvPicPr>
          <p:cNvPr id="47" name="圖片 46" descr="1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842408">
            <a:off x="6439534" y="4513400"/>
            <a:ext cx="971550" cy="117316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8" name="圖片 4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671880">
            <a:off x="349165" y="3088640"/>
            <a:ext cx="976313" cy="139223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9" name="圖片 4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10492">
            <a:off x="1314365" y="3001328"/>
            <a:ext cx="269875" cy="151923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1" name="Picture 7" descr="C:\Users\Justin\Desktop\群科簡報\視覺元素\水產群\製作\技職宣導圖1231.png"/>
          <p:cNvPicPr>
            <a:picLocks noChangeAspect="1"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 rot="13951565">
            <a:off x="7963312" y="3503293"/>
            <a:ext cx="939800" cy="161925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動力機械群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關注能產生動力的機械，出路寬廣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0" name="圖片 2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215" y="5223197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56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圖片 21" descr="對話框1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347286">
            <a:off x="80448" y="-90827"/>
            <a:ext cx="8681803" cy="63226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651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882024A-8CBA-48FC-8ACC-E56095D89DE2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0142" y="2319654"/>
            <a:ext cx="6410325" cy="10160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TW" altLang="zh-TW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對下列國中課程的學習內容，表現較優良、或較有興趣的人，都適合就讀喔！</a:t>
            </a:r>
            <a:endParaRPr lang="zh-TW" altLang="zh-TW" sz="200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3" name="群組 32"/>
          <p:cNvGrpSpPr>
            <a:grpSpLocks/>
          </p:cNvGrpSpPr>
          <p:nvPr/>
        </p:nvGrpSpPr>
        <p:grpSpPr bwMode="auto">
          <a:xfrm>
            <a:off x="2277667" y="3286442"/>
            <a:ext cx="1979612" cy="1825625"/>
            <a:chOff x="1644530" y="4194842"/>
            <a:chExt cx="1980029" cy="1824748"/>
          </a:xfrm>
        </p:grpSpPr>
        <p:pic>
          <p:nvPicPr>
            <p:cNvPr id="25" name="圖片 24" descr="自然與生活科技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8989" y="4194842"/>
              <a:ext cx="1891110" cy="144075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矩形 26"/>
            <p:cNvSpPr/>
            <p:nvPr/>
          </p:nvSpPr>
          <p:spPr>
            <a:xfrm>
              <a:off x="1644530" y="5619732"/>
              <a:ext cx="1980029" cy="3998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zh-TW" sz="2000" b="1">
                  <a:solidFill>
                    <a:srgbClr val="40404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電機與機械應用</a:t>
              </a:r>
              <a:endParaRPr lang="zh-TW" altLang="en-US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0" name="群組 29"/>
          <p:cNvGrpSpPr>
            <a:grpSpLocks/>
          </p:cNvGrpSpPr>
          <p:nvPr/>
        </p:nvGrpSpPr>
        <p:grpSpPr bwMode="auto">
          <a:xfrm>
            <a:off x="4704954" y="3284854"/>
            <a:ext cx="1890713" cy="1797050"/>
            <a:chOff x="3965624" y="3890558"/>
            <a:chExt cx="1890571" cy="1797266"/>
          </a:xfrm>
        </p:grpSpPr>
        <p:pic>
          <p:nvPicPr>
            <p:cNvPr id="26" name="圖片 25" descr="數學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65624" y="3890558"/>
              <a:ext cx="1890571" cy="144003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矩形 28"/>
            <p:cNvSpPr/>
            <p:nvPr/>
          </p:nvSpPr>
          <p:spPr>
            <a:xfrm>
              <a:off x="4057692" y="5287726"/>
              <a:ext cx="1723896" cy="40009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zh-TW" sz="2000" b="1">
                  <a:solidFill>
                    <a:srgbClr val="40404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簡單立體圖形</a:t>
              </a:r>
              <a:endParaRPr lang="zh-TW" altLang="en-US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815704" y="137191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1691879" y="1898967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en-US" sz="22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22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）學習表現的特質</a:t>
            </a:r>
          </a:p>
        </p:txBody>
      </p:sp>
      <p:sp>
        <p:nvSpPr>
          <p:cNvPr id="21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動力機械群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關注能產生動力的機械，出路寬廣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215" y="5223197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52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 descr="對話框1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347286">
            <a:off x="198319" y="-113686"/>
            <a:ext cx="8681803" cy="63226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933575" y="1349058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700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3D8E00-5BE5-42D0-9857-603247691D2C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809750" y="2076133"/>
            <a:ext cx="6078538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en-US" sz="22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altLang="zh-TW" sz="22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）性向、興趣的特質</a:t>
            </a:r>
            <a:endParaRPr lang="en-US" altLang="zh-TW" sz="2200" b="1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TW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喜歡研究機車、汽車、挖土機、飛機、農耕機、火車的機械結構等</a:t>
            </a:r>
          </a:p>
          <a:p>
            <a:pPr defTabSz="9144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TW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喜歡動手修理腳踏車、模型車、模型飛機等</a:t>
            </a:r>
          </a:p>
          <a:p>
            <a:pPr defTabSz="9144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TW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喜歡參觀新車展、改裝車展、航空展等</a:t>
            </a:r>
            <a:endParaRPr lang="zh-TW" altLang="en-US" sz="20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 eaLnBrk="1" hangingPunct="1"/>
            <a:endParaRPr lang="zh-TW" altLang="zh-TW" sz="2200" b="1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7" name="圖片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350" y="4325620"/>
            <a:ext cx="2900363" cy="1863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動力機械群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關注能產生動力的機械，出路寬廣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215" y="5223197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72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28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098261" y="730449"/>
            <a:ext cx="2983509" cy="57246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汽車科、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重機科、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飛機修護科、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動力機械科、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農業機械科、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軌道車輛科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>
              <a:lnSpc>
                <a:spcPct val="150000"/>
              </a:lnSpc>
            </a:pP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193" y="2245175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5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29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127586" y="3665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汽車科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學習有關汽車裝配、保養維修的基本技術，以及汽車學理、檢驗、維修的基本知識。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457700"/>
            <a:ext cx="5082456" cy="157737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C00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例如：學會開車前的基本檢查，汽車基本故障原因的判斷及簡易的排除方法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55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"/>
          <a:stretch/>
        </p:blipFill>
        <p:spPr>
          <a:xfrm>
            <a:off x="1" y="-60912"/>
            <a:ext cx="9143999" cy="691891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70734"/>
            <a:ext cx="9022322" cy="507445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4" y="-60912"/>
            <a:ext cx="9159904" cy="691891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0912"/>
            <a:ext cx="9144000" cy="691891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9"/>
          <a:stretch/>
        </p:blipFill>
        <p:spPr>
          <a:xfrm flipH="1">
            <a:off x="5935485" y="-60911"/>
            <a:ext cx="3269351" cy="36956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H="1">
            <a:off x="10709645" y="3890665"/>
            <a:ext cx="122693" cy="19705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189" y="4202599"/>
            <a:ext cx="4312676" cy="2695423"/>
          </a:xfr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131" y="4060777"/>
            <a:ext cx="4004869" cy="3003651"/>
          </a:xfrm>
          <a:prstGeom prst="rect">
            <a:avLst/>
          </a:prstGeom>
        </p:spPr>
      </p:pic>
      <p:sp>
        <p:nvSpPr>
          <p:cNvPr id="15" name="TextBox 8"/>
          <p:cNvSpPr txBox="1"/>
          <p:nvPr/>
        </p:nvSpPr>
        <p:spPr>
          <a:xfrm>
            <a:off x="647564" y="628861"/>
            <a:ext cx="78488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  <a:defRPr/>
            </a:pPr>
            <a:r>
              <a:rPr lang="zh-TW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高職與高中之區別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270942" y="2294782"/>
            <a:ext cx="8244408" cy="20796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spcBef>
                <a:spcPts val="600"/>
              </a:spcBef>
              <a:buClr>
                <a:schemeClr val="tx2">
                  <a:lumMod val="60000"/>
                  <a:lumOff val="40000"/>
                </a:schemeClr>
              </a:buClr>
              <a:buFont typeface="標楷體" pitchFamily="65" charset="-120"/>
              <a:buChar char="●"/>
              <a:defRPr/>
            </a:pPr>
            <a:r>
              <a:rPr lang="zh-TW" altLang="en-US" sz="3600" b="1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</a:rPr>
              <a:t>專業</a:t>
            </a:r>
            <a:r>
              <a:rPr lang="zh-TW" altLang="en-US" sz="3600" b="1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</a:rPr>
              <a:t>科目與專業實習</a:t>
            </a:r>
            <a:endParaRPr lang="en-US" altLang="zh-TW" sz="3600" b="1" dirty="0">
              <a:solidFill>
                <a:srgbClr val="C00000"/>
              </a:solidFill>
              <a:latin typeface="微軟正黑體"/>
              <a:ea typeface="微軟正黑體"/>
              <a:cs typeface="微軟正黑體"/>
            </a:endParaRPr>
          </a:p>
          <a:p>
            <a:pPr marL="571500" indent="-571500">
              <a:lnSpc>
                <a:spcPct val="150000"/>
              </a:lnSpc>
              <a:spcBef>
                <a:spcPts val="600"/>
              </a:spcBef>
              <a:buClr>
                <a:schemeClr val="tx2">
                  <a:lumMod val="60000"/>
                  <a:lumOff val="40000"/>
                </a:schemeClr>
              </a:buClr>
              <a:buFont typeface="標楷體" pitchFamily="65" charset="-120"/>
              <a:buChar char="●"/>
              <a:defRPr/>
            </a:pPr>
            <a:r>
              <a:rPr lang="zh-TW" altLang="en-US" sz="3600" b="1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</a:rPr>
              <a:t>適應專業課程及學習正確的工作方法</a:t>
            </a:r>
            <a:endParaRPr lang="en-US" altLang="zh-TW" sz="3600" b="1" dirty="0">
              <a:solidFill>
                <a:srgbClr val="C00000"/>
              </a:solidFill>
              <a:latin typeface="微軟正黑體"/>
              <a:ea typeface="微軟正黑體"/>
              <a:cs typeface="微軟正黑體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51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10" ac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6" dur="7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30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127586" y="36653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重機科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堆高機、怪手等重型機械的維護與操作，以及機電整合與自動化控制的實務學習。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457700"/>
            <a:ext cx="5082456" cy="157737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C00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例如：學會堆高機的操作，以及操作前、後的檢查與故障維修的技術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2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31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52555" y="31959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飛機修護科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學習飛機作用理論、零組件檢驗及維修所需的基本知識，培養對零組件的拆開分解、組裝配線、保養、維修實務。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457700"/>
            <a:ext cx="5082456" cy="157737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C00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例如：學會飛機起飛前的基本檢查，進行飛機基本故障原因的判斷及簡易的排除方法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0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32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52555" y="31959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動力機械科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學習各種能源動力設備與工程機械，培養學生的專業設計、製造、操作、維修等基礎技能。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457700"/>
            <a:ext cx="5082456" cy="157737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C00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例如：原動力廠、航空動力、船舶動力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6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33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52555" y="31959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農業機械科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耕耘機、插秧機等農業機具的操作與保養維修的知識與技能，以及農場經營管理機械化、農業生產自動化的基礎認識。</a:t>
            </a:r>
          </a:p>
          <a:p>
            <a:endParaRPr lang="zh-TW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457700"/>
            <a:ext cx="5082456" cy="157737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C00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例如：學會利用農業機械，進行田間翻土、整平、除草、採收等工作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1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34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52555" y="31959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軌道車輛科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學習軌道車輛作用的理論、零組件檢驗、維修所需的基本知識，培養學生對零組件的拆開分解、組裝配線、保養、維修等基本技術。</a:t>
            </a:r>
          </a:p>
        </p:txBody>
      </p:sp>
      <p:sp>
        <p:nvSpPr>
          <p:cNvPr id="7" name="圓角矩形圖說文字 6"/>
          <p:cNvSpPr/>
          <p:nvPr/>
        </p:nvSpPr>
        <p:spPr>
          <a:xfrm>
            <a:off x="3714303" y="4457700"/>
            <a:ext cx="5082456" cy="1577371"/>
          </a:xfrm>
          <a:prstGeom prst="wedgeRoundRectCallout">
            <a:avLst>
              <a:gd name="adj1" fmla="val 47489"/>
              <a:gd name="adj2" fmla="val 27614"/>
              <a:gd name="adj3" fmla="val 16667"/>
            </a:avLst>
          </a:prstGeom>
          <a:solidFill>
            <a:srgbClr val="FFC000"/>
          </a:solidFill>
          <a:ln w="63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例如：學會判斷火車、高鐵、捷運、遊樂區雲宵飛車等的基本故障原因，並能進行基本維修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6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35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598941" y="42627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升學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3578115" y="1443894"/>
            <a:ext cx="54053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車輛工程系、機械工程系汽車組、飛機工程系機械組、航空機械系、造船及海洋工程系、動力機械工程系等車輛工程、航空工程、造船工程等。</a:t>
            </a:r>
          </a:p>
          <a:p>
            <a:endParaRPr lang="zh-TW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部分學校提供機械工程相關領域的名額，招收動力機械群的學生。</a:t>
            </a:r>
          </a:p>
        </p:txBody>
      </p:sp>
    </p:spTree>
    <p:extLst>
      <p:ext uri="{BB962C8B-B14F-4D97-AF65-F5344CB8AC3E}">
        <p14:creationId xmlns:p14="http://schemas.microsoft.com/office/powerpoint/2010/main" val="378033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36</a:t>
            </a:fld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578115" y="144389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汽機車、飛機、農業生產機械、工程動力機具、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工業用動力機械、軌道車輛等機具的檢驗、測試、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裝配、操作、調整、維修、製造相關工作，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或者參加考試進入交通部、交通局等公部門。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2400" y="3393416"/>
            <a:ext cx="3391383" cy="28473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動力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關注能產生動力的機械，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出路寬廣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" y="2263689"/>
            <a:ext cx="812948" cy="812948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5598941" y="42627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669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37</a:t>
            </a:fld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438917" y="3941862"/>
            <a:ext cx="821740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我們國家重視與民生息息相關的高科技產業，全世界頂尖的筆電、手機、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3C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產品裡面的零件，許多都是「臺灣製造」，讓我們引以為傲！電機與電子群科的資源很豐富，不只就業機會很多，還能跨足海外、放眼國際，我們喜愛的電玩、遊戲機、機器人，都能變成工作。</a:t>
            </a:r>
          </a:p>
          <a:p>
            <a:pPr>
              <a:defRPr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能學習電學觀念、電路裝配、分析、設計與應用能力，還能執行系統開發、程式設計，判讀接線圖、電路圖，電機與電子群科能讓你成為智慧科技的頂尖人才，當一位充滿魅力的科技新貴！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266912" y="1865217"/>
            <a:ext cx="6232256" cy="126769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電機與電子群</a:t>
            </a:r>
            <a:r>
              <a:rPr lang="zh-TW" altLang="zh-TW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927" y="1427508"/>
            <a:ext cx="1715197" cy="2765836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6795291" y="1865217"/>
            <a:ext cx="1121854" cy="1121854"/>
            <a:chOff x="4831774" y="-1329501"/>
            <a:chExt cx="1121854" cy="1121854"/>
          </a:xfrm>
        </p:grpSpPr>
        <p:sp>
          <p:nvSpPr>
            <p:cNvPr id="13" name="圓角矩形 12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  <p:sp>
        <p:nvSpPr>
          <p:cNvPr id="15" name="文字方塊 14"/>
          <p:cNvSpPr txBox="1"/>
          <p:nvPr/>
        </p:nvSpPr>
        <p:spPr>
          <a:xfrm>
            <a:off x="290945" y="2725461"/>
            <a:ext cx="5049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196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9" y="6064"/>
            <a:ext cx="8681803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594644" y="1146451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（一）性向、興趣的特質</a:t>
            </a:r>
          </a:p>
        </p:txBody>
      </p:sp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電機與電子</a:t>
            </a:r>
            <a:r>
              <a:rPr lang="zh-TW" altLang="en-US" sz="6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</a:t>
            </a:r>
            <a:r>
              <a:rPr lang="zh-TW" altLang="zh-TW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先鋒</a:t>
            </a:r>
            <a:endParaRPr lang="zh-TW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4844360" y="5699882"/>
            <a:ext cx="1121854" cy="1121854"/>
            <a:chOff x="4831774" y="-1329501"/>
            <a:chExt cx="1121854" cy="1121854"/>
          </a:xfrm>
        </p:grpSpPr>
        <p:sp>
          <p:nvSpPr>
            <p:cNvPr id="25" name="圓角矩形 24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  <p:grpSp>
        <p:nvGrpSpPr>
          <p:cNvPr id="27" name="群組 26"/>
          <p:cNvGrpSpPr>
            <a:grpSpLocks/>
          </p:cNvGrpSpPr>
          <p:nvPr/>
        </p:nvGrpSpPr>
        <p:grpSpPr bwMode="auto">
          <a:xfrm>
            <a:off x="865926" y="3626024"/>
            <a:ext cx="7240587" cy="1011237"/>
            <a:chOff x="1112576" y="5554372"/>
            <a:chExt cx="7240117" cy="1012357"/>
          </a:xfrm>
        </p:grpSpPr>
        <p:sp>
          <p:nvSpPr>
            <p:cNvPr id="28" name="矩形 5"/>
            <p:cNvSpPr>
              <a:spLocks noChangeArrowheads="1"/>
            </p:cNvSpPr>
            <p:nvPr/>
          </p:nvSpPr>
          <p:spPr bwMode="auto">
            <a:xfrm>
              <a:off x="2233041" y="5755322"/>
              <a:ext cx="6119652" cy="553998"/>
            </a:xfrm>
            <a:prstGeom prst="rect">
              <a:avLst/>
            </a:prstGeom>
            <a:noFill/>
            <a:ln w="57150">
              <a:solidFill>
                <a:srgbClr val="2429E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kumimoji="0"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未來想成為科技新貴、進入科學園區或科技公司上班</a:t>
              </a:r>
            </a:p>
          </p:txBody>
        </p:sp>
        <p:pic>
          <p:nvPicPr>
            <p:cNvPr id="31" name="Picture 2" descr="Q:\16群科\群科簡報\視覺元素\電機電子群\UI\電腦3c產品硬體設備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576" y="5554372"/>
              <a:ext cx="1001974" cy="101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群組 31"/>
          <p:cNvGrpSpPr>
            <a:grpSpLocks/>
          </p:cNvGrpSpPr>
          <p:nvPr/>
        </p:nvGrpSpPr>
        <p:grpSpPr bwMode="auto">
          <a:xfrm>
            <a:off x="865926" y="1560783"/>
            <a:ext cx="6554787" cy="1012825"/>
            <a:chOff x="1112576" y="3489608"/>
            <a:chExt cx="6555768" cy="1012357"/>
          </a:xfrm>
        </p:grpSpPr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2193082" y="3671680"/>
              <a:ext cx="5475262" cy="553998"/>
            </a:xfrm>
            <a:prstGeom prst="rect">
              <a:avLst/>
            </a:prstGeom>
            <a:noFill/>
            <a:ln w="57150">
              <a:solidFill>
                <a:srgbClr val="2429E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kumimoji="0" lang="zh-TW" altLang="en-US" sz="20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對電腦、</a:t>
              </a:r>
              <a:r>
                <a:rPr kumimoji="0" lang="en-US" altLang="zh-TW" sz="20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3C</a:t>
              </a:r>
              <a:r>
                <a:rPr kumimoji="0" lang="zh-TW" altLang="en-US" sz="20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產品、硬體設備及軟體程式有興趣</a:t>
              </a:r>
            </a:p>
          </p:txBody>
        </p:sp>
        <p:pic>
          <p:nvPicPr>
            <p:cNvPr id="34" name="Picture 3" descr="Q:\16群科\群科簡報\視覺元素\電機電子群\UI\電器結構原理組裝維修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576" y="3489608"/>
              <a:ext cx="1001974" cy="101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群組 35"/>
          <p:cNvGrpSpPr>
            <a:grpSpLocks/>
          </p:cNvGrpSpPr>
          <p:nvPr/>
        </p:nvGrpSpPr>
        <p:grpSpPr bwMode="auto">
          <a:xfrm>
            <a:off x="865926" y="2603771"/>
            <a:ext cx="6376987" cy="1011237"/>
            <a:chOff x="1112576" y="4532021"/>
            <a:chExt cx="6377049" cy="1012357"/>
          </a:xfrm>
        </p:grpSpPr>
        <p:sp>
          <p:nvSpPr>
            <p:cNvPr id="37" name="矩形 3"/>
            <p:cNvSpPr>
              <a:spLocks noChangeArrowheads="1"/>
            </p:cNvSpPr>
            <p:nvPr/>
          </p:nvSpPr>
          <p:spPr bwMode="auto">
            <a:xfrm>
              <a:off x="2233041" y="4747210"/>
              <a:ext cx="5256584" cy="553998"/>
            </a:xfrm>
            <a:prstGeom prst="rect">
              <a:avLst/>
            </a:prstGeom>
            <a:noFill/>
            <a:ln w="57150">
              <a:solidFill>
                <a:srgbClr val="2429E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kumimoji="0"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對家用電器結構、原理、組裝、維修有興趣</a:t>
              </a:r>
            </a:p>
          </p:txBody>
        </p:sp>
        <p:pic>
          <p:nvPicPr>
            <p:cNvPr id="38" name="Picture 4" descr="Q:\16群科\群科簡報\視覺元素\電機電子群\UI\對三C產品png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576" y="4532021"/>
              <a:ext cx="1001974" cy="101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543044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9" y="6064"/>
            <a:ext cx="8681803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39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電機與電子</a:t>
            </a:r>
            <a:r>
              <a:rPr lang="zh-TW" altLang="en-US" sz="6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</a:t>
            </a:r>
            <a:r>
              <a:rPr lang="zh-TW" altLang="zh-TW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先鋒</a:t>
            </a:r>
            <a:endParaRPr lang="zh-TW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4844360" y="5699882"/>
            <a:ext cx="1121854" cy="1121854"/>
            <a:chOff x="4831774" y="-1329501"/>
            <a:chExt cx="1121854" cy="1121854"/>
          </a:xfrm>
        </p:grpSpPr>
        <p:sp>
          <p:nvSpPr>
            <p:cNvPr id="25" name="圓角矩形 24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1516302" y="1710054"/>
            <a:ext cx="6410325" cy="10160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TW" altLang="zh-TW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對下列國中課程的學習內容，表現較優良、或較有興趣的人，都適合就讀喔！</a:t>
            </a:r>
            <a:endParaRPr lang="zh-TW" altLang="zh-TW" sz="200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448039" y="1289367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en-US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）學習表現的特質</a:t>
            </a:r>
          </a:p>
        </p:txBody>
      </p:sp>
      <p:grpSp>
        <p:nvGrpSpPr>
          <p:cNvPr id="41" name="群組 40"/>
          <p:cNvGrpSpPr>
            <a:grpSpLocks/>
          </p:cNvGrpSpPr>
          <p:nvPr/>
        </p:nvGrpSpPr>
        <p:grpSpPr bwMode="auto">
          <a:xfrm>
            <a:off x="5122068" y="2743523"/>
            <a:ext cx="2751241" cy="1745273"/>
            <a:chOff x="4683770" y="4410004"/>
            <a:chExt cx="3028950" cy="2165449"/>
          </a:xfrm>
        </p:grpSpPr>
        <p:pic>
          <p:nvPicPr>
            <p:cNvPr id="42" name="Picture 4" descr="Q:\16群科\群科簡報\視覺元素\電機電子群\UI\自然與生活科技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3770" y="4871669"/>
              <a:ext cx="3028950" cy="170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矩形 5"/>
            <p:cNvSpPr>
              <a:spLocks noChangeArrowheads="1"/>
            </p:cNvSpPr>
            <p:nvPr/>
          </p:nvSpPr>
          <p:spPr bwMode="auto">
            <a:xfrm>
              <a:off x="4683770" y="4410004"/>
              <a:ext cx="3028950" cy="46166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2400" b="1">
                  <a:latin typeface="微軟正黑體" panose="020B0604030504040204" pitchFamily="34" charset="-120"/>
                </a:rPr>
                <a:t>數學</a:t>
              </a:r>
              <a:endParaRPr kumimoji="0" lang="zh-TW" altLang="en-US" sz="2400" b="1"/>
            </a:p>
          </p:txBody>
        </p:sp>
      </p:grpSp>
      <p:grpSp>
        <p:nvGrpSpPr>
          <p:cNvPr id="44" name="群組 43"/>
          <p:cNvGrpSpPr>
            <a:grpSpLocks/>
          </p:cNvGrpSpPr>
          <p:nvPr/>
        </p:nvGrpSpPr>
        <p:grpSpPr bwMode="auto">
          <a:xfrm>
            <a:off x="1594643" y="2740349"/>
            <a:ext cx="2751241" cy="1747832"/>
            <a:chOff x="1155378" y="4407495"/>
            <a:chExt cx="3028950" cy="2167958"/>
          </a:xfrm>
        </p:grpSpPr>
        <p:pic>
          <p:nvPicPr>
            <p:cNvPr id="45" name="Picture 5" descr="Q:\16群科\群科簡報\視覺元素\電機電子群\UI\數學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378" y="4871669"/>
              <a:ext cx="3028950" cy="170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矩形 11"/>
            <p:cNvSpPr>
              <a:spLocks noChangeArrowheads="1"/>
            </p:cNvSpPr>
            <p:nvPr/>
          </p:nvSpPr>
          <p:spPr bwMode="auto">
            <a:xfrm>
              <a:off x="1155378" y="4407495"/>
              <a:ext cx="3028950" cy="46166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2400" b="1" dirty="0">
                  <a:latin typeface="微軟正黑體" panose="020B0604030504040204" pitchFamily="34" charset="-120"/>
                </a:rPr>
                <a:t>自然與生活科技</a:t>
              </a:r>
              <a:endParaRPr kumimoji="0" lang="en-US" altLang="zh-TW" sz="2400" b="1" dirty="0">
                <a:latin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781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"/>
          <a:stretch/>
        </p:blipFill>
        <p:spPr>
          <a:xfrm>
            <a:off x="1" y="-60912"/>
            <a:ext cx="9143999" cy="691891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70734"/>
            <a:ext cx="9022322" cy="507445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4" y="-60912"/>
            <a:ext cx="9159904" cy="691891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8" y="-60912"/>
            <a:ext cx="9144000" cy="691891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9"/>
          <a:stretch/>
        </p:blipFill>
        <p:spPr>
          <a:xfrm flipH="1">
            <a:off x="5935485" y="-60911"/>
            <a:ext cx="3269351" cy="36956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H="1">
            <a:off x="227865" y="2174240"/>
            <a:ext cx="146368" cy="230963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374233" y="1915157"/>
            <a:ext cx="8784976" cy="256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92D050"/>
              </a:buClr>
              <a:defRPr/>
            </a:pPr>
            <a:r>
              <a:rPr lang="zh-TW" altLang="en-US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診斷身心障礙學生</a:t>
            </a:r>
            <a:r>
              <a:rPr lang="zh-TW" altLang="en-US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類型</a:t>
            </a:r>
            <a:r>
              <a:rPr lang="zh-TW" altLang="en-US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32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92D050"/>
              </a:buClr>
              <a:defRPr/>
            </a:pPr>
            <a:r>
              <a:rPr lang="zh-TW" altLang="en-US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了解高職各科</a:t>
            </a:r>
            <a:r>
              <a:rPr lang="zh-TW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課程</a:t>
            </a:r>
            <a:r>
              <a:rPr lang="zh-TW" altLang="en-US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應具備</a:t>
            </a:r>
            <a:r>
              <a:rPr lang="zh-TW" altLang="en-US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能力</a:t>
            </a:r>
            <a:endParaRPr lang="en-US" altLang="zh-TW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rgbClr val="92D050"/>
              </a:buClr>
              <a:defRPr/>
            </a:pPr>
            <a:r>
              <a:rPr lang="zh-TW" altLang="en-US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依學生的</a:t>
            </a:r>
            <a:r>
              <a:rPr lang="zh-TW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學業能</a:t>
            </a:r>
            <a:r>
              <a:rPr lang="zh-TW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力</a:t>
            </a:r>
            <a:r>
              <a:rPr lang="zh-TW" altLang="en-US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安置於合其</a:t>
            </a:r>
            <a:r>
              <a:rPr lang="zh-TW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性向</a:t>
            </a:r>
            <a:r>
              <a:rPr lang="zh-TW" altLang="en-US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能力</a:t>
            </a:r>
            <a:r>
              <a:rPr lang="zh-TW" altLang="en-US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的位置</a:t>
            </a:r>
            <a:endParaRPr lang="zh-CN" altLang="en-US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449796" y="4999207"/>
            <a:ext cx="8244408" cy="14619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zh-TW" altLang="en-US" sz="2800" b="1" dirty="0" smtClean="0">
                <a:solidFill>
                  <a:srgbClr val="C00000"/>
                </a:solidFill>
                <a:latin typeface="微軟正黑體"/>
                <a:ea typeface="微軟正黑體"/>
              </a:rPr>
              <a:t>例如</a:t>
            </a:r>
            <a:r>
              <a:rPr lang="en-US" altLang="zh-TW" sz="2800" b="1" dirty="0" smtClean="0">
                <a:solidFill>
                  <a:srgbClr val="C00000"/>
                </a:solidFill>
                <a:latin typeface="微軟正黑體"/>
                <a:ea typeface="微軟正黑體"/>
              </a:rPr>
              <a:t>:</a:t>
            </a:r>
            <a:r>
              <a:rPr lang="zh-TW" altLang="en-US" sz="2800" b="1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</a:rPr>
              <a:t>對</a:t>
            </a:r>
            <a:r>
              <a:rPr lang="zh-TW" altLang="en-US" sz="2800" b="1" dirty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</a:rPr>
              <a:t>圖像的理解，空間的</a:t>
            </a:r>
            <a:r>
              <a:rPr lang="zh-TW" altLang="en-US" sz="2800" b="1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</a:rPr>
              <a:t>轉換</a:t>
            </a:r>
            <a:endParaRPr lang="en-US" altLang="zh-TW" sz="2800" b="1" dirty="0" smtClean="0">
              <a:solidFill>
                <a:srgbClr val="C00000"/>
              </a:solidFill>
              <a:latin typeface="微軟正黑體"/>
              <a:ea typeface="微軟正黑體"/>
              <a:cs typeface="微軟正黑體"/>
            </a:endParaRPr>
          </a:p>
          <a:p>
            <a:pPr>
              <a:spcBef>
                <a:spcPts val="600"/>
              </a:spcBef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zh-TW" altLang="en-US" sz="2800" b="1" dirty="0" smtClean="0">
                <a:latin typeface="微軟正黑體"/>
                <a:ea typeface="微軟正黑體"/>
                <a:cs typeface="微軟正黑體"/>
              </a:rPr>
              <a:t>身障生若無法理解，圖</a:t>
            </a:r>
            <a:r>
              <a:rPr lang="zh-TW" altLang="en-US" sz="2800" b="1" dirty="0">
                <a:latin typeface="微軟正黑體"/>
                <a:ea typeface="微軟正黑體"/>
                <a:cs typeface="微軟正黑體"/>
              </a:rPr>
              <a:t>要變成實物，實物要變成圖，</a:t>
            </a:r>
            <a:r>
              <a:rPr lang="zh-TW" altLang="en-US" sz="2800" b="1" dirty="0" smtClean="0">
                <a:latin typeface="微軟正黑體"/>
                <a:ea typeface="微軟正黑體"/>
                <a:cs typeface="微軟正黑體"/>
              </a:rPr>
              <a:t>無法轉換，那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/>
                <a:ea typeface="微軟正黑體"/>
                <a:cs typeface="微軟正黑體"/>
              </a:rPr>
              <a:t>製圖</a:t>
            </a:r>
            <a:r>
              <a:rPr lang="zh-TW" altLang="en-US" sz="2800" b="1" dirty="0">
                <a:latin typeface="微軟正黑體"/>
                <a:ea typeface="微軟正黑體"/>
                <a:cs typeface="微軟正黑體"/>
              </a:rPr>
              <a:t>這科就無法學習</a:t>
            </a:r>
            <a:r>
              <a:rPr lang="zh-TW" altLang="en-US" sz="2800" b="1" dirty="0" smtClean="0">
                <a:latin typeface="微軟正黑體"/>
                <a:ea typeface="微軟正黑體"/>
                <a:cs typeface="微軟正黑體"/>
              </a:rPr>
              <a:t>了</a:t>
            </a:r>
            <a:endParaRPr lang="zh-CN" altLang="en-US" sz="2800" dirty="0"/>
          </a:p>
        </p:txBody>
      </p:sp>
      <p:sp>
        <p:nvSpPr>
          <p:cNvPr id="19" name="TextBox 8"/>
          <p:cNvSpPr txBox="1"/>
          <p:nvPr/>
        </p:nvSpPr>
        <p:spPr>
          <a:xfrm>
            <a:off x="647564" y="628861"/>
            <a:ext cx="78488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600"/>
              </a:spcAft>
              <a:buClr>
                <a:srgbClr val="92D050"/>
              </a:buClr>
              <a:defRPr/>
            </a:pPr>
            <a:r>
              <a:rPr lang="zh-TW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如何適性安置身心障礙學生</a:t>
            </a:r>
            <a:endParaRPr lang="zh-TW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投影片編號版面配置區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351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mph" presetSubtype="10" accel="6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20" dur="7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6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17" grpId="0"/>
      <p:bldP spid="17" grpId="1"/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9" y="6064"/>
            <a:ext cx="8681803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40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電機與電子</a:t>
            </a:r>
            <a:r>
              <a:rPr lang="zh-TW" altLang="en-US" sz="6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</a:t>
            </a:r>
            <a:r>
              <a:rPr lang="zh-TW" altLang="zh-TW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先鋒</a:t>
            </a:r>
            <a:endParaRPr lang="zh-TW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4844360" y="5699882"/>
            <a:ext cx="1121854" cy="1121854"/>
            <a:chOff x="4831774" y="-1329501"/>
            <a:chExt cx="1121854" cy="1121854"/>
          </a:xfrm>
        </p:grpSpPr>
        <p:sp>
          <p:nvSpPr>
            <p:cNvPr id="25" name="圓角矩形 24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  <p:sp>
        <p:nvSpPr>
          <p:cNvPr id="17" name="內容版面配置區 2"/>
          <p:cNvSpPr txBox="1">
            <a:spLocks/>
          </p:cNvSpPr>
          <p:nvPr/>
        </p:nvSpPr>
        <p:spPr>
          <a:xfrm>
            <a:off x="1217930" y="1339978"/>
            <a:ext cx="8229600" cy="30241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（三）生活經驗的特質</a:t>
            </a:r>
            <a:endParaRPr lang="en-US" altLang="zh-TW" sz="2400" b="1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Blip>
                <a:blip r:embed="rId5"/>
              </a:buBlip>
            </a:pP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喜歡動手安裝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3C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產品應用軟體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Blip>
                <a:blip r:embed="rId5"/>
              </a:buBlip>
            </a:pP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喜歡動手修理與拆解研究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3C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與家電用品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Blip>
                <a:blip r:embed="rId5"/>
              </a:buBlip>
            </a:pP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喜歡參觀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3C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產品展示會喜歡玩娛樂產品</a:t>
            </a:r>
          </a:p>
          <a:p>
            <a:pPr>
              <a:lnSpc>
                <a:spcPct val="170000"/>
              </a:lnSpc>
              <a:buFont typeface="Arial" panose="020B0604020202020204" pitchFamily="34" charset="0"/>
              <a:buBlip>
                <a:blip r:embed="rId5"/>
              </a:buBlip>
            </a:pP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喜歡研究智慧型、或對自動控制產品感到好奇或有興趣</a:t>
            </a:r>
            <a:endParaRPr lang="zh-TW" altLang="en-US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92985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41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4901" y="730449"/>
            <a:ext cx="3877985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資訊科、電子科、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控制科、電機科、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冷凍空調科、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航空電子科、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電機空調科 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>
              <a:lnSpc>
                <a:spcPct val="150000"/>
              </a:lnSpc>
            </a:pP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2786960" y="1959284"/>
            <a:ext cx="1121854" cy="1121854"/>
            <a:chOff x="4831774" y="-1329501"/>
            <a:chExt cx="1121854" cy="1121854"/>
          </a:xfrm>
        </p:grpSpPr>
        <p:sp>
          <p:nvSpPr>
            <p:cNvPr id="9" name="圓角矩形 8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879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42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3038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77334" y="1339593"/>
            <a:ext cx="54053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學習與電腦有關的軟體程式及硬體，包括程式語言、電腦系統安裝、電腦網路架設、智慧型機器人晶片控制及微電腦介面電路控制基本知識，手機與平板</a:t>
            </a:r>
            <a:r>
              <a:rPr lang="en-US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APP </a:t>
            </a: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應用程式編寫、電腦裝修與系統安裝、架設線上遊戲伺服器、廣告</a:t>
            </a:r>
            <a:r>
              <a:rPr lang="en-US" altLang="zh-TW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LED </a:t>
            </a: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螢幕控制等實務技能。</a:t>
            </a:r>
          </a:p>
          <a:p>
            <a:endParaRPr lang="zh-TW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251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43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3038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學習程式邏輯設計、電子電路、視聽電子、工業電子、微電腦單晶片控制的基本知識，學習電腦及行動裝置程式設計與週邊產品的製作、電器用品內部的微電腦控制、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燈光音響產品設計與組裝等實務技能。</a:t>
            </a:r>
          </a:p>
          <a:p>
            <a:endParaRPr lang="zh-TW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968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44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3038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控制科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學習機電整合、可程式邏輯控制、氣液壓控制、工業儀器的基本知識，培養自動化工業產品加工與包裝的設計、鍋爐壓力的控制、燒窯溫度的控制、防盜系統的設計等實務技能。</a:t>
            </a:r>
          </a:p>
          <a:p>
            <a:endParaRPr lang="zh-TW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960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45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3038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學習室內配線設計、工業配線設計、電機機械的基本知識，養成電器配線與水電裝配、電梯的微電腦控制、工廠電氣設備的配線與維修、電動車馬達控制等實務技能。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14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46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52555" y="303855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冷凍空調科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學習各型冷氣機、冰箱及中央空調的結構、原理、安裝與維護的基本知識，以及變頻冷氣的裝配與內部微電腦控制電路設計、冰箱的節能控制及應用、水塔馬達的控制等實務。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0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47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52555" y="303855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航空電子科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基礎課程與電子科相近，但更注重航空基本電子設備、儀器、通信導航、介面控制、微電腦週邊設備的基本知識，培養航空裝備的運用、簡易遙控器的製作、運用雷達進行遠端系統操控、對講機無線通信電路設計等實務技能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675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48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52555" y="31959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電機空調科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學習重點與冷凍空調相近。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學習電機機械、冷凍空調、家庭電器、微電腦控制及可程式控制的基本知識，培養環境溫溼度、空氣品質控制的技術、遙控及智能情境控制家用電器設備自動化的設計等實務技能。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401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49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148795" y="44913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升學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「電機領域」：電機工程系、能源與冷凍空調工程系、能源應用與科技系等。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「資電領域」：電子工程系、資訊工程系、電腦與通訊工程系、光電工程系、生物醫學工程系、多媒體與遊戲發展科學系等。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57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"/>
          <a:stretch/>
        </p:blipFill>
        <p:spPr>
          <a:xfrm>
            <a:off x="1" y="-60912"/>
            <a:ext cx="9143999" cy="691891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70734"/>
            <a:ext cx="9022322" cy="507445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4" y="-60912"/>
            <a:ext cx="9159904" cy="691891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0912"/>
            <a:ext cx="9144000" cy="691891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09"/>
          <a:stretch/>
        </p:blipFill>
        <p:spPr>
          <a:xfrm flipH="1">
            <a:off x="5935485" y="-60911"/>
            <a:ext cx="3269351" cy="3695651"/>
          </a:xfrm>
          <a:prstGeom prst="rect">
            <a:avLst/>
          </a:prstGeom>
        </p:spPr>
      </p:pic>
      <p:pic>
        <p:nvPicPr>
          <p:cNvPr id="13" name="圖片 7" descr="120x80---升學進路圖直式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40" y="365126"/>
            <a:ext cx="8468721" cy="6413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129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50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148795" y="44913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52843" y="1634394"/>
            <a:ext cx="5405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電機、電子與資訊科技公司從事安裝、測試、檢驗、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操作、調整、維修、程式設計、網路管理等，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業務、行銷、專案管理等非工程師領域也需要電機人才。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60960" y="3109004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電機與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電子群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科技尖兵，智慧生活先鋒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765880" y="1634394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64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51</a:t>
            </a:fld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652277" y="4176017"/>
            <a:ext cx="82174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英國的牛頓、美國的愛因斯坦和許多科學家，將他們的發明貢獻給社會，讓人類擁有豐富的生活，在我們日常生活中，與化學工業產品相關，而且對人類有益的物品，像是光碟、半導體、太陽能面板、肥皂、化妝品、隱形眼鏡等，都是化工領域的人不斷實驗而產生的結晶，如果你擅長物理、數學、應用科學原理及工程技術，可以加入化工群，一起嘗試有趣的實驗，成為生活魔術師。</a:t>
            </a:r>
            <a:endParaRPr lang="zh-TW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軟正黑體"/>
              <a:ea typeface="微軟正黑體"/>
              <a:cs typeface="微軟正黑體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354" y="-1359786"/>
            <a:ext cx="6484774" cy="4569404"/>
          </a:xfrm>
          <a:prstGeom prst="rect">
            <a:avLst/>
          </a:prstGeom>
        </p:spPr>
      </p:pic>
      <p:sp>
        <p:nvSpPr>
          <p:cNvPr id="17" name="文字方塊 16"/>
          <p:cNvSpPr txBox="1"/>
          <p:nvPr/>
        </p:nvSpPr>
        <p:spPr>
          <a:xfrm>
            <a:off x="350179" y="2004125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化工群</a:t>
            </a:r>
            <a:endParaRPr kumimoji="1" lang="zh-TW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419198" y="2970524"/>
            <a:ext cx="48526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Hant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神乎其技，高科技帶來新契機</a:t>
            </a:r>
            <a:endParaRPr kumimoji="1" lang="zh-Hant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kumimoji="1" lang="zh-TW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9" name="圖片 18" descr="two-test-tube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820" y="2036552"/>
            <a:ext cx="865239" cy="865239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3" t="20775" r="24588" b="20620"/>
          <a:stretch/>
        </p:blipFill>
        <p:spPr>
          <a:xfrm>
            <a:off x="4540105" y="1254585"/>
            <a:ext cx="2977116" cy="262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8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9" y="6064"/>
            <a:ext cx="8681803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52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594644" y="1146451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（一）性向、興趣的特質</a:t>
            </a:r>
          </a:p>
        </p:txBody>
      </p:sp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化工群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kumimoji="1" lang="zh-TW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乎其技，高科技帶來新契機</a:t>
            </a:r>
            <a:endParaRPr kumimoji="1" lang="zh-Hant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40"/>
          <p:cNvGrpSpPr>
            <a:grpSpLocks/>
          </p:cNvGrpSpPr>
          <p:nvPr/>
        </p:nvGrpSpPr>
        <p:grpSpPr bwMode="auto">
          <a:xfrm>
            <a:off x="4578350" y="1883841"/>
            <a:ext cx="3878263" cy="2451100"/>
            <a:chOff x="5266015" y="3968739"/>
            <a:chExt cx="3877985" cy="2451498"/>
          </a:xfrm>
        </p:grpSpPr>
        <p:pic>
          <p:nvPicPr>
            <p:cNvPr id="20" name="圖片 6" descr="實驗操作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3246" y="3968739"/>
              <a:ext cx="1503521" cy="140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8"/>
            <p:cNvSpPr>
              <a:spLocks noChangeArrowheads="1"/>
            </p:cNvSpPr>
            <p:nvPr/>
          </p:nvSpPr>
          <p:spPr bwMode="auto">
            <a:xfrm>
              <a:off x="5266015" y="5589240"/>
              <a:ext cx="387798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未來</a:t>
              </a:r>
              <a:r>
                <a:rPr lang="zh-TW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想從事</a:t>
              </a:r>
              <a:endPara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化學工業的工作</a:t>
              </a:r>
              <a:endPara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2" name="群組 39"/>
          <p:cNvGrpSpPr>
            <a:grpSpLocks/>
          </p:cNvGrpSpPr>
          <p:nvPr/>
        </p:nvGrpSpPr>
        <p:grpSpPr bwMode="auto">
          <a:xfrm>
            <a:off x="3600450" y="1866379"/>
            <a:ext cx="1544638" cy="2098675"/>
            <a:chOff x="3637558" y="3952670"/>
            <a:chExt cx="1543019" cy="2098235"/>
          </a:xfrm>
        </p:grpSpPr>
        <p:pic>
          <p:nvPicPr>
            <p:cNvPr id="23" name="圖片 4" descr="化學操作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7558" y="3952670"/>
              <a:ext cx="1503852" cy="140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10"/>
            <p:cNvSpPr>
              <a:spLocks noChangeArrowheads="1"/>
            </p:cNvSpPr>
            <p:nvPr/>
          </p:nvSpPr>
          <p:spPr bwMode="auto">
            <a:xfrm>
              <a:off x="3740417" y="558924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4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實驗操作</a:t>
              </a:r>
            </a:p>
          </p:txBody>
        </p:sp>
      </p:grpSp>
      <p:grpSp>
        <p:nvGrpSpPr>
          <p:cNvPr id="39" name="群組 38"/>
          <p:cNvGrpSpPr>
            <a:grpSpLocks/>
          </p:cNvGrpSpPr>
          <p:nvPr/>
        </p:nvGrpSpPr>
        <p:grpSpPr bwMode="auto">
          <a:xfrm>
            <a:off x="1184275" y="1883841"/>
            <a:ext cx="1511300" cy="2081213"/>
            <a:chOff x="611560" y="3968795"/>
            <a:chExt cx="1512168" cy="2082110"/>
          </a:xfrm>
        </p:grpSpPr>
        <p:pic>
          <p:nvPicPr>
            <p:cNvPr id="40" name="圖片 17" descr="化學工業的工作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673" y="3968795"/>
              <a:ext cx="1478055" cy="140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矩形 19"/>
            <p:cNvSpPr>
              <a:spLocks noChangeArrowheads="1"/>
            </p:cNvSpPr>
            <p:nvPr/>
          </p:nvSpPr>
          <p:spPr bwMode="auto">
            <a:xfrm>
              <a:off x="611560" y="5589240"/>
              <a:ext cx="151216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24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化學</a:t>
              </a:r>
              <a:r>
                <a:rPr lang="zh-TW" altLang="en-US" sz="24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操作</a:t>
              </a:r>
            </a:p>
          </p:txBody>
        </p:sp>
      </p:grpSp>
      <p:pic>
        <p:nvPicPr>
          <p:cNvPr id="42" name="圖片 41" descr="two-test-tube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411" y="5238261"/>
            <a:ext cx="865239" cy="86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49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9" y="6064"/>
            <a:ext cx="8681803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53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16302" y="1710054"/>
            <a:ext cx="6410325" cy="10160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TW" altLang="zh-TW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對下列國中課程的學習內容，表現較優良、或較有興趣的人，都適合就讀喔！</a:t>
            </a:r>
            <a:endParaRPr lang="zh-TW" altLang="zh-TW" sz="200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448039" y="1289367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en-US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）學習表現的特質</a:t>
            </a:r>
          </a:p>
        </p:txBody>
      </p:sp>
      <p:sp>
        <p:nvSpPr>
          <p:cNvPr id="17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化工群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kumimoji="1" lang="zh-TW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乎其技，高科技帶來新契機</a:t>
            </a:r>
            <a:endParaRPr kumimoji="1" lang="zh-Hant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8" name="圖片 17" descr="two-test-tube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411" y="5238261"/>
            <a:ext cx="865239" cy="865239"/>
          </a:xfrm>
          <a:prstGeom prst="rect">
            <a:avLst/>
          </a:prstGeom>
        </p:spPr>
      </p:pic>
      <p:grpSp>
        <p:nvGrpSpPr>
          <p:cNvPr id="20" name="群組 26"/>
          <p:cNvGrpSpPr>
            <a:grpSpLocks/>
          </p:cNvGrpSpPr>
          <p:nvPr/>
        </p:nvGrpSpPr>
        <p:grpSpPr bwMode="auto">
          <a:xfrm>
            <a:off x="1594644" y="2567779"/>
            <a:ext cx="2303462" cy="2133600"/>
            <a:chOff x="1259632" y="4077072"/>
            <a:chExt cx="2583579" cy="2392912"/>
          </a:xfrm>
        </p:grpSpPr>
        <p:pic>
          <p:nvPicPr>
            <p:cNvPr id="21" name="圖片 27" descr="自然與生活科技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2931" y="4077072"/>
              <a:ext cx="2520280" cy="1919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33"/>
            <p:cNvSpPr>
              <a:spLocks noChangeArrowheads="1"/>
            </p:cNvSpPr>
            <p:nvPr/>
          </p:nvSpPr>
          <p:spPr bwMode="auto">
            <a:xfrm>
              <a:off x="1259632" y="6021288"/>
              <a:ext cx="2507726" cy="448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物質的組成與功用</a:t>
              </a:r>
              <a:endPara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3" name="群組 37"/>
          <p:cNvGrpSpPr>
            <a:grpSpLocks/>
          </p:cNvGrpSpPr>
          <p:nvPr/>
        </p:nvGrpSpPr>
        <p:grpSpPr bwMode="auto">
          <a:xfrm>
            <a:off x="4763294" y="2577304"/>
            <a:ext cx="2268537" cy="2149475"/>
            <a:chOff x="4211960" y="4077072"/>
            <a:chExt cx="2520280" cy="2388716"/>
          </a:xfrm>
        </p:grpSpPr>
        <p:pic>
          <p:nvPicPr>
            <p:cNvPr id="27" name="圖片 38" descr="數學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4077072"/>
              <a:ext cx="2520280" cy="1919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39"/>
            <p:cNvSpPr>
              <a:spLocks noChangeArrowheads="1"/>
            </p:cNvSpPr>
            <p:nvPr/>
          </p:nvSpPr>
          <p:spPr bwMode="auto">
            <a:xfrm>
              <a:off x="4610327" y="6021288"/>
              <a:ext cx="1629871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數學</a:t>
              </a:r>
              <a:r>
                <a:rPr lang="zh-TW" altLang="zh-TW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的運算</a:t>
              </a:r>
              <a:endPara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43088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4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9" y="6064"/>
            <a:ext cx="8681803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54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內容版面配置區 2"/>
          <p:cNvSpPr txBox="1">
            <a:spLocks/>
          </p:cNvSpPr>
          <p:nvPr/>
        </p:nvSpPr>
        <p:spPr>
          <a:xfrm>
            <a:off x="1217930" y="1339978"/>
            <a:ext cx="8229600" cy="24700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（三）生活經驗的特質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喜歡觀看科學相關書籍或節目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喜歡參觀科博館的展示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喜歡服飾、布料、桌巾等各式紡織品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喜歡參觀服裝布料展、科學工藝博物館的服裝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</a:rPr>
              <a:t>化工群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TW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</a:t>
            </a:r>
            <a:r>
              <a:rPr kumimoji="1" lang="zh-Hant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，高科技帶來新</a:t>
            </a:r>
            <a:r>
              <a:rPr kumimoji="1" lang="zh-Hant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契機</a:t>
            </a:r>
            <a:endParaRPr kumimoji="1" lang="zh-Hant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 descr="two-test-tube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411" y="5238261"/>
            <a:ext cx="865239" cy="86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255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55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037301" y="1621451"/>
            <a:ext cx="246413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化工科、</a:t>
            </a:r>
            <a:endParaRPr lang="en-US" altLang="zh-TW" sz="4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紡織科、</a:t>
            </a:r>
            <a:endParaRPr lang="en-US" altLang="zh-TW" sz="4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染整科</a:t>
            </a:r>
            <a:endParaRPr lang="en-US" altLang="zh-TW" sz="4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>
              <a:lnSpc>
                <a:spcPct val="150000"/>
              </a:lnSpc>
            </a:pP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乎其技，高科技帶來新契機</a:t>
            </a:r>
            <a:endParaRPr kumimoji="1" lang="zh-Hant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1957724" y="1946507"/>
            <a:ext cx="1121854" cy="1121854"/>
            <a:chOff x="4831774" y="-1329501"/>
            <a:chExt cx="1121854" cy="1121854"/>
          </a:xfrm>
        </p:grpSpPr>
        <p:sp>
          <p:nvSpPr>
            <p:cNvPr id="9" name="圓角矩形 8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91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56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52641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早期為「化學檢驗科」，學習化工原料和產品性質的分析檢驗與管制、各式化工機械儀表和分析儀器的使用與維護。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</a:t>
            </a:r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1" lang="en-US" altLang="zh-Hant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高科技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帶來新契機</a:t>
            </a:r>
            <a:endParaRPr kumimoji="1" lang="zh-Hant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957724" y="1946507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904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57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52641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紡織科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學習紡紗、織布、針織、紡織機械操作、維修與品管，近年已發展成高科技產業，研究化學纖維製作機能布也是學習重點。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</a:t>
            </a:r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1" lang="en-US" altLang="zh-Hant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高科技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帶來新契機</a:t>
            </a:r>
            <a:endParaRPr kumimoji="1" lang="zh-Hant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957724" y="1946507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055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58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52641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染整科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染整科－從紡織科分立出來，學習試驗、打樣（製作樣品）、圖案設計、染色、印花、網版製作、織物整理加工、化學分析等能力。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</a:t>
            </a:r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1" lang="en-US" altLang="zh-Hant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高科技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帶來新契機</a:t>
            </a:r>
            <a:endParaRPr kumimoji="1" lang="zh-Hant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957724" y="1946507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57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59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5264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升學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化學工程系、材料科學與工程系、分子科學與工程系、生物科技系、環境與安全衛生工程系等；部分學校的文化資產維護、食品科學、化粧品應用與管理、藥學、醫學檢驗等系科，皆招收化工群學生。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</a:t>
            </a:r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1" lang="en-US" altLang="zh-Hant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高科技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帶來新契機</a:t>
            </a:r>
            <a:endParaRPr kumimoji="1" lang="zh-Hant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957724" y="1946507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073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t>6</a:t>
            </a:fld>
            <a:endParaRPr lang="zh-TW" altLang="en-US"/>
          </a:p>
        </p:txBody>
      </p:sp>
      <p:grpSp>
        <p:nvGrpSpPr>
          <p:cNvPr id="101" name="Group 83"/>
          <p:cNvGrpSpPr>
            <a:grpSpLocks/>
          </p:cNvGrpSpPr>
          <p:nvPr/>
        </p:nvGrpSpPr>
        <p:grpSpPr bwMode="auto">
          <a:xfrm>
            <a:off x="251520" y="492286"/>
            <a:ext cx="8691564" cy="4010226"/>
            <a:chOff x="244" y="812"/>
            <a:chExt cx="5106" cy="2346"/>
          </a:xfrm>
        </p:grpSpPr>
        <p:grpSp>
          <p:nvGrpSpPr>
            <p:cNvPr id="102" name="Group 4"/>
            <p:cNvGrpSpPr>
              <a:grpSpLocks/>
            </p:cNvGrpSpPr>
            <p:nvPr/>
          </p:nvGrpSpPr>
          <p:grpSpPr bwMode="auto">
            <a:xfrm>
              <a:off x="430" y="1119"/>
              <a:ext cx="4718" cy="560"/>
              <a:chOff x="1104" y="2056"/>
              <a:chExt cx="1584" cy="560"/>
            </a:xfrm>
          </p:grpSpPr>
          <p:sp>
            <p:nvSpPr>
              <p:cNvPr id="119" name="Line 5"/>
              <p:cNvSpPr>
                <a:spLocks noChangeShapeType="1"/>
              </p:cNvSpPr>
              <p:nvPr/>
            </p:nvSpPr>
            <p:spPr bwMode="auto">
              <a:xfrm>
                <a:off x="1920" y="2056"/>
                <a:ext cx="1" cy="288"/>
              </a:xfrm>
              <a:prstGeom prst="line">
                <a:avLst/>
              </a:prstGeom>
              <a:noFill/>
              <a:ln w="317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120" name="Group 6"/>
              <p:cNvGrpSpPr>
                <a:grpSpLocks/>
              </p:cNvGrpSpPr>
              <p:nvPr/>
            </p:nvGrpSpPr>
            <p:grpSpPr bwMode="auto">
              <a:xfrm>
                <a:off x="1104" y="2328"/>
                <a:ext cx="1584" cy="288"/>
                <a:chOff x="1968" y="2043"/>
                <a:chExt cx="1584" cy="288"/>
              </a:xfrm>
            </p:grpSpPr>
            <p:sp>
              <p:nvSpPr>
                <p:cNvPr id="122" name="Line 7"/>
                <p:cNvSpPr>
                  <a:spLocks noChangeShapeType="1"/>
                </p:cNvSpPr>
                <p:nvPr/>
              </p:nvSpPr>
              <p:spPr bwMode="auto">
                <a:xfrm>
                  <a:off x="1968" y="2043"/>
                  <a:ext cx="0" cy="288"/>
                </a:xfrm>
                <a:prstGeom prst="line">
                  <a:avLst/>
                </a:prstGeom>
                <a:noFill/>
                <a:ln w="31750">
                  <a:solidFill>
                    <a:srgbClr val="969696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123" name="Line 8"/>
                <p:cNvSpPr>
                  <a:spLocks noChangeShapeType="1"/>
                </p:cNvSpPr>
                <p:nvPr/>
              </p:nvSpPr>
              <p:spPr bwMode="auto">
                <a:xfrm>
                  <a:off x="3552" y="2043"/>
                  <a:ext cx="0" cy="288"/>
                </a:xfrm>
                <a:prstGeom prst="line">
                  <a:avLst/>
                </a:prstGeom>
                <a:noFill/>
                <a:ln w="31750">
                  <a:solidFill>
                    <a:srgbClr val="969696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sp>
            <p:nvSpPr>
              <p:cNvPr id="121" name="Line 9"/>
              <p:cNvSpPr>
                <a:spLocks noChangeShapeType="1"/>
              </p:cNvSpPr>
              <p:nvPr/>
            </p:nvSpPr>
            <p:spPr bwMode="auto">
              <a:xfrm>
                <a:off x="1104" y="2335"/>
                <a:ext cx="1584" cy="1"/>
              </a:xfrm>
              <a:prstGeom prst="line">
                <a:avLst/>
              </a:prstGeom>
              <a:noFill/>
              <a:ln w="317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103" name="Text Box 14"/>
            <p:cNvSpPr txBox="1">
              <a:spLocks noChangeArrowheads="1"/>
            </p:cNvSpPr>
            <p:nvPr/>
          </p:nvSpPr>
          <p:spPr bwMode="auto">
            <a:xfrm>
              <a:off x="2039" y="812"/>
              <a:ext cx="1633" cy="301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algn="l" eaLnBrk="1" hangingPunct="1">
                <a:spcBef>
                  <a:spcPct val="0"/>
                </a:spcBef>
              </a:pPr>
              <a:r>
                <a:rPr kumimoji="1" lang="zh-TW" altLang="en-US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職業學校 </a:t>
              </a:r>
              <a:r>
                <a:rPr kumimoji="1" lang="en-US" altLang="zh-TW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15</a:t>
              </a:r>
              <a:r>
                <a:rPr kumimoji="1" lang="zh-TW" altLang="en-US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群</a:t>
              </a:r>
            </a:p>
          </p:txBody>
        </p:sp>
        <p:sp>
          <p:nvSpPr>
            <p:cNvPr id="104" name="Text Box 11"/>
            <p:cNvSpPr txBox="1">
              <a:spLocks noChangeArrowheads="1"/>
            </p:cNvSpPr>
            <p:nvPr/>
          </p:nvSpPr>
          <p:spPr bwMode="auto">
            <a:xfrm>
              <a:off x="1271" y="1701"/>
              <a:ext cx="326" cy="1457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</a:t>
              </a:r>
              <a:r>
                <a:rPr kumimoji="1" lang="zh-TW" altLang="en-US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土 木 建 築 群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</a:p>
          </p:txBody>
        </p:sp>
        <p:sp>
          <p:nvSpPr>
            <p:cNvPr id="105" name="Text Box 12"/>
            <p:cNvSpPr txBox="1">
              <a:spLocks noChangeArrowheads="1"/>
            </p:cNvSpPr>
            <p:nvPr/>
          </p:nvSpPr>
          <p:spPr bwMode="auto">
            <a:xfrm>
              <a:off x="1610" y="1701"/>
              <a:ext cx="326" cy="1457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5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化    </a:t>
              </a:r>
              <a:r>
                <a:rPr kumimoji="1" lang="zh-TW" altLang="en-US" dirty="0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工    </a:t>
              </a:r>
              <a:r>
                <a:rPr kumimoji="1" lang="zh-TW" altLang="en-US" dirty="0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群 </a:t>
              </a:r>
            </a:p>
          </p:txBody>
        </p:sp>
        <p:sp>
          <p:nvSpPr>
            <p:cNvPr id="106" name="Text Box 13"/>
            <p:cNvSpPr txBox="1">
              <a:spLocks noChangeArrowheads="1"/>
            </p:cNvSpPr>
            <p:nvPr/>
          </p:nvSpPr>
          <p:spPr bwMode="auto">
            <a:xfrm>
              <a:off x="1951" y="1701"/>
              <a:ext cx="326" cy="1457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kumimoji="1" lang="zh-TW" altLang="en-US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設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r>
                <a:rPr kumimoji="1" lang="zh-TW" altLang="en-US" dirty="0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 </a:t>
              </a:r>
              <a:r>
                <a:rPr kumimoji="1" lang="zh-TW" altLang="en-US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計      群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</a:p>
          </p:txBody>
        </p:sp>
        <p:sp>
          <p:nvSpPr>
            <p:cNvPr id="107" name="Text Box 13"/>
            <p:cNvSpPr txBox="1">
              <a:spLocks noChangeArrowheads="1"/>
            </p:cNvSpPr>
            <p:nvPr/>
          </p:nvSpPr>
          <p:spPr bwMode="auto">
            <a:xfrm>
              <a:off x="2290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kumimoji="1" lang="zh-TW" altLang="en-US" dirty="0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農     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業      群</a:t>
              </a:r>
            </a:p>
          </p:txBody>
        </p:sp>
        <p:sp>
          <p:nvSpPr>
            <p:cNvPr id="108" name="Text Box 13"/>
            <p:cNvSpPr txBox="1">
              <a:spLocks noChangeArrowheads="1"/>
            </p:cNvSpPr>
            <p:nvPr/>
          </p:nvSpPr>
          <p:spPr bwMode="auto">
            <a:xfrm>
              <a:off x="2631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8</a:t>
              </a:r>
              <a:r>
                <a:rPr kumimoji="1" lang="zh-TW" altLang="en-US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食     品      群</a:t>
              </a:r>
            </a:p>
          </p:txBody>
        </p:sp>
        <p:sp>
          <p:nvSpPr>
            <p:cNvPr id="109" name="Text Box 13"/>
            <p:cNvSpPr txBox="1">
              <a:spLocks noChangeArrowheads="1"/>
            </p:cNvSpPr>
            <p:nvPr/>
          </p:nvSpPr>
          <p:spPr bwMode="auto">
            <a:xfrm>
              <a:off x="2976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9</a:t>
              </a:r>
              <a:r>
                <a:rPr kumimoji="1" lang="zh-TW" altLang="en-US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水     產      群</a:t>
              </a:r>
            </a:p>
          </p:txBody>
        </p:sp>
        <p:sp>
          <p:nvSpPr>
            <p:cNvPr id="110" name="Text Box 13"/>
            <p:cNvSpPr txBox="1">
              <a:spLocks noChangeArrowheads="1"/>
            </p:cNvSpPr>
            <p:nvPr/>
          </p:nvSpPr>
          <p:spPr bwMode="auto">
            <a:xfrm>
              <a:off x="3332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10</a:t>
              </a:r>
              <a:r>
                <a:rPr kumimoji="1" lang="zh-TW" altLang="en-US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海     事      群</a:t>
              </a:r>
            </a:p>
          </p:txBody>
        </p:sp>
        <p:sp>
          <p:nvSpPr>
            <p:cNvPr id="111" name="Text Box 13"/>
            <p:cNvSpPr txBox="1">
              <a:spLocks noChangeArrowheads="1"/>
            </p:cNvSpPr>
            <p:nvPr/>
          </p:nvSpPr>
          <p:spPr bwMode="auto">
            <a:xfrm>
              <a:off x="3649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11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商業與管理群</a:t>
              </a:r>
            </a:p>
          </p:txBody>
        </p:sp>
        <p:sp>
          <p:nvSpPr>
            <p:cNvPr id="112" name="Text Box 13"/>
            <p:cNvSpPr txBox="1">
              <a:spLocks noChangeArrowheads="1"/>
            </p:cNvSpPr>
            <p:nvPr/>
          </p:nvSpPr>
          <p:spPr bwMode="auto">
            <a:xfrm>
              <a:off x="5024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15</a:t>
              </a:r>
              <a:r>
                <a:rPr kumimoji="1" lang="zh-TW" altLang="en-US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藝     術     群</a:t>
              </a:r>
            </a:p>
          </p:txBody>
        </p:sp>
        <p:sp>
          <p:nvSpPr>
            <p:cNvPr id="113" name="Text Box 13"/>
            <p:cNvSpPr txBox="1">
              <a:spLocks noChangeArrowheads="1"/>
            </p:cNvSpPr>
            <p:nvPr/>
          </p:nvSpPr>
          <p:spPr bwMode="auto">
            <a:xfrm>
              <a:off x="4678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14</a:t>
              </a:r>
              <a:r>
                <a:rPr kumimoji="1" lang="zh-TW" altLang="en-US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餐     旅     群</a:t>
              </a:r>
            </a:p>
          </p:txBody>
        </p:sp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4337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13</a:t>
              </a:r>
              <a:r>
                <a:rPr kumimoji="1" lang="zh-TW" altLang="en-US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家     政     群</a:t>
              </a:r>
            </a:p>
          </p:txBody>
        </p:sp>
        <p:sp>
          <p:nvSpPr>
            <p:cNvPr id="115" name="Text Box 13"/>
            <p:cNvSpPr txBox="1">
              <a:spLocks noChangeArrowheads="1"/>
            </p:cNvSpPr>
            <p:nvPr/>
          </p:nvSpPr>
          <p:spPr bwMode="auto">
            <a:xfrm>
              <a:off x="3977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12</a:t>
              </a:r>
              <a:r>
                <a:rPr kumimoji="1" lang="zh-TW" altLang="en-US" dirty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外     語      群</a:t>
              </a:r>
            </a:p>
          </p:txBody>
        </p:sp>
        <p:sp>
          <p:nvSpPr>
            <p:cNvPr id="116" name="Text Box 12"/>
            <p:cNvSpPr txBox="1">
              <a:spLocks noChangeArrowheads="1"/>
            </p:cNvSpPr>
            <p:nvPr/>
          </p:nvSpPr>
          <p:spPr bwMode="auto">
            <a:xfrm>
              <a:off x="244" y="1699"/>
              <a:ext cx="326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kumimoji="1" lang="en-US" altLang="zh-TW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機 </a:t>
              </a:r>
              <a:r>
                <a:rPr kumimoji="1" lang="zh-TW" altLang="en-US" dirty="0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 械      </a:t>
              </a:r>
              <a:r>
                <a:rPr kumimoji="1" lang="zh-TW" altLang="en-US" dirty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群 </a:t>
              </a:r>
            </a:p>
          </p:txBody>
        </p:sp>
        <p:sp>
          <p:nvSpPr>
            <p:cNvPr id="117" name="Text Box 13"/>
            <p:cNvSpPr txBox="1">
              <a:spLocks noChangeArrowheads="1"/>
            </p:cNvSpPr>
            <p:nvPr/>
          </p:nvSpPr>
          <p:spPr bwMode="auto">
            <a:xfrm>
              <a:off x="581" y="1700"/>
              <a:ext cx="326" cy="1458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square" lIns="72000" tIns="72000" rIns="72000" bIns="72000" anchor="ctr" anchorCtr="1">
              <a:spAutoFit/>
            </a:bodyPr>
            <a:lstStyle>
              <a:defPPr>
                <a:defRPr lang="zh-TW"/>
              </a:defPPr>
              <a:lvl1pPr algn="ctr">
                <a:spcBef>
                  <a:spcPct val="0"/>
                </a:spcBef>
                <a:defRPr kumimoji="1" sz="2400" b="1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j-ea"/>
                  <a:ea typeface="+mj-ea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r>
                <a:rPr lang="en-US" altLang="zh-TW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</a:t>
              </a:r>
              <a:r>
                <a: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動 力 機 械 群</a:t>
              </a:r>
            </a:p>
          </p:txBody>
        </p:sp>
        <p:sp>
          <p:nvSpPr>
            <p:cNvPr id="118" name="Text Box 13"/>
            <p:cNvSpPr txBox="1">
              <a:spLocks noChangeArrowheads="1"/>
            </p:cNvSpPr>
            <p:nvPr/>
          </p:nvSpPr>
          <p:spPr bwMode="auto">
            <a:xfrm>
              <a:off x="899" y="1700"/>
              <a:ext cx="326" cy="1458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defPPr>
                <a:defRPr lang="zh-TW"/>
              </a:defPPr>
              <a:lvl1pPr algn="ctr">
                <a:spcBef>
                  <a:spcPct val="0"/>
                </a:spcBef>
                <a:defRPr kumimoji="1" sz="2400" b="1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j-ea"/>
                  <a:ea typeface="+mj-ea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r>
                <a:rPr lang="en-US" altLang="zh-TW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</a:t>
              </a:r>
              <a:r>
                <a:rPr lang="zh-TW" altLang="en-US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電 機 電 子 群</a:t>
              </a:r>
            </a:p>
          </p:txBody>
        </p:sp>
      </p:grpSp>
      <p:sp>
        <p:nvSpPr>
          <p:cNvPr id="124" name="Text Box 84"/>
          <p:cNvSpPr txBox="1">
            <a:spLocks noChangeArrowheads="1"/>
          </p:cNvSpPr>
          <p:nvPr/>
        </p:nvSpPr>
        <p:spPr bwMode="auto">
          <a:xfrm>
            <a:off x="179512" y="4574520"/>
            <a:ext cx="794067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～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</a:t>
            </a:r>
            <a:r>
              <a:rPr kumimoji="1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工業</a:t>
            </a:r>
            <a:r>
              <a:rPr kumimoji="1"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類</a:t>
            </a:r>
            <a:endParaRPr kumimoji="1"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群：分為  </a:t>
            </a:r>
            <a:r>
              <a:rPr kumimoji="1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工業類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、商業類、家事類 </a:t>
            </a:r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kumimoji="1"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</a:t>
            </a:r>
            <a:r>
              <a:rPr kumimoji="1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kumimoji="1"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類</a:t>
            </a:r>
            <a:endParaRPr kumimoji="1"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群：分為  </a:t>
            </a:r>
            <a:r>
              <a:rPr kumimoji="1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農業類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、家事類、海事水產類 	</a:t>
            </a:r>
          </a:p>
          <a:p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～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群：海事水產類。   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～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群：商業</a:t>
            </a:r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類 </a:t>
            </a:r>
            <a:endParaRPr kumimoji="1"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～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群：家事類。      第 </a:t>
            </a:r>
            <a:r>
              <a:rPr kumimoji="1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 </a:t>
            </a:r>
            <a:r>
              <a:rPr kumimoji="1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群：藝術</a:t>
            </a:r>
            <a:r>
              <a:rPr kumimoji="1"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類</a:t>
            </a:r>
            <a:endParaRPr lang="zh-TW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79512" y="1838216"/>
            <a:ext cx="4719084" cy="27363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9309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60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5264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973574" y="1295860"/>
            <a:ext cx="481228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石油化學、塑膠、橡膠、染整、纖維、紡織、成衣、染料製造、塗料、界面活性劑、化粧品、食品、冶金、製藥、肥料等各種產業，或是如半導體領域、複合材料、奈米材料、生化科技、光電領域、電子材料、影像顯示、精密化工製程領域等高價值的科技產業。</a:t>
            </a: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化工群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乎其技</a:t>
            </a:r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1" lang="en-US" altLang="zh-Hant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kumimoji="1" lang="zh-Hant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高科技</a:t>
            </a:r>
            <a:r>
              <a:rPr kumimoji="1" lang="zh-Hant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帶來新契機</a:t>
            </a:r>
            <a:endParaRPr kumimoji="1" lang="zh-Hant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1957724" y="1946507"/>
            <a:ext cx="1121854" cy="1121854"/>
            <a:chOff x="4831774" y="-1329501"/>
            <a:chExt cx="1121854" cy="1121854"/>
          </a:xfrm>
        </p:grpSpPr>
        <p:sp>
          <p:nvSpPr>
            <p:cNvPr id="12" name="圓角矩形 11"/>
            <p:cNvSpPr/>
            <p:nvPr/>
          </p:nvSpPr>
          <p:spPr>
            <a:xfrm>
              <a:off x="5008418" y="-976745"/>
              <a:ext cx="810491" cy="51954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774" y="-1329501"/>
              <a:ext cx="1121854" cy="1121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92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61</a:t>
            </a:fld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77013" y="4014232"/>
            <a:ext cx="821740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萬丈高樓平地起，與我們生存空間有關的，像是房子、道路、消防等各項工程，都需要會「建築設計」與「空間測繪」的人才。</a:t>
            </a:r>
          </a:p>
          <a:p>
            <a:pPr>
              <a:spcBef>
                <a:spcPts val="600"/>
              </a:spcBef>
            </a:pP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好的建築跟公共建設，可以讓大家享受到舒適與便利，如果你有耐心，能夠應付繪圖、製作模型這些長時間的工作，又擅長數學、空間、邏輯、推理及設計能力，你也有可能是第二個貝聿銘或伊東豊雄，創作出比路思義教堂、臺中大都會歌劇院更傑出的作品！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643" y="1389658"/>
            <a:ext cx="1627773" cy="2298391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740" y="2362195"/>
            <a:ext cx="976032" cy="976032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150934" y="1986565"/>
            <a:ext cx="56976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TW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土木與建築</a:t>
            </a:r>
            <a:r>
              <a:rPr lang="zh-TW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238906" y="2950878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理性感性兼具，有想法也要有手法</a:t>
            </a:r>
            <a:endParaRPr lang="zh-TW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2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00" y="6064"/>
            <a:ext cx="8681801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62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594644" y="1146451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（一）性向、興趣的特質</a:t>
            </a:r>
          </a:p>
        </p:txBody>
      </p:sp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土木與建築群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理性感性兼具，有想法也要有手法</a:t>
            </a:r>
            <a:endParaRPr lang="zh-TW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8" name="群組 37"/>
          <p:cNvGrpSpPr>
            <a:grpSpLocks/>
          </p:cNvGrpSpPr>
          <p:nvPr/>
        </p:nvGrpSpPr>
        <p:grpSpPr bwMode="auto">
          <a:xfrm>
            <a:off x="1827848" y="1641042"/>
            <a:ext cx="4697412" cy="615807"/>
            <a:chOff x="3215012" y="2710475"/>
            <a:chExt cx="4697182" cy="730800"/>
          </a:xfrm>
        </p:grpSpPr>
        <p:pic>
          <p:nvPicPr>
            <p:cNvPr id="43" name="Picture 6" descr="C:\Users\Justin\Desktop\群科簡報\視覺元素\水產群\UI水產群\machineicon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5012" y="2710475"/>
              <a:ext cx="771652" cy="73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圓角矩形 43"/>
            <p:cNvSpPr/>
            <p:nvPr/>
          </p:nvSpPr>
          <p:spPr>
            <a:xfrm>
              <a:off x="4194451" y="2710475"/>
              <a:ext cx="3717743" cy="730800"/>
            </a:xfrm>
            <a:prstGeom prst="roundRect">
              <a:avLst/>
            </a:prstGeom>
            <a:noFill/>
            <a:ln>
              <a:solidFill>
                <a:srgbClr val="03977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dirty="0">
                  <a:solidFill>
                    <a:srgbClr val="000000"/>
                  </a:solidFill>
                  <a:latin typeface="微軟正黑體" panose="020B0604030504040204" pitchFamily="34" charset="-120"/>
                </a:rPr>
                <a:t>對建築、營建、土木工程等有興趣</a:t>
              </a:r>
            </a:p>
          </p:txBody>
        </p:sp>
      </p:grpSp>
      <p:grpSp>
        <p:nvGrpSpPr>
          <p:cNvPr id="45" name="群組 44"/>
          <p:cNvGrpSpPr>
            <a:grpSpLocks/>
          </p:cNvGrpSpPr>
          <p:nvPr/>
        </p:nvGrpSpPr>
        <p:grpSpPr bwMode="auto">
          <a:xfrm>
            <a:off x="1827848" y="2395354"/>
            <a:ext cx="4697412" cy="617145"/>
            <a:chOff x="3215034" y="3567167"/>
            <a:chExt cx="4697160" cy="731569"/>
          </a:xfrm>
        </p:grpSpPr>
        <p:pic>
          <p:nvPicPr>
            <p:cNvPr id="46" name="Picture 5" descr="C:\Users\Justin\Desktop\群科簡報\視覺元素\水產群\UI水產群\logeiicon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5034" y="3567167"/>
              <a:ext cx="772464" cy="731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圓角矩形 46"/>
            <p:cNvSpPr/>
            <p:nvPr/>
          </p:nvSpPr>
          <p:spPr>
            <a:xfrm>
              <a:off x="4194468" y="3567167"/>
              <a:ext cx="3717726" cy="731569"/>
            </a:xfrm>
            <a:prstGeom prst="roundRect">
              <a:avLst/>
            </a:prstGeom>
            <a:noFill/>
            <a:ln>
              <a:solidFill>
                <a:srgbClr val="03977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>
                  <a:solidFill>
                    <a:srgbClr val="000000"/>
                  </a:solidFill>
                  <a:latin typeface="微軟正黑體" panose="020B0604030504040204" pitchFamily="34" charset="-120"/>
                </a:rPr>
                <a:t>對人文藝術有濃厚興趣</a:t>
              </a:r>
            </a:p>
          </p:txBody>
        </p:sp>
      </p:grpSp>
      <p:grpSp>
        <p:nvGrpSpPr>
          <p:cNvPr id="48" name="群組 47"/>
          <p:cNvGrpSpPr>
            <a:grpSpLocks/>
          </p:cNvGrpSpPr>
          <p:nvPr/>
        </p:nvGrpSpPr>
        <p:grpSpPr bwMode="auto">
          <a:xfrm>
            <a:off x="1821498" y="3151004"/>
            <a:ext cx="4703762" cy="618484"/>
            <a:chOff x="3208998" y="4451311"/>
            <a:chExt cx="4703196" cy="734159"/>
          </a:xfrm>
        </p:grpSpPr>
        <p:pic>
          <p:nvPicPr>
            <p:cNvPr id="49" name="Picture 4" descr="C:\Users\Justin\Desktop\群科簡報\視覺元素\水產群\UI水產群\Lookingicon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998" y="4451311"/>
              <a:ext cx="775198" cy="734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圓角矩形 49"/>
            <p:cNvSpPr/>
            <p:nvPr/>
          </p:nvSpPr>
          <p:spPr>
            <a:xfrm>
              <a:off x="4194716" y="4454489"/>
              <a:ext cx="3717478" cy="730981"/>
            </a:xfrm>
            <a:prstGeom prst="roundRect">
              <a:avLst/>
            </a:prstGeom>
            <a:noFill/>
            <a:ln>
              <a:solidFill>
                <a:srgbClr val="03977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>
                  <a:solidFill>
                    <a:srgbClr val="000000"/>
                  </a:solidFill>
                  <a:latin typeface="微軟正黑體" panose="020B0604030504040204" pitchFamily="34" charset="-120"/>
                </a:rPr>
                <a:t>喜歡閱讀建築、空間相關書籍</a:t>
              </a:r>
            </a:p>
          </p:txBody>
        </p:sp>
      </p:grpSp>
      <p:grpSp>
        <p:nvGrpSpPr>
          <p:cNvPr id="51" name="群組 50"/>
          <p:cNvGrpSpPr>
            <a:grpSpLocks/>
          </p:cNvGrpSpPr>
          <p:nvPr/>
        </p:nvGrpSpPr>
        <p:grpSpPr bwMode="auto">
          <a:xfrm>
            <a:off x="1821498" y="3907992"/>
            <a:ext cx="4703762" cy="617145"/>
            <a:chOff x="3208998" y="5320287"/>
            <a:chExt cx="4703196" cy="731569"/>
          </a:xfrm>
        </p:grpSpPr>
        <p:pic>
          <p:nvPicPr>
            <p:cNvPr id="52" name="Picture 3" descr="C:\Users\Justin\Desktop\群科簡報\視覺元素\水產群\UI水產群\fishingicon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998" y="5320287"/>
              <a:ext cx="772464" cy="731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圓角矩形 52"/>
            <p:cNvSpPr/>
            <p:nvPr/>
          </p:nvSpPr>
          <p:spPr>
            <a:xfrm>
              <a:off x="4194716" y="5320287"/>
              <a:ext cx="3717478" cy="731569"/>
            </a:xfrm>
            <a:prstGeom prst="roundRect">
              <a:avLst/>
            </a:prstGeom>
            <a:noFill/>
            <a:ln>
              <a:solidFill>
                <a:srgbClr val="03977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>
                  <a:solidFill>
                    <a:srgbClr val="000000"/>
                  </a:solidFill>
                  <a:latin typeface="微軟正黑體" panose="020B0604030504040204" pitchFamily="34" charset="-120"/>
                </a:rPr>
                <a:t>喜歡繪畫、手工藝等事物</a:t>
              </a:r>
            </a:p>
          </p:txBody>
        </p:sp>
      </p:grpSp>
      <p:pic>
        <p:nvPicPr>
          <p:cNvPr id="54" name="圖片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667" y="5318263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2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00" y="6064"/>
            <a:ext cx="8681801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63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16302" y="1710054"/>
            <a:ext cx="6410325" cy="10160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TW" altLang="zh-TW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對下列國中課程的學習內容，表現較優良、或較有興趣的人，都適合就讀喔！</a:t>
            </a:r>
            <a:endParaRPr lang="zh-TW" altLang="zh-TW" sz="200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448039" y="1289367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en-US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）學習表現的特質</a:t>
            </a:r>
          </a:p>
        </p:txBody>
      </p:sp>
      <p:sp>
        <p:nvSpPr>
          <p:cNvPr id="15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土木與建築群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理性感性兼具，有想法也要有手法</a:t>
            </a:r>
            <a:endParaRPr lang="zh-TW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667" y="5318263"/>
            <a:ext cx="976032" cy="976032"/>
          </a:xfrm>
          <a:prstGeom prst="rect">
            <a:avLst/>
          </a:prstGeom>
        </p:spPr>
      </p:pic>
      <p:pic>
        <p:nvPicPr>
          <p:cNvPr id="24" name="圖片 23" descr="自然與生活科技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903" y="2809541"/>
            <a:ext cx="16541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圖片 24" descr="社會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" y="2809541"/>
            <a:ext cx="16541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圖片 25" descr="綜合活動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728" y="2809541"/>
            <a:ext cx="16541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圖片 28" descr="數學領域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816" y="2810334"/>
            <a:ext cx="1654175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966946" y="4035885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800" dirty="0">
                <a:latin typeface="微軟正黑體" panose="020B0604030504040204" pitchFamily="34" charset="-120"/>
              </a:rPr>
              <a:t>全球性議題</a:t>
            </a:r>
            <a:endParaRPr lang="zh-TW" altLang="en-US" sz="1800" dirty="0">
              <a:latin typeface="微軟正黑體" panose="020B0604030504040204" pitchFamily="34" charset="-12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387364" y="4012806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800" dirty="0">
                <a:latin typeface="微軟正黑體" panose="020B0604030504040204" pitchFamily="34" charset="-120"/>
              </a:rPr>
              <a:t>物質的組成與特性</a:t>
            </a:r>
            <a:endParaRPr lang="zh-TW" altLang="en-US" sz="1800" dirty="0">
              <a:latin typeface="微軟正黑體" panose="020B0604030504040204" pitchFamily="34" charset="-12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601777" y="4028156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800" dirty="0">
                <a:latin typeface="微軟正黑體" panose="020B0604030504040204" pitchFamily="34" charset="-120"/>
              </a:rPr>
              <a:t>人際互動</a:t>
            </a:r>
            <a:endParaRPr lang="zh-TW" altLang="en-US" sz="1800" dirty="0">
              <a:latin typeface="微軟正黑體" panose="020B0604030504040204" pitchFamily="34" charset="-12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640899" y="4028155"/>
            <a:ext cx="1339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800" dirty="0">
                <a:latin typeface="微軟正黑體" panose="020B0604030504040204" pitchFamily="34" charset="-120"/>
              </a:rPr>
              <a:t>幾何、代</a:t>
            </a:r>
            <a:r>
              <a:rPr lang="zh-TW" altLang="en-US" sz="1800" dirty="0">
                <a:latin typeface="微軟正黑體" panose="020B0604030504040204" pitchFamily="34" charset="-120"/>
              </a:rPr>
              <a:t>數</a:t>
            </a:r>
          </a:p>
        </p:txBody>
      </p:sp>
    </p:spTree>
    <p:extLst>
      <p:ext uri="{BB962C8B-B14F-4D97-AF65-F5344CB8AC3E}">
        <p14:creationId xmlns:p14="http://schemas.microsoft.com/office/powerpoint/2010/main" val="27165350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40" grpId="0"/>
      <p:bldP spid="30" grpId="0"/>
      <p:bldP spid="31" grpId="0"/>
      <p:bldP spid="32" grpId="0"/>
      <p:bldP spid="3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00" y="6064"/>
            <a:ext cx="8681801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64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內容版面配置區 2"/>
          <p:cNvSpPr txBox="1">
            <a:spLocks/>
          </p:cNvSpPr>
          <p:nvPr/>
        </p:nvSpPr>
        <p:spPr>
          <a:xfrm>
            <a:off x="1217930" y="1339978"/>
            <a:ext cx="8229600" cy="33996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（三）生活經驗的特質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對空間構件的組裝有相當大的興趣，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例如小時候喜愛堆積木等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喜歡注意公共建設及相關建築設施，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例如圖書館、藝文館、隧道、橋樑等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關懷生態環境保護，例如濫墾坡地造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成土石流、地震損害家園的議題等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土木與建築群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TW" altLang="zh-TW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理性感性兼具，有想法也要有手法</a:t>
            </a:r>
            <a:endParaRPr lang="zh-TW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667" y="5318263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602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65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920928" y="900427"/>
            <a:ext cx="3570208" cy="498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建築科、</a:t>
            </a:r>
            <a:endParaRPr lang="en-US" altLang="zh-TW" sz="4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土木科、</a:t>
            </a:r>
            <a:endParaRPr lang="en-US" altLang="zh-TW" sz="4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消防工程科、</a:t>
            </a:r>
            <a:endParaRPr lang="en-US" altLang="zh-TW" sz="4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空間測繪科</a:t>
            </a:r>
            <a:endParaRPr lang="en-US" altLang="zh-TW" sz="4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>
              <a:lnSpc>
                <a:spcPct val="150000"/>
              </a:lnSpc>
            </a:pP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0" y="3393417"/>
            <a:ext cx="6529388" cy="1918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</a:p>
          <a:p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理性感性兼具，有想法也要有手法</a:t>
            </a:r>
            <a:endParaRPr lang="zh-TW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164" y="3039883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31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66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52641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95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培育建築相關產業的基層技術人才，學習建築設計、繪圖、施工、營建或測量，同時培養美學鑑賞能力。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7"/>
            <a:ext cx="6529388" cy="29629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</a:p>
          <a:p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</a:t>
            </a:r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想法也要有手法</a:t>
            </a:r>
            <a:endParaRPr lang="zh-TW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0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67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16812" y="52641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95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培育土木營建相關產業的專業技術人才，學習工程的設計、施工、管理、測量測繪，以及力學設計、工程材料。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30835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</a:p>
          <a:p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</a:t>
            </a:r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想法也要有手法</a:t>
            </a:r>
            <a:endParaRPr lang="zh-TW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6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68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480699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消防工程科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217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學習「消防」工程，培養消防、土木、建築、機電跨領域整合的多元技能。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7"/>
            <a:ext cx="6529388" cy="29629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</a:p>
          <a:p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</a:t>
            </a:r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想法也要有手法</a:t>
            </a:r>
            <a:endParaRPr lang="zh-TW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0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69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65035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空間測繪科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95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更深入學習測繪技術、空間資訊應用等課程，培養土木、建築、測量繪圖、空間資訊應用整合的多元技能。 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</a:p>
          <a:p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</a:t>
            </a:r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想法也要有手法</a:t>
            </a:r>
            <a:endParaRPr lang="zh-TW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86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5417054" y="1414700"/>
            <a:ext cx="1147830" cy="114783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092" y="1111530"/>
            <a:ext cx="2163381" cy="2151610"/>
          </a:xfrm>
          <a:prstGeom prst="rect">
            <a:avLst/>
          </a:prstGeo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1982368" y="1584680"/>
            <a:ext cx="4008601" cy="206127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38917" y="3941863"/>
            <a:ext cx="86485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從一個小小的手錶機芯，到航行宇宙的太空船，都是不同機械組合而成的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是工業之母，許多工業產品都依靠機械生產，加上科技日新月異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奈米機電、醫學工程，以及許多精密元件的製作，都是機械科的範圍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隨著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製作流程慢慢發展「自動化」，機械類工作已經顛覆大家印象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不只是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傳統的「黑手」，反而有九成內容能透過電腦來執行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因此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，不論男性、女性都可以體驗動手操作的樂趣。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744" y="3872268"/>
            <a:ext cx="62346" cy="2078182"/>
          </a:xfrm>
          <a:prstGeom prst="rect">
            <a:avLst/>
          </a:prstGeom>
          <a:gradFill flip="none" rotWithShape="1">
            <a:gsLst>
              <a:gs pos="0">
                <a:srgbClr val="FDF709"/>
              </a:gs>
              <a:gs pos="100000">
                <a:schemeClr val="accent4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23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70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45975" y="60266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升學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36663" y="1771554"/>
            <a:ext cx="5405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土木工程、營建工程、建築、室內設計、空間設計、景觀設計、空間資訊應用、測量工程、消防、都市計畫、古蹟維護、不動產經營、運輸技術等相關系科。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</a:p>
          <a:p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</a:t>
            </a:r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想法也要有手法</a:t>
            </a:r>
            <a:endParaRPr lang="zh-TW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1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71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45975" y="60266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36663" y="177155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建築師事務所、消防設備事務所、室內設計公司、景觀規劃公司、工程顧問公司、建設公司、營造廠、測量公司擔任製圖、測量、工程估價管理等技術人員等，或經由國家考試進入國營單位或政府機構。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土木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6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</a:t>
            </a:r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</a:p>
          <a:p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理性感性兼具</a:t>
            </a:r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zh-TW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想法也要有手法</a:t>
            </a:r>
            <a:endParaRPr lang="zh-TW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2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72</a:t>
            </a:fld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77013" y="4014232"/>
            <a:ext cx="821740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你的腦袋裡裝滿許多鬼點子嗎？你喜歡把有趣的創意化為實際的作品嗎？現在的「設計」不只是畫畫、做美工，因為文創產業興起，加上社會需求，讓結合網路的多媒體設計科、多媒體應用科，還有重視圖文表現的廣告設計科，成為新的選擇。</a:t>
            </a:r>
          </a:p>
          <a:p>
            <a:pPr>
              <a:spcBef>
                <a:spcPts val="600"/>
              </a:spcBef>
            </a:pP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由於科技產業的發達，設計搭配電腦的應用，任何一種想法和創意都可能被實現！</a:t>
            </a:r>
          </a:p>
        </p:txBody>
      </p:sp>
      <p:sp>
        <p:nvSpPr>
          <p:cNvPr id="13" name="標題 1"/>
          <p:cNvSpPr txBox="1">
            <a:spLocks/>
          </p:cNvSpPr>
          <p:nvPr/>
        </p:nvSpPr>
        <p:spPr>
          <a:xfrm>
            <a:off x="511627" y="2481809"/>
            <a:ext cx="10042902" cy="7064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化腐朽為神奇，讓生活充滿創意與驚喜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407" y="1473571"/>
            <a:ext cx="2407806" cy="1913217"/>
          </a:xfrm>
          <a:prstGeom prst="rect">
            <a:avLst/>
          </a:prstGeom>
        </p:spPr>
      </p:pic>
      <p:sp>
        <p:nvSpPr>
          <p:cNvPr id="15" name="文字方塊 14"/>
          <p:cNvSpPr txBox="1"/>
          <p:nvPr/>
        </p:nvSpPr>
        <p:spPr>
          <a:xfrm>
            <a:off x="511627" y="1781018"/>
            <a:ext cx="32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TW" altLang="en-US" sz="6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設計群</a:t>
            </a:r>
            <a:endParaRPr lang="zh-TW" altLang="en-US" sz="6600" dirty="0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710" y="1312252"/>
            <a:ext cx="1058802" cy="105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66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00" y="6064"/>
            <a:ext cx="8681801" cy="52501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73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594644" y="1146451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（一）性向、興趣的特質</a:t>
            </a:r>
          </a:p>
        </p:txBody>
      </p:sp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化腐朽為神奇，讓生活充滿創意與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驚喜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0" name="群組 19"/>
          <p:cNvGrpSpPr>
            <a:grpSpLocks/>
          </p:cNvGrpSpPr>
          <p:nvPr/>
        </p:nvGrpSpPr>
        <p:grpSpPr bwMode="auto">
          <a:xfrm>
            <a:off x="1448753" y="1933740"/>
            <a:ext cx="3008312" cy="900113"/>
            <a:chOff x="755576" y="2284173"/>
            <a:chExt cx="3008088" cy="900403"/>
          </a:xfrm>
        </p:grpSpPr>
        <p:pic>
          <p:nvPicPr>
            <p:cNvPr id="21" name="圖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2284173"/>
              <a:ext cx="943796" cy="900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16"/>
            <p:cNvSpPr>
              <a:spLocks noChangeArrowheads="1"/>
            </p:cNvSpPr>
            <p:nvPr/>
          </p:nvSpPr>
          <p:spPr bwMode="auto">
            <a:xfrm>
              <a:off x="1783635" y="2534319"/>
              <a:ext cx="19800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生活品味與美感</a:t>
              </a:r>
            </a:p>
          </p:txBody>
        </p:sp>
      </p:grpSp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1934528" y="3086265"/>
            <a:ext cx="2762250" cy="900113"/>
            <a:chOff x="2397114" y="3032713"/>
            <a:chExt cx="2761302" cy="899439"/>
          </a:xfrm>
        </p:grpSpPr>
        <p:pic>
          <p:nvPicPr>
            <p:cNvPr id="24" name="圖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114" y="3032713"/>
              <a:ext cx="942786" cy="899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17"/>
            <p:cNvSpPr>
              <a:spLocks noChangeArrowheads="1"/>
            </p:cNvSpPr>
            <p:nvPr/>
          </p:nvSpPr>
          <p:spPr bwMode="auto">
            <a:xfrm>
              <a:off x="3435028" y="3316373"/>
              <a:ext cx="1723388" cy="399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表達個人想法</a:t>
              </a:r>
            </a:p>
          </p:txBody>
        </p:sp>
      </p:grpSp>
      <p:grpSp>
        <p:nvGrpSpPr>
          <p:cNvPr id="26" name="群組 25"/>
          <p:cNvGrpSpPr>
            <a:grpSpLocks/>
          </p:cNvGrpSpPr>
          <p:nvPr/>
        </p:nvGrpSpPr>
        <p:grpSpPr bwMode="auto">
          <a:xfrm>
            <a:off x="4658678" y="1933740"/>
            <a:ext cx="3005137" cy="900113"/>
            <a:chOff x="3965808" y="2284171"/>
            <a:chExt cx="3002961" cy="900314"/>
          </a:xfrm>
        </p:grpSpPr>
        <p:pic>
          <p:nvPicPr>
            <p:cNvPr id="27" name="圖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5808" y="2284171"/>
              <a:ext cx="943702" cy="900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18"/>
            <p:cNvSpPr>
              <a:spLocks noChangeArrowheads="1"/>
            </p:cNvSpPr>
            <p:nvPr/>
          </p:nvSpPr>
          <p:spPr bwMode="auto">
            <a:xfrm>
              <a:off x="4988740" y="2475440"/>
              <a:ext cx="19800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空間關係、觀察</a:t>
              </a:r>
            </a:p>
          </p:txBody>
        </p:sp>
      </p:grpSp>
      <p:grpSp>
        <p:nvGrpSpPr>
          <p:cNvPr id="30" name="群組 29"/>
          <p:cNvGrpSpPr>
            <a:grpSpLocks/>
          </p:cNvGrpSpPr>
          <p:nvPr/>
        </p:nvGrpSpPr>
        <p:grpSpPr bwMode="auto">
          <a:xfrm>
            <a:off x="5093653" y="3122778"/>
            <a:ext cx="2520950" cy="900112"/>
            <a:chOff x="5466298" y="2833520"/>
            <a:chExt cx="2520654" cy="900637"/>
          </a:xfrm>
        </p:grpSpPr>
        <p:pic>
          <p:nvPicPr>
            <p:cNvPr id="31" name="圖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6298" y="2833520"/>
              <a:ext cx="944041" cy="90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19"/>
            <p:cNvSpPr>
              <a:spLocks noChangeArrowheads="1"/>
            </p:cNvSpPr>
            <p:nvPr/>
          </p:nvSpPr>
          <p:spPr bwMode="auto">
            <a:xfrm>
              <a:off x="6519884" y="3121756"/>
              <a:ext cx="146706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美感與創意</a:t>
              </a:r>
            </a:p>
          </p:txBody>
        </p:sp>
      </p:grpSp>
      <p:pic>
        <p:nvPicPr>
          <p:cNvPr id="33" name="圖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60" y="5141479"/>
            <a:ext cx="1058802" cy="105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3502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00" y="6064"/>
            <a:ext cx="8912900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74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16302" y="1710054"/>
            <a:ext cx="6410325" cy="10160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TW" altLang="zh-TW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對下列國中課程的學習內容，表現較優良、或較有興趣的人，都適合就讀喔！</a:t>
            </a:r>
            <a:endParaRPr lang="zh-TW" altLang="zh-TW" sz="200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448039" y="1289367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en-US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）學習表現的特質</a:t>
            </a:r>
          </a:p>
        </p:txBody>
      </p:sp>
      <p:sp>
        <p:nvSpPr>
          <p:cNvPr id="17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</a:rPr>
              <a:t>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化腐朽為神奇，讓生活充滿創意與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驚喜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60" y="5141479"/>
            <a:ext cx="1058802" cy="1058802"/>
          </a:xfrm>
          <a:prstGeom prst="rect">
            <a:avLst/>
          </a:prstGeom>
        </p:spPr>
      </p:pic>
      <p:grpSp>
        <p:nvGrpSpPr>
          <p:cNvPr id="20" name="群組 19"/>
          <p:cNvGrpSpPr>
            <a:grpSpLocks/>
          </p:cNvGrpSpPr>
          <p:nvPr/>
        </p:nvGrpSpPr>
        <p:grpSpPr bwMode="auto">
          <a:xfrm>
            <a:off x="4258919" y="2552291"/>
            <a:ext cx="2031325" cy="1516150"/>
            <a:chOff x="2323438" y="3429000"/>
            <a:chExt cx="2031747" cy="1515839"/>
          </a:xfrm>
        </p:grpSpPr>
        <p:sp>
          <p:nvSpPr>
            <p:cNvPr id="21" name="矩形 6"/>
            <p:cNvSpPr>
              <a:spLocks noChangeArrowheads="1"/>
            </p:cNvSpPr>
            <p:nvPr/>
          </p:nvSpPr>
          <p:spPr bwMode="auto">
            <a:xfrm>
              <a:off x="2323438" y="4437112"/>
              <a:ext cx="2031747" cy="50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TW" altLang="zh-TW" sz="18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科技的發展與文明</a:t>
              </a:r>
              <a:endParaRPr lang="en-US" altLang="zh-TW" sz="1800" b="1">
                <a:solidFill>
                  <a:srgbClr val="4BB2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2" name="圖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4710" y="3429000"/>
              <a:ext cx="1493516" cy="113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6171946" y="3228081"/>
            <a:ext cx="2262158" cy="1516150"/>
            <a:chOff x="3912072" y="3428998"/>
            <a:chExt cx="2264048" cy="1515841"/>
          </a:xfrm>
        </p:grpSpPr>
        <p:sp>
          <p:nvSpPr>
            <p:cNvPr id="27" name="矩形 5"/>
            <p:cNvSpPr>
              <a:spLocks noChangeArrowheads="1"/>
            </p:cNvSpPr>
            <p:nvPr/>
          </p:nvSpPr>
          <p:spPr bwMode="auto">
            <a:xfrm>
              <a:off x="3912072" y="4437112"/>
              <a:ext cx="2264048" cy="507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TW" altLang="zh-TW" sz="18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產業、區域發展特色</a:t>
              </a:r>
              <a:endParaRPr lang="en-US" altLang="zh-TW" sz="1800" b="1">
                <a:solidFill>
                  <a:srgbClr val="4BB2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8" name="圖片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9788" y="3428998"/>
              <a:ext cx="1493516" cy="1137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群組 33"/>
          <p:cNvGrpSpPr>
            <a:grpSpLocks/>
          </p:cNvGrpSpPr>
          <p:nvPr/>
        </p:nvGrpSpPr>
        <p:grpSpPr bwMode="auto">
          <a:xfrm>
            <a:off x="2373453" y="3247423"/>
            <a:ext cx="2262158" cy="1587824"/>
            <a:chOff x="5683247" y="3382250"/>
            <a:chExt cx="2264047" cy="1586898"/>
          </a:xfrm>
        </p:grpSpPr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5683247" y="4461613"/>
              <a:ext cx="2264047" cy="507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TW" altLang="zh-TW" sz="18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資訊科技與人類社會</a:t>
              </a:r>
              <a:endParaRPr lang="en-US" altLang="zh-TW" sz="1800" b="1" dirty="0">
                <a:solidFill>
                  <a:srgbClr val="4BB2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37" name="圖片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8512" y="3382250"/>
              <a:ext cx="1493516" cy="113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群組 37"/>
          <p:cNvGrpSpPr>
            <a:grpSpLocks/>
          </p:cNvGrpSpPr>
          <p:nvPr/>
        </p:nvGrpSpPr>
        <p:grpSpPr bwMode="auto">
          <a:xfrm>
            <a:off x="718820" y="2600898"/>
            <a:ext cx="2031325" cy="1516125"/>
            <a:chOff x="377780" y="3429000"/>
            <a:chExt cx="2031801" cy="1515851"/>
          </a:xfrm>
        </p:grpSpPr>
        <p:sp>
          <p:nvSpPr>
            <p:cNvPr id="39" name="矩形 8"/>
            <p:cNvSpPr>
              <a:spLocks noChangeArrowheads="1"/>
            </p:cNvSpPr>
            <p:nvPr/>
          </p:nvSpPr>
          <p:spPr bwMode="auto">
            <a:xfrm>
              <a:off x="377780" y="4437112"/>
              <a:ext cx="2031801" cy="507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TW" altLang="zh-TW" sz="18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藝術與社會的關係</a:t>
              </a:r>
              <a:endParaRPr lang="en-US" altLang="zh-TW" sz="1800" b="1">
                <a:solidFill>
                  <a:srgbClr val="4BB2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41" name="圖片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873" y="3429000"/>
              <a:ext cx="1493516" cy="1137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268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4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00" y="6064"/>
            <a:ext cx="8681801" cy="5250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75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內容版面配置區 2"/>
          <p:cNvSpPr txBox="1">
            <a:spLocks/>
          </p:cNvSpPr>
          <p:nvPr/>
        </p:nvSpPr>
        <p:spPr>
          <a:xfrm>
            <a:off x="1217930" y="1447800"/>
            <a:ext cx="8229600" cy="32918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（三）生活經驗的特質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</a:rPr>
              <a:t>喜歡繪圖、手作、雕塑等，並習慣用圖像思考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</a:rPr>
              <a:t>喜歡參觀美術或設計相關展覽</a:t>
            </a:r>
            <a:r>
              <a:rPr lang="zh-TW" altLang="zh-TW" sz="2000" dirty="0" smtClean="0">
                <a:latin typeface="微軟正黑體" panose="020B0604030504040204" pitchFamily="34" charset="-120"/>
              </a:rPr>
              <a:t>，</a:t>
            </a:r>
            <a:r>
              <a:rPr lang="en-US" altLang="zh-TW" sz="2000" dirty="0" smtClean="0">
                <a:latin typeface="微軟正黑體" panose="020B0604030504040204" pitchFamily="34" charset="-120"/>
              </a:rPr>
              <a:t/>
            </a:r>
            <a:br>
              <a:rPr lang="en-US" altLang="zh-TW" sz="2000" dirty="0" smtClean="0">
                <a:latin typeface="微軟正黑體" panose="020B0604030504040204" pitchFamily="34" charset="-120"/>
              </a:rPr>
            </a:br>
            <a:r>
              <a:rPr lang="zh-TW" altLang="zh-TW" sz="2000" dirty="0" smtClean="0">
                <a:latin typeface="微軟正黑體" panose="020B0604030504040204" pitchFamily="34" charset="-120"/>
              </a:rPr>
              <a:t>對</a:t>
            </a:r>
            <a:r>
              <a:rPr lang="zh-TW" altLang="zh-TW" sz="2000" dirty="0">
                <a:latin typeface="微軟正黑體" panose="020B0604030504040204" pitchFamily="34" charset="-120"/>
              </a:rPr>
              <a:t>色彩敏感度高，重視畫面的協調性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</a:rPr>
              <a:t>喜歡攝影、影音媒體，且關心流行訊息</a:t>
            </a:r>
            <a:endParaRPr lang="zh-TW" altLang="en-US" sz="2000" dirty="0">
              <a:latin typeface="微軟正黑體" panose="020B0604030504040204" pitchFamily="34" charset="-12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化腐朽為神奇，讓生活充滿創意與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驚喜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60" y="5141479"/>
            <a:ext cx="1058802" cy="105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77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76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104809" y="598825"/>
            <a:ext cx="5109091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家具木工科、美工科、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陶瓷工程科、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室內空間設計科、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圖文傳播科、金屬工藝科、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家具設計科、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廣告設計科、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多媒體設計科、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室內設計科、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多媒體應用科 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美術工藝科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944" y="2417384"/>
            <a:ext cx="976032" cy="976032"/>
          </a:xfrm>
          <a:prstGeom prst="rect">
            <a:avLst/>
          </a:prstGeom>
        </p:spPr>
      </p:pic>
      <p:sp>
        <p:nvSpPr>
          <p:cNvPr id="3" name="圓角矩形 2"/>
          <p:cNvSpPr/>
          <p:nvPr/>
        </p:nvSpPr>
        <p:spPr>
          <a:xfrm>
            <a:off x="3718560" y="327660"/>
            <a:ext cx="5326380" cy="300228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221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77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9945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家具木工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95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訓練生產操作、製程安排及繪圖的實用技能，學習家具製作及生產管理的相關專業知識。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1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78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46352" y="59945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美工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2" y="1794414"/>
            <a:ext cx="5405376" cy="443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學習有關美術工藝與設計的實用技術與基本知識。美術工藝科以木工、金工、陶瓷等材質進行產品設計創作；</a:t>
            </a: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美工科則強調平面設計、立體造型的學習。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7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79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9945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陶瓷工程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369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學習有關陶瓷及設計的知識與實用技能，具備陶瓷製作、量產、施釉、燒製的能力，結合設計理論運用在產品設計與藝術創作。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525" y="46038"/>
            <a:ext cx="84529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1EC131-2BB3-4BA5-8ABE-830EF8F9AEC7}" type="slidenum">
              <a:rPr lang="zh-TW" altLang="en-US" sz="160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zh-TW" altLang="en-US" sz="160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290" name="標題 1"/>
          <p:cNvSpPr>
            <a:spLocks noGrp="1"/>
          </p:cNvSpPr>
          <p:nvPr>
            <p:ph type="title" idx="4294967295"/>
          </p:nvPr>
        </p:nvSpPr>
        <p:spPr>
          <a:xfrm>
            <a:off x="685600" y="480349"/>
            <a:ext cx="7567150" cy="1135726"/>
          </a:xfrm>
        </p:spPr>
        <p:txBody>
          <a:bodyPr/>
          <a:lstStyle/>
          <a:p>
            <a:pPr algn="ctr" eaLnBrk="1" hangingPunct="1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1249362" y="1413241"/>
            <a:ext cx="6484963" cy="2482484"/>
          </a:xfrm>
        </p:spPr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TW" altLang="en-US" sz="2400" b="1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（一）性向、興趣的特質</a:t>
            </a:r>
            <a:endParaRPr lang="en-US" altLang="zh-TW" sz="2400" b="1" dirty="0" smtClean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TW" altLang="en-US" sz="800" b="1" dirty="0" smtClean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TW" altLang="en-US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1511" name="Picture 6" descr="C:\Users\Justin\Desktop\群科簡報\視覺元素\機械群\製作\技S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157788"/>
            <a:ext cx="18764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C:\Users\Justin\Desktop\群科簡報\視覺元素\機械群\製作\技職S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4292600"/>
            <a:ext cx="17462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C:\Users\Justin\Desktop\群科簡報\視覺元素\機械群\製作\技職_CS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5505450"/>
            <a:ext cx="5397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40425" y="6283325"/>
            <a:ext cx="3749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80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  <p:grpSp>
        <p:nvGrpSpPr>
          <p:cNvPr id="6" name="群組 5"/>
          <p:cNvGrpSpPr>
            <a:grpSpLocks/>
          </p:cNvGrpSpPr>
          <p:nvPr/>
        </p:nvGrpSpPr>
        <p:grpSpPr bwMode="auto">
          <a:xfrm>
            <a:off x="1658826" y="2208213"/>
            <a:ext cx="2841738" cy="768962"/>
            <a:chOff x="1835696" y="2038562"/>
            <a:chExt cx="2664296" cy="694372"/>
          </a:xfrm>
        </p:grpSpPr>
        <p:pic>
          <p:nvPicPr>
            <p:cNvPr id="21527" name="Picture 6" descr="Q:\01技職教育宣導媒材\群科簡報\視覺元素\機械群\UI面板\part1\實務操作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2038562"/>
              <a:ext cx="787778" cy="69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2545012" y="2132310"/>
              <a:ext cx="1954980" cy="51164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b="1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實務操作</a:t>
              </a:r>
            </a:p>
          </p:txBody>
        </p:sp>
      </p:grpSp>
      <p:grpSp>
        <p:nvGrpSpPr>
          <p:cNvPr id="7" name="群組 6"/>
          <p:cNvGrpSpPr>
            <a:grpSpLocks/>
          </p:cNvGrpSpPr>
          <p:nvPr/>
        </p:nvGrpSpPr>
        <p:grpSpPr bwMode="auto">
          <a:xfrm>
            <a:off x="1663903" y="3242739"/>
            <a:ext cx="2836660" cy="770722"/>
            <a:chOff x="1840006" y="2708920"/>
            <a:chExt cx="2659985" cy="694372"/>
          </a:xfrm>
        </p:grpSpPr>
        <p:pic>
          <p:nvPicPr>
            <p:cNvPr id="21525" name="Picture 5" descr="Q:\01技職教育宣導媒材\群科簡報\視覺元素\機械群\UI面板\part1\圖形幾何 電腦繪圖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0006" y="2708920"/>
              <a:ext cx="787778" cy="69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2544680" y="2796112"/>
              <a:ext cx="1955311" cy="5120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b="1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圖形幾何概念</a:t>
              </a:r>
            </a:p>
          </p:txBody>
        </p:sp>
      </p:grpSp>
      <p:grpSp>
        <p:nvGrpSpPr>
          <p:cNvPr id="4" name="群組 3"/>
          <p:cNvGrpSpPr>
            <a:grpSpLocks/>
          </p:cNvGrpSpPr>
          <p:nvPr/>
        </p:nvGrpSpPr>
        <p:grpSpPr bwMode="auto">
          <a:xfrm>
            <a:off x="4559819" y="2222500"/>
            <a:ext cx="2831582" cy="770722"/>
            <a:chOff x="4735354" y="2053167"/>
            <a:chExt cx="2655425" cy="694372"/>
          </a:xfrm>
        </p:grpSpPr>
        <p:pic>
          <p:nvPicPr>
            <p:cNvPr id="21523" name="Picture 4" descr="Q:\01技職教育宣導媒材\群科簡報\視覺元素\機械群\UI面板\part1\工程科技整合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5354" y="2053167"/>
              <a:ext cx="787778" cy="69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5435319" y="2132433"/>
              <a:ext cx="1955460" cy="51206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b="1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工程科技整合</a:t>
              </a:r>
            </a:p>
          </p:txBody>
        </p:sp>
      </p:grpSp>
      <p:grpSp>
        <p:nvGrpSpPr>
          <p:cNvPr id="5" name="群組 4"/>
          <p:cNvGrpSpPr>
            <a:grpSpLocks/>
          </p:cNvGrpSpPr>
          <p:nvPr/>
        </p:nvGrpSpPr>
        <p:grpSpPr bwMode="auto">
          <a:xfrm>
            <a:off x="4559819" y="3242739"/>
            <a:ext cx="2831582" cy="770722"/>
            <a:chOff x="4735354" y="2734628"/>
            <a:chExt cx="2655425" cy="694372"/>
          </a:xfrm>
        </p:grpSpPr>
        <p:pic>
          <p:nvPicPr>
            <p:cNvPr id="21521" name="Picture 3" descr="Q:\01技職教育宣導媒材\群科簡報\視覺元素\機械群\UI面板\part1\機械加工製造設計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5354" y="2734628"/>
              <a:ext cx="787778" cy="69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5435319" y="2826577"/>
              <a:ext cx="1955460" cy="51047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lang="zh-TW" altLang="en-US" b="1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機械加工製造</a:t>
              </a:r>
            </a:p>
          </p:txBody>
        </p:sp>
      </p:grpSp>
      <p:sp>
        <p:nvSpPr>
          <p:cNvPr id="25" name="標題 1"/>
          <p:cNvSpPr txBox="1">
            <a:spLocks/>
          </p:cNvSpPr>
          <p:nvPr/>
        </p:nvSpPr>
        <p:spPr>
          <a:xfrm>
            <a:off x="5133812" y="532076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3808100" y="5327205"/>
            <a:ext cx="1147830" cy="114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7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122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00" tmFilter="0, 0; .2, .5; .8, .5; 1, 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50" autoRev="1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80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317838" y="599452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室內空間設計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369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學習室內設計、室內裝修的知識及技能，具備室內設計識圖與基本製圖能力，並有取得室內設計相關丙級以上技術士證照的能力。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3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81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9945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圖文傳播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95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圖文傳播行業的基本知識，了解整個印前製作、印刷流程及圖文傳播設備操作的實用技能。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7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82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9945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金屬工藝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49967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學習金屬工藝作品的製作、設計知識與技能，訓練金屬工藝的創作技巧。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1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83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9945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家具設計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3" y="2045874"/>
            <a:ext cx="5405376" cy="295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培養家具設計美學素養、家具識圖、手繪製圖、電腦繪圖、模型製作及家具製作的基本專業能力。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3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84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46915" y="60266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升學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67143" y="181727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視覺傳達設計系、工業設計、商業設計、工商業設計系、數位媒體設計系、多媒體設計、創意生活設計系、生活產品設計系、商品設計系、室內設計系、空間設計系、建築系、時尚設計系、建築與室內設計等。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1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85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346915" y="60266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67143" y="1817274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廣告設計、包裝設計、展示設計、編輯設計、印刷設計、媒體設計、產品設計、家具設計、工藝設計、模型製作、建築設計、室內設計、景觀設計、展演（舞臺、展示）設計、多媒體設計與應用等行業。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0" y="3393416"/>
            <a:ext cx="6529388" cy="25882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化腐朽為神奇，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讓生活充滿創意與驚喜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2347114"/>
            <a:ext cx="976032" cy="9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8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86</a:t>
            </a:fld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77013" y="4014232"/>
            <a:ext cx="821740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「農業」是人類生命存續的重要條件，也是老祖先傳承的智慧，一直以來，我們從大自然中獲得飲食、與生活上的資源，不過，因為時代轉變，以及糧食缺乏的問題，動物和植物的培育、管理，成為重要的任務。</a:t>
            </a:r>
          </a:p>
          <a:p>
            <a:pPr>
              <a:spcBef>
                <a:spcPts val="600"/>
              </a:spcBef>
            </a:pPr>
            <a:r>
              <a:rPr lang="zh-TW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農業的內容不只是拿鋤頭、養雞鴨，還要能運用最新科技、企業管理的方法來經營，讓農產品能夠受到大家喜愛，隨著國際交流頻繁，擁有外語能力的「科技農夫」也逐漸成為魅力十足的職業。</a:t>
            </a: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173393" y="1718665"/>
            <a:ext cx="10042902" cy="206127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農業群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zh-TW" sz="3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農業精緻化，善用科技生產行銷</a:t>
            </a:r>
            <a: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31" y="1650209"/>
            <a:ext cx="913221" cy="913221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60258">
            <a:off x="7333336" y="-106749"/>
            <a:ext cx="2601186" cy="260118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227" y="1193844"/>
            <a:ext cx="2459783" cy="249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3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064"/>
            <a:ext cx="9372600" cy="52501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87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594644" y="1146451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（一）性向、興趣的特質</a:t>
            </a:r>
          </a:p>
        </p:txBody>
      </p:sp>
      <p:sp>
        <p:nvSpPr>
          <p:cNvPr id="29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農業精緻化，善用科技生產行銷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4" name="群組 33"/>
          <p:cNvGrpSpPr>
            <a:grpSpLocks/>
          </p:cNvGrpSpPr>
          <p:nvPr/>
        </p:nvGrpSpPr>
        <p:grpSpPr bwMode="auto">
          <a:xfrm>
            <a:off x="1705293" y="1789485"/>
            <a:ext cx="6015037" cy="764136"/>
            <a:chOff x="722247" y="3053374"/>
            <a:chExt cx="6014750" cy="730800"/>
          </a:xfrm>
        </p:grpSpPr>
        <p:pic>
          <p:nvPicPr>
            <p:cNvPr id="36" name="Picture 6" descr="C:\Users\Justin\Desktop\群科簡報\視覺元素\水產群\UI水產群\machineicon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247" y="3053374"/>
              <a:ext cx="770904" cy="73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1654065" y="3088325"/>
              <a:ext cx="5082932" cy="638656"/>
            </a:xfrm>
            <a:prstGeom prst="rect">
              <a:avLst/>
            </a:prstGeom>
            <a:noFill/>
            <a:ln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kumimoji="0" lang="zh-TW" altLang="zh-TW" sz="2000">
                  <a:latin typeface="微軟正黑體" panose="020B0604030504040204" pitchFamily="34" charset="-120"/>
                </a:rPr>
                <a:t>對數學、抽象</a:t>
              </a:r>
              <a:r>
                <a:rPr kumimoji="0" lang="zh-TW" altLang="en-US" sz="2000">
                  <a:latin typeface="微軟正黑體" panose="020B0604030504040204" pitchFamily="34" charset="-120"/>
                </a:rPr>
                <a:t>、</a:t>
              </a:r>
              <a:r>
                <a:rPr kumimoji="0" lang="zh-TW" altLang="zh-TW" sz="2000">
                  <a:latin typeface="微軟正黑體" panose="020B0604030504040204" pitchFamily="34" charset="-120"/>
                </a:rPr>
                <a:t>邏輯推理有興趣</a:t>
              </a:r>
              <a:endParaRPr kumimoji="0" lang="zh-TW" altLang="en-US" sz="2000">
                <a:latin typeface="微軟正黑體" panose="020B0604030504040204" pitchFamily="34" charset="-120"/>
              </a:endParaRPr>
            </a:p>
          </p:txBody>
        </p:sp>
      </p:grpSp>
      <p:grpSp>
        <p:nvGrpSpPr>
          <p:cNvPr id="38" name="群組 37"/>
          <p:cNvGrpSpPr>
            <a:grpSpLocks/>
          </p:cNvGrpSpPr>
          <p:nvPr/>
        </p:nvGrpSpPr>
        <p:grpSpPr bwMode="auto">
          <a:xfrm>
            <a:off x="2723360" y="2449916"/>
            <a:ext cx="4759325" cy="765797"/>
            <a:chOff x="722247" y="3994298"/>
            <a:chExt cx="4758668" cy="731569"/>
          </a:xfrm>
        </p:grpSpPr>
        <p:pic>
          <p:nvPicPr>
            <p:cNvPr id="39" name="Picture 5" descr="C:\Users\Justin\Desktop\群科簡報\視覺元素\水產群\UI水產群\logeiicon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247" y="3994298"/>
              <a:ext cx="771715" cy="731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1496840" y="4040318"/>
              <a:ext cx="3984075" cy="639529"/>
            </a:xfrm>
            <a:prstGeom prst="rect">
              <a:avLst/>
            </a:prstGeom>
            <a:noFill/>
            <a:ln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kumimoji="0" lang="zh-TW" altLang="en-US" sz="2000">
                  <a:latin typeface="微軟正黑體" panose="020B0604030504040204" pitchFamily="34" charset="-120"/>
                </a:rPr>
                <a:t>愛好自然</a:t>
              </a:r>
              <a:r>
                <a:rPr kumimoji="0" lang="zh-TW" altLang="zh-TW" sz="2000">
                  <a:latin typeface="微軟正黑體" panose="020B0604030504040204" pitchFamily="34" charset="-120"/>
                </a:rPr>
                <a:t>，對戶外活動有熱忱者</a:t>
              </a:r>
              <a:endParaRPr kumimoji="0" lang="zh-TW" altLang="en-US" sz="2000">
                <a:latin typeface="微軟正黑體" panose="020B0604030504040204" pitchFamily="34" charset="-120"/>
              </a:endParaRPr>
            </a:p>
          </p:txBody>
        </p:sp>
      </p:grpSp>
      <p:grpSp>
        <p:nvGrpSpPr>
          <p:cNvPr id="41" name="群組 40"/>
          <p:cNvGrpSpPr>
            <a:grpSpLocks/>
          </p:cNvGrpSpPr>
          <p:nvPr/>
        </p:nvGrpSpPr>
        <p:grpSpPr bwMode="auto">
          <a:xfrm>
            <a:off x="1731962" y="3021103"/>
            <a:ext cx="4168775" cy="767459"/>
            <a:chOff x="722247" y="4944740"/>
            <a:chExt cx="4168482" cy="734159"/>
          </a:xfrm>
        </p:grpSpPr>
        <p:pic>
          <p:nvPicPr>
            <p:cNvPr id="42" name="Picture 4" descr="C:\Users\Justin\Desktop\群科簡報\視覺元素\水產群\UI水產群\Lookingicon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247" y="4944740"/>
              <a:ext cx="774448" cy="734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1654044" y="4976522"/>
              <a:ext cx="3236685" cy="638814"/>
            </a:xfrm>
            <a:prstGeom prst="rect">
              <a:avLst/>
            </a:prstGeom>
            <a:noFill/>
            <a:ln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kumimoji="0" lang="zh-TW" altLang="en-US" sz="2000">
                  <a:latin typeface="微軟正黑體" panose="020B0604030504040204" pitchFamily="34" charset="-120"/>
                </a:rPr>
                <a:t>喜歡觀察、具有創意</a:t>
              </a:r>
            </a:p>
          </p:txBody>
        </p:sp>
      </p:grpSp>
      <p:grpSp>
        <p:nvGrpSpPr>
          <p:cNvPr id="44" name="群組 43"/>
          <p:cNvGrpSpPr>
            <a:grpSpLocks/>
          </p:cNvGrpSpPr>
          <p:nvPr/>
        </p:nvGrpSpPr>
        <p:grpSpPr bwMode="auto">
          <a:xfrm>
            <a:off x="2756932" y="3711999"/>
            <a:ext cx="3086100" cy="765797"/>
            <a:chOff x="722247" y="5805530"/>
            <a:chExt cx="3087151" cy="731569"/>
          </a:xfrm>
        </p:grpSpPr>
        <p:pic>
          <p:nvPicPr>
            <p:cNvPr id="45" name="Picture 3" descr="C:\Users\Justin\Desktop\群科簡報\視覺元素\水產群\UI水產群\fishingicon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247" y="5805530"/>
              <a:ext cx="771715" cy="731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1540087" y="5838855"/>
              <a:ext cx="2269311" cy="639529"/>
            </a:xfrm>
            <a:prstGeom prst="rect">
              <a:avLst/>
            </a:prstGeom>
            <a:noFill/>
            <a:ln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/>
              <a:r>
                <a:rPr kumimoji="0" lang="zh-TW" altLang="en-US" sz="2000">
                  <a:latin typeface="微軟正黑體" panose="020B0604030504040204" pitchFamily="34" charset="-120"/>
                </a:rPr>
                <a:t>對環境保護有興趣</a:t>
              </a:r>
            </a:p>
          </p:txBody>
        </p:sp>
      </p:grpSp>
      <p:pic>
        <p:nvPicPr>
          <p:cNvPr id="47" name="圖片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961" y="5188801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9150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2" y="6064"/>
            <a:ext cx="9471977" cy="5398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88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94644" y="1478889"/>
            <a:ext cx="6410325" cy="10160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TW" altLang="zh-TW" sz="2000" b="1" dirty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對下列國中課程的學習內容，表現較優良、或較有興趣的人，都適合就讀喔！</a:t>
            </a:r>
            <a:endParaRPr lang="zh-TW" altLang="zh-TW" sz="2000" dirty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1516302" y="1157765"/>
            <a:ext cx="3910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defTabSz="914400" eaLnBrk="1" hangingPunct="1"/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TW" altLang="en-US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2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）學習表現的特質</a:t>
            </a:r>
          </a:p>
        </p:txBody>
      </p:sp>
      <p:sp>
        <p:nvSpPr>
          <p:cNvPr id="24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/>
              </a:rPr>
              <a:t>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農業精緻化，善用科技生產行銷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961" y="5188801"/>
            <a:ext cx="913221" cy="913221"/>
          </a:xfrm>
          <a:prstGeom prst="rect">
            <a:avLst/>
          </a:prstGeom>
        </p:spPr>
      </p:pic>
      <p:grpSp>
        <p:nvGrpSpPr>
          <p:cNvPr id="26" name="群組 25"/>
          <p:cNvGrpSpPr>
            <a:grpSpLocks/>
          </p:cNvGrpSpPr>
          <p:nvPr/>
        </p:nvGrpSpPr>
        <p:grpSpPr bwMode="auto">
          <a:xfrm>
            <a:off x="902652" y="2331569"/>
            <a:ext cx="4054475" cy="1238250"/>
            <a:chOff x="798135" y="2703255"/>
            <a:chExt cx="4056282" cy="1238454"/>
          </a:xfrm>
        </p:grpSpPr>
        <p:pic>
          <p:nvPicPr>
            <p:cNvPr id="29" name="圖片 37" descr="自然與生活科技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135" y="2703255"/>
              <a:ext cx="1625961" cy="12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2360931" y="3117661"/>
              <a:ext cx="2493486" cy="40011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kumimoji="0" lang="zh-TW" altLang="zh-TW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自然界的組成與特性</a:t>
              </a:r>
              <a:endParaRPr kumimoji="0" lang="zh-TW" altLang="en-US" sz="2000" b="1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1" name="群組 30"/>
          <p:cNvGrpSpPr>
            <a:grpSpLocks/>
          </p:cNvGrpSpPr>
          <p:nvPr/>
        </p:nvGrpSpPr>
        <p:grpSpPr bwMode="auto">
          <a:xfrm>
            <a:off x="902652" y="3524341"/>
            <a:ext cx="4054475" cy="1238250"/>
            <a:chOff x="798135" y="4331361"/>
            <a:chExt cx="4055085" cy="1238454"/>
          </a:xfrm>
        </p:grpSpPr>
        <p:pic>
          <p:nvPicPr>
            <p:cNvPr id="32" name="圖片 40" descr="藝術與人文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135" y="4331361"/>
              <a:ext cx="1625961" cy="12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矩形 48"/>
            <p:cNvSpPr>
              <a:spLocks noChangeArrowheads="1"/>
            </p:cNvSpPr>
            <p:nvPr/>
          </p:nvSpPr>
          <p:spPr bwMode="auto">
            <a:xfrm>
              <a:off x="2360244" y="4783070"/>
              <a:ext cx="2492976" cy="40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zh-TW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鑑賞能力、生活應用</a:t>
              </a:r>
              <a:endPara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2" name="群組 41"/>
          <p:cNvGrpSpPr>
            <a:grpSpLocks/>
          </p:cNvGrpSpPr>
          <p:nvPr/>
        </p:nvGrpSpPr>
        <p:grpSpPr bwMode="auto">
          <a:xfrm>
            <a:off x="4799327" y="3546421"/>
            <a:ext cx="4059238" cy="1238250"/>
            <a:chOff x="4697210" y="4331361"/>
            <a:chExt cx="4058439" cy="1238454"/>
          </a:xfrm>
        </p:grpSpPr>
        <p:pic>
          <p:nvPicPr>
            <p:cNvPr id="43" name="圖片 50" descr="綜合活動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7210" y="4331361"/>
              <a:ext cx="1625961" cy="12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矩形 51"/>
            <p:cNvSpPr>
              <a:spLocks noChangeArrowheads="1"/>
            </p:cNvSpPr>
            <p:nvPr/>
          </p:nvSpPr>
          <p:spPr bwMode="auto">
            <a:xfrm>
              <a:off x="6262602" y="4783070"/>
              <a:ext cx="2493047" cy="40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zh-TW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生活經營</a:t>
              </a:r>
              <a:r>
                <a:rPr kumimoji="0" lang="zh-TW" altLang="en-US" sz="200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、保護環境</a:t>
              </a:r>
            </a:p>
          </p:txBody>
        </p:sp>
      </p:grpSp>
      <p:grpSp>
        <p:nvGrpSpPr>
          <p:cNvPr id="45" name="群組 44"/>
          <p:cNvGrpSpPr>
            <a:grpSpLocks/>
          </p:cNvGrpSpPr>
          <p:nvPr/>
        </p:nvGrpSpPr>
        <p:grpSpPr bwMode="auto">
          <a:xfrm>
            <a:off x="4799806" y="2308171"/>
            <a:ext cx="4081463" cy="1238250"/>
            <a:chOff x="4697210" y="2703255"/>
            <a:chExt cx="4081858" cy="1238454"/>
          </a:xfrm>
        </p:grpSpPr>
        <p:pic>
          <p:nvPicPr>
            <p:cNvPr id="46" name="圖片 53" descr="社會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7210" y="2703255"/>
              <a:ext cx="1625961" cy="12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矩形 54"/>
            <p:cNvSpPr>
              <a:spLocks noChangeArrowheads="1"/>
            </p:cNvSpPr>
            <p:nvPr/>
          </p:nvSpPr>
          <p:spPr bwMode="auto">
            <a:xfrm>
              <a:off x="6285828" y="3117599"/>
              <a:ext cx="2493240" cy="400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20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生產分配</a:t>
              </a:r>
              <a:r>
                <a:rPr kumimoji="0" lang="zh-TW" altLang="zh-TW" sz="20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、區域特色</a:t>
              </a:r>
              <a:endPara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0819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4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4"/>
            <a:ext cx="9509760" cy="52501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594644" y="731777"/>
            <a:ext cx="5954713" cy="476250"/>
          </a:xfrm>
          <a:prstGeom prst="rect">
            <a:avLst/>
          </a:prstGeom>
        </p:spPr>
        <p:txBody>
          <a:bodyPr wrap="none">
            <a:spAutoFit/>
          </a:bodyPr>
          <a:lstStyle>
            <a:lvl1pPr marL="384175" indent="-384175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608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640E1B-F183-4457-A5D2-F8B7D54CBD23}" type="slidenum">
              <a:rPr lang="zh-TW" altLang="en-US" sz="180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>
                <a:spcBef>
                  <a:spcPct val="0"/>
                </a:spcBef>
                <a:buFontTx/>
                <a:buNone/>
              </a:pPr>
              <a:t>89</a:t>
            </a:fld>
            <a:endParaRPr lang="zh-TW" altLang="en-US" sz="1800">
              <a:solidFill>
                <a:srgbClr val="80008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內容版面配置區 2"/>
          <p:cNvSpPr txBox="1">
            <a:spLocks/>
          </p:cNvSpPr>
          <p:nvPr/>
        </p:nvSpPr>
        <p:spPr>
          <a:xfrm>
            <a:off x="1217930" y="1447800"/>
            <a:ext cx="8229600" cy="32918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（三）生活經驗的特質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TW" altLang="zh-TW" sz="2000" dirty="0">
                <a:latin typeface="微軟正黑體" panose="020B0604030504040204" pitchFamily="34" charset="-120"/>
              </a:rPr>
              <a:t>喜歡觀察、種植花草蔬果及動手栽種收成</a:t>
            </a:r>
            <a:endParaRPr lang="en-US" altLang="zh-TW" sz="2000" dirty="0">
              <a:latin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TW" sz="2000" dirty="0">
                <a:latin typeface="微軟正黑體" panose="020B0604030504040204" pitchFamily="34" charset="-120"/>
              </a:rPr>
              <a:t> </a:t>
            </a:r>
            <a:r>
              <a:rPr lang="zh-TW" altLang="zh-TW" sz="2000" dirty="0">
                <a:latin typeface="微軟正黑體" panose="020B0604030504040204" pitchFamily="34" charset="-120"/>
              </a:rPr>
              <a:t>喜歡觀察、照顧動物，有飼養寵物、昆蟲</a:t>
            </a:r>
            <a:r>
              <a:rPr lang="en-US" altLang="zh-TW" sz="2000" dirty="0">
                <a:latin typeface="微軟正黑體" panose="020B0604030504040204" pitchFamily="34" charset="-120"/>
              </a:rPr>
              <a:t>   </a:t>
            </a:r>
            <a:r>
              <a:rPr lang="zh-TW" altLang="zh-TW" sz="2000" dirty="0">
                <a:latin typeface="微軟正黑體" panose="020B0604030504040204" pitchFamily="34" charset="-120"/>
              </a:rPr>
              <a:t>的經驗</a:t>
            </a:r>
            <a:endParaRPr lang="en-US" altLang="zh-TW" sz="2000" dirty="0">
              <a:latin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TW" sz="2000" dirty="0">
                <a:latin typeface="微軟正黑體" panose="020B0604030504040204" pitchFamily="34" charset="-120"/>
              </a:rPr>
              <a:t> </a:t>
            </a:r>
            <a:r>
              <a:rPr lang="zh-TW" altLang="zh-TW" sz="2000" dirty="0">
                <a:latin typeface="微軟正黑體" panose="020B0604030504040204" pitchFamily="34" charset="-120"/>
              </a:rPr>
              <a:t>喜歡親近自然，例如：參與環境美化、花卉博覽會、休閒農場</a:t>
            </a:r>
            <a:endParaRPr lang="en-US" altLang="zh-TW" sz="2000" dirty="0">
              <a:latin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TW" altLang="en-US" sz="2000" dirty="0">
                <a:latin typeface="微軟正黑體" panose="020B0604030504040204" pitchFamily="34" charset="-120"/>
              </a:rPr>
              <a:t>    </a:t>
            </a:r>
            <a:r>
              <a:rPr lang="zh-TW" altLang="zh-TW" sz="2000" dirty="0">
                <a:latin typeface="微軟正黑體" panose="020B0604030504040204" pitchFamily="34" charset="-120"/>
              </a:rPr>
              <a:t>觀光等活動</a:t>
            </a:r>
            <a:endParaRPr lang="zh-TW" altLang="en-US" sz="2000" dirty="0">
              <a:latin typeface="微軟正黑體" panose="020B0604030504040204" pitchFamily="34" charset="-120"/>
            </a:endParaRPr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98742" y="5404099"/>
            <a:ext cx="6529388" cy="19184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/>
                <a:ea typeface="微軟正黑體"/>
                <a:cs typeface="微軟正黑體"/>
              </a:rPr>
              <a:t>群</a:t>
            </a:r>
            <a:endParaRPr kumimoji="1" lang="zh-TW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農業精緻化，善用科技生產行銷</a:t>
            </a:r>
            <a: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821" y="5188801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051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525" y="46038"/>
            <a:ext cx="84529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971550" y="1452623"/>
            <a:ext cx="6551612" cy="140249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TW" altLang="en-US" sz="2400" b="1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（二）學習表現的特質</a:t>
            </a:r>
            <a:endParaRPr lang="en-US" altLang="zh-TW" sz="2400" b="1" dirty="0" smtClean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140000"/>
              </a:lnSpc>
              <a:buClr>
                <a:srgbClr val="7030A0"/>
              </a:buClr>
              <a:buFont typeface="Arial" panose="020B0604020202020204" pitchFamily="34" charset="0"/>
              <a:buNone/>
            </a:pPr>
            <a:r>
              <a:rPr lang="zh-TW" altLang="en-US" sz="2000" b="1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對</a:t>
            </a:r>
            <a:r>
              <a:rPr lang="zh-TW" altLang="en-US" sz="2000" b="1" dirty="0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下列國中課程的學習內容，表現較優良、或較有興趣的人，都適合就讀喔！</a:t>
            </a:r>
          </a:p>
          <a:p>
            <a:pPr eaLnBrk="1" hangingPunct="1">
              <a:lnSpc>
                <a:spcPct val="140000"/>
              </a:lnSpc>
              <a:buClr>
                <a:srgbClr val="7030A0"/>
              </a:buClr>
              <a:buFont typeface="Arial" panose="020B0604020202020204" pitchFamily="34" charset="0"/>
              <a:buNone/>
            </a:pPr>
            <a:endParaRPr lang="zh-TW" altLang="en-US" sz="2000" dirty="0" smtClean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zh-TW" altLang="en-US" sz="3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3558" name="Picture 6" descr="C:\Users\Justin\Desktop\群科簡報\視覺元素\機械群\製作\技S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157788"/>
            <a:ext cx="18764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C:\Users\Justin\Desktop\群科簡報\視覺元素\機械群\製作\技職S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4292600"/>
            <a:ext cx="17462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C:\Users\Justin\Desktop\群科簡報\視覺元素\機械群\製作\技職_CS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5505450"/>
            <a:ext cx="5397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投影片編號版面配置區 3"/>
          <p:cNvSpPr txBox="1">
            <a:spLocks/>
          </p:cNvSpPr>
          <p:nvPr/>
        </p:nvSpPr>
        <p:spPr bwMode="auto">
          <a:xfrm>
            <a:off x="8593138" y="6388100"/>
            <a:ext cx="5508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13D09305-C3F6-47EF-8852-37375A14B047}" type="slidenum">
              <a:rPr lang="zh-TW" altLang="en-US" sz="16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zh-TW" altLang="en-US" sz="1600" b="1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562" name="矩形 14"/>
          <p:cNvSpPr>
            <a:spLocks noChangeArrowheads="1"/>
          </p:cNvSpPr>
          <p:nvPr/>
        </p:nvSpPr>
        <p:spPr bwMode="auto">
          <a:xfrm>
            <a:off x="5940425" y="6283325"/>
            <a:ext cx="3749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80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  <p:grpSp>
        <p:nvGrpSpPr>
          <p:cNvPr id="4" name="群組 3"/>
          <p:cNvGrpSpPr>
            <a:grpSpLocks/>
          </p:cNvGrpSpPr>
          <p:nvPr/>
        </p:nvGrpSpPr>
        <p:grpSpPr bwMode="auto">
          <a:xfrm>
            <a:off x="2055813" y="2915393"/>
            <a:ext cx="2719507" cy="1477962"/>
            <a:chOff x="1611422" y="2677668"/>
            <a:chExt cx="2719279" cy="1478210"/>
          </a:xfrm>
        </p:grpSpPr>
        <p:pic>
          <p:nvPicPr>
            <p:cNvPr id="23569" name="Picture 2" descr="Q:\01技職教育宣導媒材\群科簡報\視覺元素\機械群\UI面板\part1\自然與生活科技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0143" y="2677668"/>
              <a:ext cx="1940558" cy="147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字方塊 1"/>
            <p:cNvSpPr txBox="1"/>
            <p:nvPr/>
          </p:nvSpPr>
          <p:spPr>
            <a:xfrm>
              <a:off x="1611422" y="2780872"/>
              <a:ext cx="800152" cy="130038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vert="eaVert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000" b="1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生活科技</a:t>
              </a:r>
              <a:endParaRPr lang="en-US" altLang="zh-TW" sz="20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eaLnBrk="1" hangingPunct="1"/>
              <a:r>
                <a:rPr lang="zh-TW" altLang="en-US" sz="2000" b="1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自然與</a:t>
              </a:r>
              <a:endParaRPr lang="en-US" altLang="zh-TW" sz="20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" name="群組 4"/>
          <p:cNvGrpSpPr>
            <a:grpSpLocks/>
          </p:cNvGrpSpPr>
          <p:nvPr/>
        </p:nvGrpSpPr>
        <p:grpSpPr bwMode="auto">
          <a:xfrm>
            <a:off x="4863902" y="2915393"/>
            <a:ext cx="2376805" cy="1470025"/>
            <a:chOff x="4787583" y="2678164"/>
            <a:chExt cx="2376705" cy="1470189"/>
          </a:xfrm>
        </p:grpSpPr>
        <p:pic>
          <p:nvPicPr>
            <p:cNvPr id="23567" name="Picture 3" descr="Q:\01技職教育宣導媒材\群科簡報\視覺元素\機械群\UI面板\part1\數學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4260" y="2678164"/>
              <a:ext cx="1930028" cy="1470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字方塊 21"/>
            <p:cNvSpPr txBox="1"/>
            <p:nvPr/>
          </p:nvSpPr>
          <p:spPr>
            <a:xfrm>
              <a:off x="4787583" y="2781363"/>
              <a:ext cx="492422" cy="130030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vert="eaVert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000" b="1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數學</a:t>
              </a:r>
              <a:endParaRPr lang="en-US" altLang="zh-TW" sz="2000" b="1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0" name="標題 1"/>
          <p:cNvSpPr txBox="1">
            <a:spLocks/>
          </p:cNvSpPr>
          <p:nvPr/>
        </p:nvSpPr>
        <p:spPr>
          <a:xfrm>
            <a:off x="685600" y="480349"/>
            <a:ext cx="7567150" cy="1135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看一看！你／妳是否擁有以下這些特質？</a:t>
            </a:r>
            <a:endParaRPr lang="zh-TW" altLang="en-US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標題 1"/>
          <p:cNvSpPr txBox="1">
            <a:spLocks/>
          </p:cNvSpPr>
          <p:nvPr/>
        </p:nvSpPr>
        <p:spPr>
          <a:xfrm>
            <a:off x="5133812" y="5320760"/>
            <a:ext cx="4008601" cy="144253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機械群</a:t>
            </a:r>
            <a: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73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科技加持</a:t>
            </a:r>
            <a:r>
              <a:rPr lang="zh-TW" altLang="zh-TW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技術出頭天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9399">
            <a:off x="3808100" y="5327205"/>
            <a:ext cx="1147830" cy="114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1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122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00" tmFilter="0, 0; .2, .5; .8, .5; 1, 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50" autoRev="1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90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024605" y="1439035"/>
            <a:ext cx="3467616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農場經營科、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園藝科、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森林科、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野生動物保育科、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造園科、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畜產保健科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dist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33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91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9945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農場經營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2" y="1368893"/>
            <a:ext cx="5405376" cy="5172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學習農業經營與管理、栽培環境、植物保護、農業機械、植物組織培養、有機農業等，能讓學生具備經營農場的基本能力、現代農業經營理念、作物栽培相關知識及行銷概念。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6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92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46351" y="59945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園藝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2" y="1368893"/>
            <a:ext cx="50958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學習園藝作物栽培與造園景觀實務、園產品處理利用與生物技術基本知能，包括基礎園藝、果樹、蔬菜、花卉、造園、休閒農業等。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6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93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46351" y="59945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森林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887290" y="1567013"/>
            <a:ext cx="49955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樹木識別、林產利用、森林經營、育林學、測量學，學習森林資源保育利用的知識與技能，及森林經營與管理的基礎認識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2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94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317837" y="599452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野生動物保育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2" y="1368893"/>
            <a:ext cx="54053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生命科學、環境生態學、解剖生理、應用動物學、昆蟲生態學與保育、動物調查、野生動物經營管理、景觀生態學、森林資源調查、解說教育技巧、自然保護區管理等，培養在生物資源管理與應用方面的基礎技術，及野生動物保育基層管理實務、環境調查。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8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95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46351" y="64246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造園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864021" y="1742273"/>
            <a:ext cx="48139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學習基礎園藝、展場設計及施作、景觀植物利用、造園景觀設計、造園景觀施工等現代技術與知識。</a:t>
            </a:r>
          </a:p>
          <a:p>
            <a:pPr>
              <a:lnSpc>
                <a:spcPct val="150000"/>
              </a:lnSpc>
            </a:pPr>
            <a:endParaRPr lang="zh-TW" alt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0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96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882095" y="59945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畜產保健</a:t>
            </a:r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82382" y="1368893"/>
            <a:ext cx="5405376" cy="5172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培養畜產經營、基本獸醫技能及農村建設的技術人才，學習畜牧學、動物保健衛生、動物營養與飼料、動物解剖生理、動物飼養實習、動物照護、牧場經營管理、寵物美容及畜產加工。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75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97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76455" y="63755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升學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577334" y="1978493"/>
            <a:ext cx="54053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「農業生產經營」類－農園生產、農藝、園藝、景觀與遊憩等。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「動植物保育與環境保護」類－獸醫、動物科學、森林、植物醫學、自然資源等。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「生物科技」類－生物科技、生命科學等。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73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98</a:t>
            </a:fld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476455" y="63755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就業</a:t>
            </a:r>
            <a:endParaRPr lang="zh-TW" altLang="en-US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653534" y="1406993"/>
            <a:ext cx="54053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公職：通過國家考試，可分派至農業或自然資源管理等政府機關，或各試驗所、改良場、動物防疫所、種苗場等研究單位。</a:t>
            </a:r>
          </a:p>
          <a:p>
            <a:r>
              <a:rPr lang="zh-TW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民間企業：種苗公司、農業生物技術公司、蘭園、製藥業、畜產品加工廠、動物醫院、景觀造園業、畜牧場、休閒農場、森林遊憩業、生態旅遊等相關產業。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0" y="3393416"/>
            <a:ext cx="6529388" cy="27330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</a:t>
            </a:r>
            <a:r>
              <a:rPr lang="zh-TW" altLang="en-US" sz="6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endParaRPr lang="zh-TW" altLang="en-US" sz="6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農業精緻化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用科技生產行銷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51" y="2480195"/>
            <a:ext cx="913221" cy="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506730" y="270446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簡報結束</a:t>
            </a:r>
            <a:b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敬請</a:t>
            </a:r>
            <a:r>
              <a:rPr kumimoji="1"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指教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B382-02B5-4F9A-B0F1-4FEC0CC1B832}" type="slidenum">
              <a:rPr lang="zh-TW" altLang="en-US" smtClean="0"/>
              <a:pPr/>
              <a:t>99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75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</TotalTime>
  <Words>7428</Words>
  <Application>Microsoft Office PowerPoint</Application>
  <PresentationFormat>如螢幕大小 (4:3)</PresentationFormat>
  <Paragraphs>799</Paragraphs>
  <Slides>99</Slides>
  <Notes>27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99</vt:i4>
      </vt:variant>
    </vt:vector>
  </HeadingPairs>
  <TitlesOfParts>
    <vt:vector size="108" baseType="lpstr">
      <vt:lpstr>等线</vt:lpstr>
      <vt:lpstr>微軟正黑體</vt:lpstr>
      <vt:lpstr>新細明體</vt:lpstr>
      <vt:lpstr>標楷體</vt:lpstr>
      <vt:lpstr>Arial</vt:lpstr>
      <vt:lpstr>Calibri</vt:lpstr>
      <vt:lpstr>Calibri Light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看一看！你／妳是否擁有以下這些特質？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簡報結束 敬請指教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身心障學生就讀高級中等學校科別之屬性分析</dc:title>
  <dc:creator>Windows 使用者</dc:creator>
  <cp:lastModifiedBy>Windows 使用者</cp:lastModifiedBy>
  <cp:revision>41</cp:revision>
  <dcterms:created xsi:type="dcterms:W3CDTF">2017-12-05T14:42:01Z</dcterms:created>
  <dcterms:modified xsi:type="dcterms:W3CDTF">2017-12-05T20:06:56Z</dcterms:modified>
</cp:coreProperties>
</file>