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3"/>
  </p:notesMasterIdLst>
  <p:handoutMasterIdLst>
    <p:handoutMasterId r:id="rId34"/>
  </p:handoutMasterIdLst>
  <p:sldIdLst>
    <p:sldId id="259" r:id="rId2"/>
    <p:sldId id="258" r:id="rId3"/>
    <p:sldId id="329" r:id="rId4"/>
    <p:sldId id="272" r:id="rId5"/>
    <p:sldId id="260" r:id="rId6"/>
    <p:sldId id="311" r:id="rId7"/>
    <p:sldId id="313" r:id="rId8"/>
    <p:sldId id="338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3" r:id="rId17"/>
    <p:sldId id="327" r:id="rId18"/>
    <p:sldId id="321" r:id="rId19"/>
    <p:sldId id="322" r:id="rId20"/>
    <p:sldId id="324" r:id="rId21"/>
    <p:sldId id="325" r:id="rId22"/>
    <p:sldId id="326" r:id="rId23"/>
    <p:sldId id="332" r:id="rId24"/>
    <p:sldId id="330" r:id="rId25"/>
    <p:sldId id="331" r:id="rId26"/>
    <p:sldId id="333" r:id="rId27"/>
    <p:sldId id="334" r:id="rId28"/>
    <p:sldId id="335" r:id="rId29"/>
    <p:sldId id="336" r:id="rId30"/>
    <p:sldId id="337" r:id="rId31"/>
    <p:sldId id="267" r:id="rId32"/>
  </p:sldIdLst>
  <p:sldSz cx="9144000" cy="6858000" type="screen4x3"/>
  <p:notesSz cx="7099300" cy="102235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bg1"/>
        </a:solidFill>
        <a:latin typeface="Times New Roman" pitchFamily="18" charset="0"/>
        <a:ea typeface="標楷體" pitchFamily="65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bg1"/>
        </a:solidFill>
        <a:latin typeface="Times New Roman" pitchFamily="18" charset="0"/>
        <a:ea typeface="標楷體" pitchFamily="65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bg1"/>
        </a:solidFill>
        <a:latin typeface="Times New Roman" pitchFamily="18" charset="0"/>
        <a:ea typeface="標楷體" pitchFamily="65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bg1"/>
        </a:solidFill>
        <a:latin typeface="Times New Roman" pitchFamily="18" charset="0"/>
        <a:ea typeface="標楷體" pitchFamily="65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bg1"/>
        </a:solidFill>
        <a:latin typeface="Times New Roman" pitchFamily="18" charset="0"/>
        <a:ea typeface="標楷體" pitchFamily="65" charset="-120"/>
        <a:cs typeface="+mn-cs"/>
      </a:defRPr>
    </a:lvl5pPr>
    <a:lvl6pPr marL="2286000" algn="l" defTabSz="914400" rtl="0" eaLnBrk="1" latinLnBrk="0" hangingPunct="1">
      <a:defRPr sz="2400" b="1" kern="1200">
        <a:solidFill>
          <a:schemeClr val="bg1"/>
        </a:solidFill>
        <a:latin typeface="Times New Roman" pitchFamily="18" charset="0"/>
        <a:ea typeface="標楷體" pitchFamily="65" charset="-120"/>
        <a:cs typeface="+mn-cs"/>
      </a:defRPr>
    </a:lvl6pPr>
    <a:lvl7pPr marL="2743200" algn="l" defTabSz="914400" rtl="0" eaLnBrk="1" latinLnBrk="0" hangingPunct="1">
      <a:defRPr sz="2400" b="1" kern="1200">
        <a:solidFill>
          <a:schemeClr val="bg1"/>
        </a:solidFill>
        <a:latin typeface="Times New Roman" pitchFamily="18" charset="0"/>
        <a:ea typeface="標楷體" pitchFamily="65" charset="-120"/>
        <a:cs typeface="+mn-cs"/>
      </a:defRPr>
    </a:lvl7pPr>
    <a:lvl8pPr marL="3200400" algn="l" defTabSz="914400" rtl="0" eaLnBrk="1" latinLnBrk="0" hangingPunct="1">
      <a:defRPr sz="2400" b="1" kern="1200">
        <a:solidFill>
          <a:schemeClr val="bg1"/>
        </a:solidFill>
        <a:latin typeface="Times New Roman" pitchFamily="18" charset="0"/>
        <a:ea typeface="標楷體" pitchFamily="65" charset="-120"/>
        <a:cs typeface="+mn-cs"/>
      </a:defRPr>
    </a:lvl8pPr>
    <a:lvl9pPr marL="3657600" algn="l" defTabSz="914400" rtl="0" eaLnBrk="1" latinLnBrk="0" hangingPunct="1">
      <a:defRPr sz="2400" b="1" kern="1200">
        <a:solidFill>
          <a:schemeClr val="bg1"/>
        </a:solidFill>
        <a:latin typeface="Times New Roman" pitchFamily="18" charset="0"/>
        <a:ea typeface="標楷體" pitchFamily="65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9D1A"/>
    <a:srgbClr val="FFFF99"/>
    <a:srgbClr val="FA6C80"/>
    <a:srgbClr val="1A71F2"/>
    <a:srgbClr val="17DF17"/>
    <a:srgbClr val="7ABAFA"/>
    <a:srgbClr val="B8E9F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-113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6" d="100"/>
          <a:sy n="46" d="100"/>
        </p:scale>
        <p:origin x="-2952" y="-108"/>
      </p:cViewPr>
      <p:guideLst>
        <p:guide orient="horz" pos="3220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76575" cy="510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137" tIns="47069" rIns="94137" bIns="47069" numCol="1" anchor="t" anchorCtr="0" compatLnSpc="1">
            <a:prstTxWarp prst="textNoShape">
              <a:avLst/>
            </a:prstTxWarp>
          </a:bodyPr>
          <a:lstStyle>
            <a:lvl1pPr defTabSz="941388" eaLnBrk="0" hangingPunct="0">
              <a:spcBef>
                <a:spcPct val="50000"/>
              </a:spcBef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711294"/>
            <a:ext cx="3076575" cy="510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137" tIns="47069" rIns="94137" bIns="47069" numCol="1" anchor="b" anchorCtr="0" compatLnSpc="1">
            <a:prstTxWarp prst="textNoShape">
              <a:avLst/>
            </a:prstTxWarp>
          </a:bodyPr>
          <a:lstStyle>
            <a:lvl1pPr defTabSz="941388" eaLnBrk="0" hangingPunct="0">
              <a:spcBef>
                <a:spcPct val="50000"/>
              </a:spcBef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792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137" tIns="47069" rIns="94137" bIns="47069" numCol="1" anchor="b" anchorCtr="0" compatLnSpc="1">
            <a:prstTxWarp prst="textNoShape">
              <a:avLst/>
            </a:prstTxWarp>
          </a:bodyPr>
          <a:lstStyle>
            <a:lvl1pPr algn="r" defTabSz="941388" eaLnBrk="0" hangingPunct="0">
              <a:spcBef>
                <a:spcPct val="50000"/>
              </a:spcBef>
              <a:defRPr sz="1200"/>
            </a:lvl1pPr>
          </a:lstStyle>
          <a:p>
            <a:pPr>
              <a:defRPr/>
            </a:pPr>
            <a:fld id="{3930E736-D661-4884-BC50-A305F2446B2C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48887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137" tIns="47069" rIns="94137" bIns="47069" numCol="1" anchor="t" anchorCtr="0" compatLnSpc="1">
            <a:prstTxWarp prst="textNoShape">
              <a:avLst/>
            </a:prstTxWarp>
          </a:bodyPr>
          <a:lstStyle>
            <a:lvl1pPr defTabSz="941388">
              <a:defRPr kumimoji="1" sz="1200" b="0">
                <a:solidFill>
                  <a:schemeClr val="tx1"/>
                </a:solidFill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0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137" tIns="47069" rIns="94137" bIns="47069" numCol="1" anchor="t" anchorCtr="0" compatLnSpc="1">
            <a:prstTxWarp prst="textNoShape">
              <a:avLst/>
            </a:prstTxWarp>
          </a:bodyPr>
          <a:lstStyle>
            <a:lvl1pPr algn="r" defTabSz="941388">
              <a:defRPr kumimoji="1" sz="1200" b="0">
                <a:solidFill>
                  <a:schemeClr val="tx1"/>
                </a:solidFill>
                <a:ea typeface="新細明體" pitchFamily="18" charset="-120"/>
              </a:defRPr>
            </a:lvl1pPr>
          </a:lstStyle>
          <a:p>
            <a:pPr>
              <a:defRPr/>
            </a:pPr>
            <a:fld id="{15125AF5-8D61-4323-BB30-CB3F6812CA3B}" type="datetimeFigureOut">
              <a:rPr lang="en-US" altLang="zh-TW"/>
              <a:pPr>
                <a:defRPr/>
              </a:pPr>
              <a:t>11/30/2017</a:t>
            </a:fld>
            <a:endParaRPr lang="en-US" altLang="zh-TW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5175"/>
            <a:ext cx="5114925" cy="3835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55647"/>
            <a:ext cx="5680075" cy="460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137" tIns="47069" rIns="94137" bIns="470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137" tIns="47069" rIns="94137" bIns="47069" numCol="1" anchor="b" anchorCtr="0" compatLnSpc="1">
            <a:prstTxWarp prst="textNoShape">
              <a:avLst/>
            </a:prstTxWarp>
          </a:bodyPr>
          <a:lstStyle>
            <a:lvl1pPr defTabSz="941388">
              <a:defRPr kumimoji="1" sz="1200" b="0">
                <a:solidFill>
                  <a:schemeClr val="tx1"/>
                </a:solidFill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137" tIns="47069" rIns="94137" bIns="47069" numCol="1" anchor="b" anchorCtr="0" compatLnSpc="1">
            <a:prstTxWarp prst="textNoShape">
              <a:avLst/>
            </a:prstTxWarp>
          </a:bodyPr>
          <a:lstStyle>
            <a:lvl1pPr algn="r" defTabSz="941388">
              <a:defRPr kumimoji="1" sz="1200" b="0">
                <a:solidFill>
                  <a:schemeClr val="tx1"/>
                </a:solidFill>
                <a:ea typeface="新細明體" pitchFamily="18" charset="-120"/>
              </a:defRPr>
            </a:lvl1pPr>
          </a:lstStyle>
          <a:p>
            <a:pPr>
              <a:defRPr/>
            </a:pPr>
            <a:fld id="{F68503B6-8A4D-4517-A0DB-5AF8E5F3A31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804336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40F0CF14-B502-4059-A453-93755EC56052}" type="slidenum">
              <a:rPr lang="en-US" altLang="zh-TW" smtClean="0"/>
              <a:pPr eaLnBrk="1" hangingPunct="1">
                <a:spcBef>
                  <a:spcPct val="0"/>
                </a:spcBef>
              </a:pPr>
              <a:t>1</a:t>
            </a:fld>
            <a:endParaRPr lang="en-US" altLang="zh-TW" smtClean="0"/>
          </a:p>
        </p:txBody>
      </p:sp>
      <p:sp>
        <p:nvSpPr>
          <p:cNvPr id="39939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81E2106-4420-42AC-923C-3B9905F94DA8}" type="slidenum">
              <a:rPr lang="en-US" altLang="zh-TW" b="0"/>
              <a:pPr algn="r" eaLnBrk="1" hangingPunct="1">
                <a:spcBef>
                  <a:spcPct val="0"/>
                </a:spcBef>
              </a:pPr>
              <a:t>1</a:t>
            </a:fld>
            <a:endParaRPr lang="en-US" altLang="zh-TW" b="0"/>
          </a:p>
        </p:txBody>
      </p:sp>
      <p:sp>
        <p:nvSpPr>
          <p:cNvPr id="399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313C8782-6F68-44C6-BAAE-D9988672C1C9}" type="slidenum">
              <a:rPr lang="en-US" altLang="zh-TW" smtClean="0"/>
              <a:pPr eaLnBrk="1" hangingPunct="1">
                <a:spcBef>
                  <a:spcPct val="0"/>
                </a:spcBef>
              </a:pPr>
              <a:t>10</a:t>
            </a:fld>
            <a:endParaRPr lang="en-US" altLang="zh-TW" smtClean="0"/>
          </a:p>
        </p:txBody>
      </p:sp>
      <p:sp>
        <p:nvSpPr>
          <p:cNvPr id="48131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FE52329-270A-40E3-91D8-A48EA13E1622}" type="slidenum">
              <a:rPr lang="en-US" altLang="zh-TW" b="0"/>
              <a:pPr algn="r" eaLnBrk="1" hangingPunct="1">
                <a:spcBef>
                  <a:spcPct val="0"/>
                </a:spcBef>
              </a:pPr>
              <a:t>10</a:t>
            </a:fld>
            <a:endParaRPr lang="en-US" altLang="zh-TW" b="0"/>
          </a:p>
        </p:txBody>
      </p:sp>
      <p:sp>
        <p:nvSpPr>
          <p:cNvPr id="481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C0B53DF4-D37E-4C03-834A-E463868C9BA8}" type="slidenum">
              <a:rPr lang="en-US" altLang="zh-TW" smtClean="0"/>
              <a:pPr eaLnBrk="1" hangingPunct="1">
                <a:spcBef>
                  <a:spcPct val="0"/>
                </a:spcBef>
              </a:pPr>
              <a:t>11</a:t>
            </a:fld>
            <a:endParaRPr lang="en-US" altLang="zh-TW" smtClean="0"/>
          </a:p>
        </p:txBody>
      </p:sp>
      <p:sp>
        <p:nvSpPr>
          <p:cNvPr id="49155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6C98032-17D9-4E2F-92F6-2AF73CDA35E9}" type="slidenum">
              <a:rPr lang="en-US" altLang="zh-TW" b="0"/>
              <a:pPr algn="r" eaLnBrk="1" hangingPunct="1">
                <a:spcBef>
                  <a:spcPct val="0"/>
                </a:spcBef>
              </a:pPr>
              <a:t>11</a:t>
            </a:fld>
            <a:endParaRPr lang="en-US" altLang="zh-TW" b="0"/>
          </a:p>
        </p:txBody>
      </p:sp>
      <p:sp>
        <p:nvSpPr>
          <p:cNvPr id="491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136B9FEB-86FA-4072-86F1-85619C5B346F}" type="slidenum">
              <a:rPr lang="en-US" altLang="zh-TW" smtClean="0"/>
              <a:pPr eaLnBrk="1" hangingPunct="1">
                <a:spcBef>
                  <a:spcPct val="0"/>
                </a:spcBef>
              </a:pPr>
              <a:t>12</a:t>
            </a:fld>
            <a:endParaRPr lang="en-US" altLang="zh-TW" smtClean="0"/>
          </a:p>
        </p:txBody>
      </p:sp>
      <p:sp>
        <p:nvSpPr>
          <p:cNvPr id="50179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62C55A5-41EE-4DE4-8C2D-22564995BFB3}" type="slidenum">
              <a:rPr lang="en-US" altLang="zh-TW" b="0"/>
              <a:pPr algn="r" eaLnBrk="1" hangingPunct="1">
                <a:spcBef>
                  <a:spcPct val="0"/>
                </a:spcBef>
              </a:pPr>
              <a:t>12</a:t>
            </a:fld>
            <a:endParaRPr lang="en-US" altLang="zh-TW" b="0"/>
          </a:p>
        </p:txBody>
      </p:sp>
      <p:sp>
        <p:nvSpPr>
          <p:cNvPr id="501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873DE8C1-E1E3-4D04-9141-42703CC39612}" type="slidenum">
              <a:rPr lang="en-US" altLang="zh-TW" smtClean="0"/>
              <a:pPr eaLnBrk="1" hangingPunct="1">
                <a:spcBef>
                  <a:spcPct val="0"/>
                </a:spcBef>
              </a:pPr>
              <a:t>13</a:t>
            </a:fld>
            <a:endParaRPr lang="en-US" altLang="zh-TW" smtClean="0"/>
          </a:p>
        </p:txBody>
      </p:sp>
      <p:sp>
        <p:nvSpPr>
          <p:cNvPr id="51203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DDAACBE-8F26-4519-AAA5-1A2D67CB4781}" type="slidenum">
              <a:rPr lang="en-US" altLang="zh-TW" b="0"/>
              <a:pPr algn="r" eaLnBrk="1" hangingPunct="1">
                <a:spcBef>
                  <a:spcPct val="0"/>
                </a:spcBef>
              </a:pPr>
              <a:t>13</a:t>
            </a:fld>
            <a:endParaRPr lang="en-US" altLang="zh-TW" b="0"/>
          </a:p>
        </p:txBody>
      </p:sp>
      <p:sp>
        <p:nvSpPr>
          <p:cNvPr id="512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733330B5-9A18-4BEC-BFD7-A3F2B614496C}" type="slidenum">
              <a:rPr lang="en-US" altLang="zh-TW" smtClean="0"/>
              <a:pPr eaLnBrk="1" hangingPunct="1">
                <a:spcBef>
                  <a:spcPct val="0"/>
                </a:spcBef>
              </a:pPr>
              <a:t>14</a:t>
            </a:fld>
            <a:endParaRPr lang="en-US" altLang="zh-TW" smtClean="0"/>
          </a:p>
        </p:txBody>
      </p:sp>
      <p:sp>
        <p:nvSpPr>
          <p:cNvPr id="52227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7EF14B0-1336-425F-AC00-C2EE09CFEF73}" type="slidenum">
              <a:rPr lang="en-US" altLang="zh-TW" b="0"/>
              <a:pPr algn="r" eaLnBrk="1" hangingPunct="1">
                <a:spcBef>
                  <a:spcPct val="0"/>
                </a:spcBef>
              </a:pPr>
              <a:t>14</a:t>
            </a:fld>
            <a:endParaRPr lang="en-US" altLang="zh-TW" b="0"/>
          </a:p>
        </p:txBody>
      </p:sp>
      <p:sp>
        <p:nvSpPr>
          <p:cNvPr id="522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2995DF1C-2D38-4FF4-9331-899590E1EFC2}" type="slidenum">
              <a:rPr lang="en-US" altLang="zh-TW" smtClean="0"/>
              <a:pPr eaLnBrk="1" hangingPunct="1">
                <a:spcBef>
                  <a:spcPct val="0"/>
                </a:spcBef>
              </a:pPr>
              <a:t>15</a:t>
            </a:fld>
            <a:endParaRPr lang="en-US" altLang="zh-TW" smtClean="0"/>
          </a:p>
        </p:txBody>
      </p:sp>
      <p:sp>
        <p:nvSpPr>
          <p:cNvPr id="53251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97067BD-EA3C-439F-A5F9-A93D4BC02591}" type="slidenum">
              <a:rPr lang="en-US" altLang="zh-TW" b="0"/>
              <a:pPr algn="r" eaLnBrk="1" hangingPunct="1">
                <a:spcBef>
                  <a:spcPct val="0"/>
                </a:spcBef>
              </a:pPr>
              <a:t>15</a:t>
            </a:fld>
            <a:endParaRPr lang="en-US" altLang="zh-TW" b="0"/>
          </a:p>
        </p:txBody>
      </p:sp>
      <p:sp>
        <p:nvSpPr>
          <p:cNvPr id="532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A01D44AF-237F-443A-8889-6916DA706760}" type="slidenum">
              <a:rPr lang="en-US" altLang="zh-TW" smtClean="0"/>
              <a:pPr eaLnBrk="1" hangingPunct="1">
                <a:spcBef>
                  <a:spcPct val="0"/>
                </a:spcBef>
              </a:pPr>
              <a:t>16</a:t>
            </a:fld>
            <a:endParaRPr lang="en-US" altLang="zh-TW" smtClean="0"/>
          </a:p>
        </p:txBody>
      </p:sp>
      <p:sp>
        <p:nvSpPr>
          <p:cNvPr id="54275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421F2A3-367B-4315-A0B3-0BF897F0A654}" type="slidenum">
              <a:rPr lang="en-US" altLang="zh-TW" b="0"/>
              <a:pPr algn="r" eaLnBrk="1" hangingPunct="1">
                <a:spcBef>
                  <a:spcPct val="0"/>
                </a:spcBef>
              </a:pPr>
              <a:t>16</a:t>
            </a:fld>
            <a:endParaRPr lang="en-US" altLang="zh-TW" b="0"/>
          </a:p>
        </p:txBody>
      </p:sp>
      <p:sp>
        <p:nvSpPr>
          <p:cNvPr id="542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777D2DE5-8168-417F-B068-EDC8F92215BC}" type="slidenum">
              <a:rPr lang="en-US" altLang="zh-TW" smtClean="0"/>
              <a:pPr eaLnBrk="1" hangingPunct="1">
                <a:spcBef>
                  <a:spcPct val="0"/>
                </a:spcBef>
              </a:pPr>
              <a:t>17</a:t>
            </a:fld>
            <a:endParaRPr lang="en-US" altLang="zh-TW" smtClean="0"/>
          </a:p>
        </p:txBody>
      </p:sp>
      <p:sp>
        <p:nvSpPr>
          <p:cNvPr id="55299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154E79D-7BF2-46B8-85D1-858FF317B89D}" type="slidenum">
              <a:rPr lang="en-US" altLang="zh-TW" b="0"/>
              <a:pPr algn="r" eaLnBrk="1" hangingPunct="1">
                <a:spcBef>
                  <a:spcPct val="0"/>
                </a:spcBef>
              </a:pPr>
              <a:t>17</a:t>
            </a:fld>
            <a:endParaRPr lang="en-US" altLang="zh-TW" b="0"/>
          </a:p>
        </p:txBody>
      </p:sp>
      <p:sp>
        <p:nvSpPr>
          <p:cNvPr id="553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7518BFDA-61A1-4AD6-8D99-6388C7BE7865}" type="slidenum">
              <a:rPr lang="en-US" altLang="zh-TW" smtClean="0"/>
              <a:pPr eaLnBrk="1" hangingPunct="1">
                <a:spcBef>
                  <a:spcPct val="0"/>
                </a:spcBef>
              </a:pPr>
              <a:t>18</a:t>
            </a:fld>
            <a:endParaRPr lang="en-US" altLang="zh-TW" smtClean="0"/>
          </a:p>
        </p:txBody>
      </p:sp>
      <p:sp>
        <p:nvSpPr>
          <p:cNvPr id="56323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467958A-B394-4925-A3B4-E151BECB3E81}" type="slidenum">
              <a:rPr lang="en-US" altLang="zh-TW" b="0"/>
              <a:pPr algn="r" eaLnBrk="1" hangingPunct="1">
                <a:spcBef>
                  <a:spcPct val="0"/>
                </a:spcBef>
              </a:pPr>
              <a:t>18</a:t>
            </a:fld>
            <a:endParaRPr lang="en-US" altLang="zh-TW" b="0"/>
          </a:p>
        </p:txBody>
      </p:sp>
      <p:sp>
        <p:nvSpPr>
          <p:cNvPr id="563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1C1727E1-056E-4D94-928F-3A38D353D1C2}" type="slidenum">
              <a:rPr lang="en-US" altLang="zh-TW" smtClean="0"/>
              <a:pPr eaLnBrk="1" hangingPunct="1">
                <a:spcBef>
                  <a:spcPct val="0"/>
                </a:spcBef>
              </a:pPr>
              <a:t>19</a:t>
            </a:fld>
            <a:endParaRPr lang="en-US" altLang="zh-TW" smtClean="0"/>
          </a:p>
        </p:txBody>
      </p:sp>
      <p:sp>
        <p:nvSpPr>
          <p:cNvPr id="57347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5AF42D4-333D-4BA8-952D-8D259041E674}" type="slidenum">
              <a:rPr lang="en-US" altLang="zh-TW" b="0"/>
              <a:pPr algn="r" eaLnBrk="1" hangingPunct="1">
                <a:spcBef>
                  <a:spcPct val="0"/>
                </a:spcBef>
              </a:pPr>
              <a:t>19</a:t>
            </a:fld>
            <a:endParaRPr lang="en-US" altLang="zh-TW" b="0"/>
          </a:p>
        </p:txBody>
      </p:sp>
      <p:sp>
        <p:nvSpPr>
          <p:cNvPr id="573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435BAF7E-494F-4B1F-84D1-2B4CBC307465}" type="slidenum">
              <a:rPr lang="en-US" altLang="zh-TW" smtClean="0"/>
              <a:pPr eaLnBrk="1" hangingPunct="1">
                <a:spcBef>
                  <a:spcPct val="0"/>
                </a:spcBef>
              </a:pPr>
              <a:t>2</a:t>
            </a:fld>
            <a:endParaRPr lang="en-US" altLang="zh-TW" smtClean="0"/>
          </a:p>
        </p:txBody>
      </p:sp>
      <p:sp>
        <p:nvSpPr>
          <p:cNvPr id="40963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FC6CBA0A-10ED-4E5D-B763-53D1C630AF40}" type="slidenum">
              <a:rPr lang="en-US" altLang="zh-TW" b="0"/>
              <a:pPr algn="r" eaLnBrk="1" hangingPunct="1">
                <a:spcBef>
                  <a:spcPct val="0"/>
                </a:spcBef>
              </a:pPr>
              <a:t>2</a:t>
            </a:fld>
            <a:endParaRPr lang="en-US" altLang="zh-TW" b="0"/>
          </a:p>
        </p:txBody>
      </p:sp>
      <p:sp>
        <p:nvSpPr>
          <p:cNvPr id="409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D6F681A9-137B-4106-99DF-988993574322}" type="slidenum">
              <a:rPr lang="en-US" altLang="zh-TW" smtClean="0"/>
              <a:pPr eaLnBrk="1" hangingPunct="1">
                <a:spcBef>
                  <a:spcPct val="0"/>
                </a:spcBef>
              </a:pPr>
              <a:t>20</a:t>
            </a:fld>
            <a:endParaRPr lang="en-US" altLang="zh-TW" smtClean="0"/>
          </a:p>
        </p:txBody>
      </p:sp>
      <p:sp>
        <p:nvSpPr>
          <p:cNvPr id="58371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9315AF5-3278-4553-8FD4-82529600BF40}" type="slidenum">
              <a:rPr lang="en-US" altLang="zh-TW" b="0"/>
              <a:pPr algn="r" eaLnBrk="1" hangingPunct="1">
                <a:spcBef>
                  <a:spcPct val="0"/>
                </a:spcBef>
              </a:pPr>
              <a:t>20</a:t>
            </a:fld>
            <a:endParaRPr lang="en-US" altLang="zh-TW" b="0"/>
          </a:p>
        </p:txBody>
      </p:sp>
      <p:sp>
        <p:nvSpPr>
          <p:cNvPr id="583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6F738E76-BC66-48DD-8AD8-307705104E7B}" type="slidenum">
              <a:rPr lang="en-US" altLang="zh-TW" smtClean="0"/>
              <a:pPr eaLnBrk="1" hangingPunct="1">
                <a:spcBef>
                  <a:spcPct val="0"/>
                </a:spcBef>
              </a:pPr>
              <a:t>21</a:t>
            </a:fld>
            <a:endParaRPr lang="en-US" altLang="zh-TW" smtClean="0"/>
          </a:p>
        </p:txBody>
      </p:sp>
      <p:sp>
        <p:nvSpPr>
          <p:cNvPr id="59395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EFF0189-AEF2-4D99-BE89-AF80564307DC}" type="slidenum">
              <a:rPr lang="en-US" altLang="zh-TW" b="0"/>
              <a:pPr algn="r" eaLnBrk="1" hangingPunct="1">
                <a:spcBef>
                  <a:spcPct val="0"/>
                </a:spcBef>
              </a:pPr>
              <a:t>21</a:t>
            </a:fld>
            <a:endParaRPr lang="en-US" altLang="zh-TW" b="0"/>
          </a:p>
        </p:txBody>
      </p:sp>
      <p:sp>
        <p:nvSpPr>
          <p:cNvPr id="593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0B4460B4-0457-4C05-9D0D-406478C54BA0}" type="slidenum">
              <a:rPr lang="en-US" altLang="zh-TW" smtClean="0"/>
              <a:pPr eaLnBrk="1" hangingPunct="1">
                <a:spcBef>
                  <a:spcPct val="0"/>
                </a:spcBef>
              </a:pPr>
              <a:t>22</a:t>
            </a:fld>
            <a:endParaRPr lang="en-US" altLang="zh-TW" smtClean="0"/>
          </a:p>
        </p:txBody>
      </p:sp>
      <p:sp>
        <p:nvSpPr>
          <p:cNvPr id="60419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DADB7FE-A4F6-4645-B018-6506CC29F224}" type="slidenum">
              <a:rPr lang="en-US" altLang="zh-TW" b="0"/>
              <a:pPr algn="r" eaLnBrk="1" hangingPunct="1">
                <a:spcBef>
                  <a:spcPct val="0"/>
                </a:spcBef>
              </a:pPr>
              <a:t>22</a:t>
            </a:fld>
            <a:endParaRPr lang="en-US" altLang="zh-TW" b="0"/>
          </a:p>
        </p:txBody>
      </p:sp>
      <p:sp>
        <p:nvSpPr>
          <p:cNvPr id="604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616B7C18-A01B-4414-84F7-042013D6CC66}" type="slidenum">
              <a:rPr lang="en-US" altLang="zh-TW" smtClean="0"/>
              <a:pPr eaLnBrk="1" hangingPunct="1">
                <a:spcBef>
                  <a:spcPct val="0"/>
                </a:spcBef>
              </a:pPr>
              <a:t>23</a:t>
            </a:fld>
            <a:endParaRPr lang="en-US" altLang="zh-TW" smtClean="0"/>
          </a:p>
        </p:txBody>
      </p:sp>
      <p:sp>
        <p:nvSpPr>
          <p:cNvPr id="61443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4AD8ABA-6132-4A29-ADF2-DC8DD89E9B1A}" type="slidenum">
              <a:rPr lang="en-US" altLang="zh-TW" b="0"/>
              <a:pPr algn="r" eaLnBrk="1" hangingPunct="1">
                <a:spcBef>
                  <a:spcPct val="0"/>
                </a:spcBef>
              </a:pPr>
              <a:t>23</a:t>
            </a:fld>
            <a:endParaRPr lang="en-US" altLang="zh-TW" b="0"/>
          </a:p>
        </p:txBody>
      </p:sp>
      <p:sp>
        <p:nvSpPr>
          <p:cNvPr id="614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1CDC5B84-2D2A-478F-922C-9F9095B8A658}" type="slidenum">
              <a:rPr lang="en-US" altLang="zh-TW" smtClean="0"/>
              <a:pPr eaLnBrk="1" hangingPunct="1">
                <a:spcBef>
                  <a:spcPct val="0"/>
                </a:spcBef>
              </a:pPr>
              <a:t>24</a:t>
            </a:fld>
            <a:endParaRPr lang="en-US" altLang="zh-TW" smtClean="0"/>
          </a:p>
        </p:txBody>
      </p:sp>
      <p:sp>
        <p:nvSpPr>
          <p:cNvPr id="62467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9B628E3-57BB-497F-9B4B-79596E05D20C}" type="slidenum">
              <a:rPr lang="en-US" altLang="zh-TW" b="0"/>
              <a:pPr algn="r" eaLnBrk="1" hangingPunct="1">
                <a:spcBef>
                  <a:spcPct val="0"/>
                </a:spcBef>
              </a:pPr>
              <a:t>24</a:t>
            </a:fld>
            <a:endParaRPr lang="en-US" altLang="zh-TW" b="0"/>
          </a:p>
        </p:txBody>
      </p:sp>
      <p:sp>
        <p:nvSpPr>
          <p:cNvPr id="624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E7A03802-A35B-463B-9B83-D790BADFF368}" type="slidenum">
              <a:rPr lang="en-US" altLang="zh-TW" smtClean="0"/>
              <a:pPr eaLnBrk="1" hangingPunct="1">
                <a:spcBef>
                  <a:spcPct val="0"/>
                </a:spcBef>
              </a:pPr>
              <a:t>25</a:t>
            </a:fld>
            <a:endParaRPr lang="en-US" altLang="zh-TW" smtClean="0"/>
          </a:p>
        </p:txBody>
      </p:sp>
      <p:sp>
        <p:nvSpPr>
          <p:cNvPr id="63491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1DAF726-F65E-4503-925F-50B1F95D66DA}" type="slidenum">
              <a:rPr lang="en-US" altLang="zh-TW" b="0"/>
              <a:pPr algn="r" eaLnBrk="1" hangingPunct="1">
                <a:spcBef>
                  <a:spcPct val="0"/>
                </a:spcBef>
              </a:pPr>
              <a:t>25</a:t>
            </a:fld>
            <a:endParaRPr lang="en-US" altLang="zh-TW" b="0"/>
          </a:p>
        </p:txBody>
      </p:sp>
      <p:sp>
        <p:nvSpPr>
          <p:cNvPr id="634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9C6CE635-BA42-47C8-8A38-A6F21F68F7E8}" type="slidenum">
              <a:rPr lang="en-US" altLang="zh-TW" smtClean="0"/>
              <a:pPr eaLnBrk="1" hangingPunct="1">
                <a:spcBef>
                  <a:spcPct val="0"/>
                </a:spcBef>
              </a:pPr>
              <a:t>26</a:t>
            </a:fld>
            <a:endParaRPr lang="en-US" altLang="zh-TW" smtClean="0"/>
          </a:p>
        </p:txBody>
      </p:sp>
      <p:sp>
        <p:nvSpPr>
          <p:cNvPr id="64515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49010B0-7610-4A8B-94E1-824E56C70CA8}" type="slidenum">
              <a:rPr lang="en-US" altLang="zh-TW" b="0"/>
              <a:pPr algn="r" eaLnBrk="1" hangingPunct="1">
                <a:spcBef>
                  <a:spcPct val="0"/>
                </a:spcBef>
              </a:pPr>
              <a:t>26</a:t>
            </a:fld>
            <a:endParaRPr lang="en-US" altLang="zh-TW" b="0"/>
          </a:p>
        </p:txBody>
      </p:sp>
      <p:sp>
        <p:nvSpPr>
          <p:cNvPr id="645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0214FA99-3E57-48F8-9CEC-81D49C0E90FA}" type="slidenum">
              <a:rPr lang="en-US" altLang="zh-TW" smtClean="0"/>
              <a:pPr eaLnBrk="1" hangingPunct="1">
                <a:spcBef>
                  <a:spcPct val="0"/>
                </a:spcBef>
              </a:pPr>
              <a:t>27</a:t>
            </a:fld>
            <a:endParaRPr lang="en-US" altLang="zh-TW" smtClean="0"/>
          </a:p>
        </p:txBody>
      </p:sp>
      <p:sp>
        <p:nvSpPr>
          <p:cNvPr id="65539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F5522F1-5E6F-4022-AE69-BBBB5B1D55C2}" type="slidenum">
              <a:rPr lang="en-US" altLang="zh-TW" b="0"/>
              <a:pPr algn="r" eaLnBrk="1" hangingPunct="1">
                <a:spcBef>
                  <a:spcPct val="0"/>
                </a:spcBef>
              </a:pPr>
              <a:t>27</a:t>
            </a:fld>
            <a:endParaRPr lang="en-US" altLang="zh-TW" b="0"/>
          </a:p>
        </p:txBody>
      </p:sp>
      <p:sp>
        <p:nvSpPr>
          <p:cNvPr id="655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825B25AE-E60E-4DE0-B727-83228E431A2F}" type="slidenum">
              <a:rPr lang="en-US" altLang="zh-TW" smtClean="0"/>
              <a:pPr eaLnBrk="1" hangingPunct="1">
                <a:spcBef>
                  <a:spcPct val="0"/>
                </a:spcBef>
              </a:pPr>
              <a:t>28</a:t>
            </a:fld>
            <a:endParaRPr lang="en-US" altLang="zh-TW" smtClean="0"/>
          </a:p>
        </p:txBody>
      </p:sp>
      <p:sp>
        <p:nvSpPr>
          <p:cNvPr id="66563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1F58A4F-3926-4578-93E9-E5E8B92636B8}" type="slidenum">
              <a:rPr lang="en-US" altLang="zh-TW" b="0"/>
              <a:pPr algn="r" eaLnBrk="1" hangingPunct="1">
                <a:spcBef>
                  <a:spcPct val="0"/>
                </a:spcBef>
              </a:pPr>
              <a:t>28</a:t>
            </a:fld>
            <a:endParaRPr lang="en-US" altLang="zh-TW" b="0"/>
          </a:p>
        </p:txBody>
      </p:sp>
      <p:sp>
        <p:nvSpPr>
          <p:cNvPr id="665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5C0E2E95-D746-479A-BEDB-6EAFE2CE0AD5}" type="slidenum">
              <a:rPr lang="en-US" altLang="zh-TW" smtClean="0"/>
              <a:pPr eaLnBrk="1" hangingPunct="1">
                <a:spcBef>
                  <a:spcPct val="0"/>
                </a:spcBef>
              </a:pPr>
              <a:t>29</a:t>
            </a:fld>
            <a:endParaRPr lang="en-US" altLang="zh-TW" smtClean="0"/>
          </a:p>
        </p:txBody>
      </p:sp>
      <p:sp>
        <p:nvSpPr>
          <p:cNvPr id="67587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F0A4EE3-0AFD-4DCE-8B2E-222C8872A6F6}" type="slidenum">
              <a:rPr lang="en-US" altLang="zh-TW" b="0"/>
              <a:pPr algn="r" eaLnBrk="1" hangingPunct="1">
                <a:spcBef>
                  <a:spcPct val="0"/>
                </a:spcBef>
              </a:pPr>
              <a:t>29</a:t>
            </a:fld>
            <a:endParaRPr lang="en-US" altLang="zh-TW" b="0"/>
          </a:p>
        </p:txBody>
      </p:sp>
      <p:sp>
        <p:nvSpPr>
          <p:cNvPr id="675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3A4FDE29-2289-4D39-8781-E6C69F4725A0}" type="slidenum">
              <a:rPr lang="en-US" altLang="zh-TW" smtClean="0"/>
              <a:pPr eaLnBrk="1" hangingPunct="1">
                <a:spcBef>
                  <a:spcPct val="0"/>
                </a:spcBef>
              </a:pPr>
              <a:t>3</a:t>
            </a:fld>
            <a:endParaRPr lang="en-US" altLang="zh-TW" smtClean="0"/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43DC4A6-5777-4903-8355-7DD165849C03}" type="slidenum">
              <a:rPr lang="en-US" altLang="zh-TW" b="0"/>
              <a:pPr algn="r" eaLnBrk="1" hangingPunct="1">
                <a:spcBef>
                  <a:spcPct val="0"/>
                </a:spcBef>
              </a:pPr>
              <a:t>3</a:t>
            </a:fld>
            <a:endParaRPr lang="en-US" altLang="zh-TW" b="0"/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BBA4612C-7E44-4B98-BA0A-D2B11A294CD7}" type="slidenum">
              <a:rPr lang="en-US" altLang="zh-TW" smtClean="0"/>
              <a:pPr eaLnBrk="1" hangingPunct="1">
                <a:spcBef>
                  <a:spcPct val="0"/>
                </a:spcBef>
              </a:pPr>
              <a:t>30</a:t>
            </a:fld>
            <a:endParaRPr lang="en-US" altLang="zh-TW" smtClean="0"/>
          </a:p>
        </p:txBody>
      </p:sp>
      <p:sp>
        <p:nvSpPr>
          <p:cNvPr id="68611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9FEA10F-CDE8-4A88-B486-C74BCF4B7050}" type="slidenum">
              <a:rPr lang="en-US" altLang="zh-TW" b="0"/>
              <a:pPr algn="r" eaLnBrk="1" hangingPunct="1">
                <a:spcBef>
                  <a:spcPct val="0"/>
                </a:spcBef>
              </a:pPr>
              <a:t>30</a:t>
            </a:fld>
            <a:endParaRPr lang="en-US" altLang="zh-TW" b="0"/>
          </a:p>
        </p:txBody>
      </p:sp>
      <p:sp>
        <p:nvSpPr>
          <p:cNvPr id="686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15442E71-2CA0-4DD6-B4D3-E0C623EE80F8}" type="slidenum">
              <a:rPr lang="en-US" altLang="zh-TW" smtClean="0"/>
              <a:pPr eaLnBrk="1" hangingPunct="1">
                <a:spcBef>
                  <a:spcPct val="0"/>
                </a:spcBef>
              </a:pPr>
              <a:t>31</a:t>
            </a:fld>
            <a:endParaRPr lang="en-US" altLang="zh-TW" smtClean="0"/>
          </a:p>
        </p:txBody>
      </p:sp>
      <p:sp>
        <p:nvSpPr>
          <p:cNvPr id="69635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6B27E31-72D8-4E88-ADDA-7AC099710506}" type="slidenum">
              <a:rPr lang="en-US" altLang="zh-TW" b="0"/>
              <a:pPr algn="r" eaLnBrk="1" hangingPunct="1">
                <a:spcBef>
                  <a:spcPct val="0"/>
                </a:spcBef>
              </a:pPr>
              <a:t>31</a:t>
            </a:fld>
            <a:endParaRPr lang="en-US" altLang="zh-TW" b="0"/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FC1B1508-3FD6-4242-93E9-ED1B3553E525}" type="slidenum">
              <a:rPr lang="en-US" altLang="zh-TW" smtClean="0"/>
              <a:pPr eaLnBrk="1" hangingPunct="1">
                <a:spcBef>
                  <a:spcPct val="0"/>
                </a:spcBef>
              </a:pPr>
              <a:t>4</a:t>
            </a:fld>
            <a:endParaRPr lang="en-US" altLang="zh-TW" smtClean="0"/>
          </a:p>
        </p:txBody>
      </p:sp>
      <p:sp>
        <p:nvSpPr>
          <p:cNvPr id="43011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0CEC779-C880-45A1-8C71-63E3DB09954F}" type="slidenum">
              <a:rPr lang="en-US" altLang="zh-TW" b="0"/>
              <a:pPr algn="r" eaLnBrk="1" hangingPunct="1">
                <a:spcBef>
                  <a:spcPct val="0"/>
                </a:spcBef>
              </a:pPr>
              <a:t>4</a:t>
            </a:fld>
            <a:endParaRPr lang="en-US" altLang="zh-TW" b="0"/>
          </a:p>
        </p:txBody>
      </p:sp>
      <p:sp>
        <p:nvSpPr>
          <p:cNvPr id="430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7EEF51A7-B868-425A-85CC-823409BBB24D}" type="slidenum">
              <a:rPr lang="en-US" altLang="zh-TW" smtClean="0"/>
              <a:pPr eaLnBrk="1" hangingPunct="1">
                <a:spcBef>
                  <a:spcPct val="0"/>
                </a:spcBef>
              </a:pPr>
              <a:t>5</a:t>
            </a:fld>
            <a:endParaRPr lang="en-US" altLang="zh-TW" smtClean="0"/>
          </a:p>
        </p:txBody>
      </p:sp>
      <p:sp>
        <p:nvSpPr>
          <p:cNvPr id="44035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0E8EAF5-3BDD-417C-B18B-B3FF53025636}" type="slidenum">
              <a:rPr lang="en-US" altLang="zh-TW" b="0"/>
              <a:pPr algn="r" eaLnBrk="1" hangingPunct="1">
                <a:spcBef>
                  <a:spcPct val="0"/>
                </a:spcBef>
              </a:pPr>
              <a:t>5</a:t>
            </a:fld>
            <a:endParaRPr lang="en-US" altLang="zh-TW" b="0"/>
          </a:p>
        </p:txBody>
      </p:sp>
      <p:sp>
        <p:nvSpPr>
          <p:cNvPr id="440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0ED158B9-090F-47A5-8C0A-78CB1AFB0FD5}" type="slidenum">
              <a:rPr lang="en-US" altLang="zh-TW" smtClean="0"/>
              <a:pPr eaLnBrk="1" hangingPunct="1">
                <a:spcBef>
                  <a:spcPct val="0"/>
                </a:spcBef>
              </a:pPr>
              <a:t>6</a:t>
            </a:fld>
            <a:endParaRPr lang="en-US" altLang="zh-TW" smtClean="0"/>
          </a:p>
        </p:txBody>
      </p:sp>
      <p:sp>
        <p:nvSpPr>
          <p:cNvPr id="45059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7BA591B-E146-4EF5-8273-F092E5F279B2}" type="slidenum">
              <a:rPr lang="en-US" altLang="zh-TW" b="0"/>
              <a:pPr algn="r" eaLnBrk="1" hangingPunct="1">
                <a:spcBef>
                  <a:spcPct val="0"/>
                </a:spcBef>
              </a:pPr>
              <a:t>6</a:t>
            </a:fld>
            <a:endParaRPr lang="en-US" altLang="zh-TW" b="0"/>
          </a:p>
        </p:txBody>
      </p:sp>
      <p:sp>
        <p:nvSpPr>
          <p:cNvPr id="450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A91A3910-DE71-4FCB-BA9A-E391DB1F570F}" type="slidenum">
              <a:rPr lang="en-US" altLang="zh-TW" smtClean="0"/>
              <a:pPr eaLnBrk="1" hangingPunct="1">
                <a:spcBef>
                  <a:spcPct val="0"/>
                </a:spcBef>
              </a:pPr>
              <a:t>7</a:t>
            </a:fld>
            <a:endParaRPr lang="en-US" altLang="zh-TW" smtClean="0"/>
          </a:p>
        </p:txBody>
      </p:sp>
      <p:sp>
        <p:nvSpPr>
          <p:cNvPr id="46083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4544DC0-04F2-4157-A3CB-892DE3DD3B24}" type="slidenum">
              <a:rPr lang="en-US" altLang="zh-TW" b="0"/>
              <a:pPr algn="r" eaLnBrk="1" hangingPunct="1">
                <a:spcBef>
                  <a:spcPct val="0"/>
                </a:spcBef>
              </a:pPr>
              <a:t>7</a:t>
            </a:fld>
            <a:endParaRPr lang="en-US" altLang="zh-TW" b="0"/>
          </a:p>
        </p:txBody>
      </p:sp>
      <p:sp>
        <p:nvSpPr>
          <p:cNvPr id="460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A91A3910-DE71-4FCB-BA9A-E391DB1F570F}" type="slidenum">
              <a:rPr lang="en-US" altLang="zh-TW" smtClean="0"/>
              <a:pPr eaLnBrk="1" hangingPunct="1">
                <a:spcBef>
                  <a:spcPct val="0"/>
                </a:spcBef>
              </a:pPr>
              <a:t>8</a:t>
            </a:fld>
            <a:endParaRPr lang="en-US" altLang="zh-TW" smtClean="0"/>
          </a:p>
        </p:txBody>
      </p:sp>
      <p:sp>
        <p:nvSpPr>
          <p:cNvPr id="46083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4544DC0-04F2-4157-A3CB-892DE3DD3B24}" type="slidenum">
              <a:rPr lang="en-US" altLang="zh-TW" b="0"/>
              <a:pPr algn="r" eaLnBrk="1" hangingPunct="1">
                <a:spcBef>
                  <a:spcPct val="0"/>
                </a:spcBef>
              </a:pPr>
              <a:t>8</a:t>
            </a:fld>
            <a:endParaRPr lang="en-US" altLang="zh-TW" b="0"/>
          </a:p>
        </p:txBody>
      </p:sp>
      <p:sp>
        <p:nvSpPr>
          <p:cNvPr id="460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8E1847E1-F91E-48AC-8EA2-E92B3EEC1500}" type="slidenum">
              <a:rPr lang="en-US" altLang="zh-TW" smtClean="0"/>
              <a:pPr eaLnBrk="1" hangingPunct="1">
                <a:spcBef>
                  <a:spcPct val="0"/>
                </a:spcBef>
              </a:pPr>
              <a:t>9</a:t>
            </a:fld>
            <a:endParaRPr lang="en-US" altLang="zh-TW" smtClean="0"/>
          </a:p>
        </p:txBody>
      </p:sp>
      <p:sp>
        <p:nvSpPr>
          <p:cNvPr id="47107" name="Rectangle 7"/>
          <p:cNvSpPr txBox="1">
            <a:spLocks noGrp="1" noChangeArrowheads="1"/>
          </p:cNvSpPr>
          <p:nvPr/>
        </p:nvSpPr>
        <p:spPr bwMode="auto">
          <a:xfrm>
            <a:off x="4021139" y="9711294"/>
            <a:ext cx="3076575" cy="51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37" tIns="47069" rIns="94137" bIns="47069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65175" indent="-295275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7633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47825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117725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749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30321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893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946525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C999D5F-8799-4869-9737-E44B88A40F91}" type="slidenum">
              <a:rPr lang="en-US" altLang="zh-TW" b="0"/>
              <a:pPr algn="r" eaLnBrk="1" hangingPunct="1">
                <a:spcBef>
                  <a:spcPct val="0"/>
                </a:spcBef>
              </a:pPr>
              <a:t>9</a:t>
            </a:fld>
            <a:endParaRPr lang="en-US" altLang="zh-TW" b="0"/>
          </a:p>
        </p:txBody>
      </p:sp>
      <p:sp>
        <p:nvSpPr>
          <p:cNvPr id="471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 dirty="0"/>
          </a:p>
        </p:txBody>
      </p:sp>
      <p:sp>
        <p:nvSpPr>
          <p:cNvPr id="6" name="矩形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 dirty="0"/>
          </a:p>
        </p:txBody>
      </p:sp>
      <p:sp>
        <p:nvSpPr>
          <p:cNvPr id="7" name="矩形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 dirty="0"/>
          </a:p>
        </p:txBody>
      </p:sp>
      <p:sp>
        <p:nvSpPr>
          <p:cNvPr id="11" name="矩形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12" name="矩形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13" name="矩形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14" name="矩形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 dirty="0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15" name="日期版面配置區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EC25F-2816-417B-B847-1AB206A6ADB1}" type="datetime1">
              <a:rPr lang="en-US" altLang="zh-TW"/>
              <a:pPr>
                <a:defRPr/>
              </a:pPr>
              <a:t>11/30/2017</a:t>
            </a:fld>
            <a:endParaRPr lang="en-US" altLang="zh-TW"/>
          </a:p>
        </p:txBody>
      </p:sp>
      <p:sp>
        <p:nvSpPr>
          <p:cNvPr id="16" name="頁尾版面配置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7" name="投影片編號版面配置區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4F7E03-C142-4770-B44B-73C8DD65F07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74544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E06B3-2829-4C6A-9A10-482E484E9B42}" type="datetime1">
              <a:rPr lang="en-US" altLang="zh-TW"/>
              <a:pPr>
                <a:defRPr/>
              </a:pPr>
              <a:t>11/30/2017</a:t>
            </a:fld>
            <a:endParaRPr lang="en-US" altLang="zh-TW"/>
          </a:p>
        </p:txBody>
      </p:sp>
      <p:sp>
        <p:nvSpPr>
          <p:cNvPr id="5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7F7CD-1883-4BD7-99EA-73B5E97FE9F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89592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FDA6D-6048-4D73-88FA-BCF9A9DBEC50}" type="datetime1">
              <a:rPr lang="en-US" altLang="zh-TW"/>
              <a:pPr>
                <a:defRPr/>
              </a:pPr>
              <a:t>11/30/2017</a:t>
            </a:fld>
            <a:endParaRPr lang="en-US" altLang="zh-TW"/>
          </a:p>
        </p:txBody>
      </p:sp>
      <p:sp>
        <p:nvSpPr>
          <p:cNvPr id="5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B854F-F1C0-41EE-A529-CF154491369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65254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DDA95-CD6F-414E-8591-3D42D668FD5A}" type="datetime1">
              <a:rPr lang="en-US" altLang="zh-TW"/>
              <a:pPr>
                <a:defRPr/>
              </a:pPr>
              <a:t>11/30/2017</a:t>
            </a:fld>
            <a:endParaRPr lang="en-US" altLang="zh-TW"/>
          </a:p>
        </p:txBody>
      </p:sp>
      <p:sp>
        <p:nvSpPr>
          <p:cNvPr id="5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8A390-C852-4DBB-84C4-2790EBDA849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81023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手繪多邊形 17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/>
            <a:gdLst>
              <a:gd name="T0" fmla="*/ 0 w 2736"/>
              <a:gd name="T1" fmla="*/ 5791200 h 3648"/>
              <a:gd name="T2" fmla="*/ 1137151 w 2736"/>
              <a:gd name="T3" fmla="*/ 3200400 h 3648"/>
              <a:gd name="T4" fmla="*/ 4321175 w 2736"/>
              <a:gd name="T5" fmla="*/ 0 h 3648"/>
              <a:gd name="T6" fmla="*/ 4321175 w 2736"/>
              <a:gd name="T7" fmla="*/ 152400 h 3648"/>
              <a:gd name="T8" fmla="*/ 1175056 w 2736"/>
              <a:gd name="T9" fmla="*/ 3235325 h 3648"/>
              <a:gd name="T10" fmla="*/ 75810 w 2736"/>
              <a:gd name="T11" fmla="*/ 5791200 h 3648"/>
              <a:gd name="T12" fmla="*/ 0 w 2736"/>
              <a:gd name="T13" fmla="*/ 5791200 h 36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736"/>
              <a:gd name="T22" fmla="*/ 0 h 3648"/>
              <a:gd name="T23" fmla="*/ 2736 w 2736"/>
              <a:gd name="T24" fmla="*/ 3648 h 36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0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" name="手繪多邊形 18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/>
            <a:gdLst>
              <a:gd name="T0" fmla="*/ 0 w 3504"/>
              <a:gd name="T1" fmla="*/ 6538193 h 4128"/>
              <a:gd name="T2" fmla="*/ 0 w 3504"/>
              <a:gd name="T3" fmla="*/ 6615113 h 4128"/>
              <a:gd name="T4" fmla="*/ 5513388 w 3504"/>
              <a:gd name="T5" fmla="*/ 4230596 h 4128"/>
              <a:gd name="T6" fmla="*/ 4531552 w 3504"/>
              <a:gd name="T7" fmla="*/ 0 h 4128"/>
              <a:gd name="T8" fmla="*/ 4456026 w 3504"/>
              <a:gd name="T9" fmla="*/ 0 h 4128"/>
              <a:gd name="T10" fmla="*/ 5452023 w 3504"/>
              <a:gd name="T11" fmla="*/ 4196943 h 4128"/>
              <a:gd name="T12" fmla="*/ 0 w 3504"/>
              <a:gd name="T13" fmla="*/ 6538193 h 4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04"/>
              <a:gd name="T22" fmla="*/ 0 h 4128"/>
              <a:gd name="T23" fmla="*/ 3504 w 3504"/>
              <a:gd name="T24" fmla="*/ 4128 h 4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6" name="手繪多邊形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9" name="手繪多邊形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10" name="手繪多邊形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11" name="手繪多邊形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12" name="手繪多邊形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13" name="手繪多邊形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14" name="手繪多邊形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15" name="手繪多邊形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16" name="手繪多邊形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17" name="手繪多邊形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18" name="手繪多邊形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19" name="矩形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20" name="矩形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 dirty="0"/>
          </a:p>
        </p:txBody>
      </p:sp>
      <p:sp>
        <p:nvSpPr>
          <p:cNvPr id="21" name="矩形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 dirty="0"/>
          </a:p>
        </p:txBody>
      </p:sp>
      <p:sp>
        <p:nvSpPr>
          <p:cNvPr id="22" name="矩形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23" name="矩形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 dirty="0"/>
          </a:p>
        </p:txBody>
      </p:sp>
      <p:sp>
        <p:nvSpPr>
          <p:cNvPr id="24" name="矩形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2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35A2B-DABE-40A3-BA6C-1AC59CEE5CF5}" type="datetime1">
              <a:rPr lang="en-US" altLang="zh-TW"/>
              <a:pPr>
                <a:defRPr/>
              </a:pPr>
              <a:t>11/30/2017</a:t>
            </a:fld>
            <a:endParaRPr lang="en-US" altLang="zh-TW"/>
          </a:p>
        </p:txBody>
      </p:sp>
      <p:sp>
        <p:nvSpPr>
          <p:cNvPr id="2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9894488-9DB9-4BF7-85EF-DD45C3E5128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22046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C44D2-8CD3-4E50-BE86-57A61F554BF1}" type="datetime1">
              <a:rPr lang="en-US" altLang="zh-TW"/>
              <a:pPr>
                <a:defRPr/>
              </a:pPr>
              <a:t>11/30/2017</a:t>
            </a:fld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77BB4B-5373-4887-8100-45CB5C987A6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10352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 dirty="0"/>
          </a:p>
        </p:txBody>
      </p:sp>
      <p:sp>
        <p:nvSpPr>
          <p:cNvPr id="9" name="矩形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 dirty="0"/>
          </a:p>
        </p:txBody>
      </p:sp>
      <p:sp>
        <p:nvSpPr>
          <p:cNvPr id="10" name="矩形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 dirty="0"/>
          </a:p>
        </p:txBody>
      </p:sp>
      <p:sp>
        <p:nvSpPr>
          <p:cNvPr id="12" name="矩形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 dirty="0"/>
          </a:p>
        </p:txBody>
      </p:sp>
      <p:sp>
        <p:nvSpPr>
          <p:cNvPr id="13" name="矩形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 dirty="0"/>
          </a:p>
        </p:txBody>
      </p:sp>
      <p:sp>
        <p:nvSpPr>
          <p:cNvPr id="14" name="矩形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15" name="矩形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 dirty="0"/>
          </a:p>
        </p:txBody>
      </p:sp>
      <p:sp>
        <p:nvSpPr>
          <p:cNvPr id="16" name="矩形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B0E11-90EC-4156-BAF0-65DA1D7D9D7F}" type="datetime1">
              <a:rPr lang="en-US" altLang="zh-TW"/>
              <a:pPr>
                <a:defRPr/>
              </a:pPr>
              <a:t>11/30/2017</a:t>
            </a:fld>
            <a:endParaRPr lang="en-US" altLang="zh-TW"/>
          </a:p>
        </p:txBody>
      </p:sp>
      <p:sp>
        <p:nvSpPr>
          <p:cNvPr id="1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44DC932-8A69-4725-A50C-723E65CB35D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9942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DD9A9-6B89-4F01-BA46-0A7E272612D6}" type="datetime1">
              <a:rPr lang="en-US" altLang="zh-TW"/>
              <a:pPr>
                <a:defRPr/>
              </a:pPr>
              <a:t>11/30/2017</a:t>
            </a:fld>
            <a:endParaRPr lang="en-US" altLang="zh-TW"/>
          </a:p>
        </p:txBody>
      </p:sp>
      <p:sp>
        <p:nvSpPr>
          <p:cNvPr id="4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F94F6-E789-4F2B-AE3E-70A841E4872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41832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7AEF8-B21D-4FB5-8422-0B1EDE70C0E3}" type="datetime1">
              <a:rPr lang="en-US" altLang="zh-TW"/>
              <a:pPr>
                <a:defRPr/>
              </a:pPr>
              <a:t>11/30/2017</a:t>
            </a:fld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7027113-1393-42DE-BEAE-09AB38E6E16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2540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DD17A-C4FD-483F-91C5-F61259E7C136}" type="datetime1">
              <a:rPr lang="en-US" altLang="zh-TW"/>
              <a:pPr>
                <a:defRPr/>
              </a:pPr>
              <a:t>11/30/2017</a:t>
            </a:fld>
            <a:endParaRPr lang="en-US" altLang="zh-TW"/>
          </a:p>
        </p:txBody>
      </p:sp>
      <p:sp>
        <p:nvSpPr>
          <p:cNvPr id="6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9FD6D-B420-48B4-BED8-82E1DDACF41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50685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cxnSp>
        <p:nvCxnSpPr>
          <p:cNvPr id="6" name="直線接點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群組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直線接點 7"/>
            <p:cNvCxnSpPr/>
            <p:nvPr/>
          </p:nvCxnSpPr>
          <p:spPr>
            <a:xfrm rot="16200000">
              <a:off x="6663593" y="12964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線接點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接點 9"/>
            <p:cNvCxnSpPr/>
            <p:nvPr/>
          </p:nvCxnSpPr>
          <p:spPr>
            <a:xfrm rot="5400000" flipH="1">
              <a:off x="6744513" y="1295466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群組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直線接點 11"/>
            <p:cNvCxnSpPr/>
            <p:nvPr/>
          </p:nvCxnSpPr>
          <p:spPr>
            <a:xfrm rot="16200000">
              <a:off x="6663593" y="12964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接點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接點 13"/>
            <p:cNvCxnSpPr/>
            <p:nvPr/>
          </p:nvCxnSpPr>
          <p:spPr>
            <a:xfrm rot="5400000" flipH="1">
              <a:off x="6744513" y="1295466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群組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直線接點 15"/>
            <p:cNvCxnSpPr/>
            <p:nvPr/>
          </p:nvCxnSpPr>
          <p:spPr>
            <a:xfrm rot="16200000">
              <a:off x="6663592" y="1296440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接點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接點 17"/>
            <p:cNvCxnSpPr/>
            <p:nvPr/>
          </p:nvCxnSpPr>
          <p:spPr>
            <a:xfrm rot="5400000" flipH="1">
              <a:off x="6744512" y="1295466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標題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9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B9D84-D61F-4A84-A182-F5D0051E42D2}" type="datetime1">
              <a:rPr lang="en-US" altLang="zh-TW"/>
              <a:pPr>
                <a:defRPr/>
              </a:pPr>
              <a:t>11/30/2017</a:t>
            </a:fld>
            <a:endParaRPr lang="en-US" altLang="zh-TW"/>
          </a:p>
        </p:txBody>
      </p:sp>
      <p:sp>
        <p:nvSpPr>
          <p:cNvPr id="20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1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39E7235-3810-4013-8A98-0A06B30A12D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97543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64999">
              <a:srgbClr val="000000"/>
            </a:gs>
            <a:gs pos="100000">
              <a:srgbClr val="5A77A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9" name="矩形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 dirty="0"/>
          </a:p>
        </p:txBody>
      </p:sp>
      <p:sp>
        <p:nvSpPr>
          <p:cNvPr id="12" name="矩形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 dirty="0"/>
          </a:p>
        </p:txBody>
      </p:sp>
      <p:sp>
        <p:nvSpPr>
          <p:cNvPr id="15" name="矩形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 dirty="0"/>
          </a:p>
        </p:txBody>
      </p:sp>
      <p:sp>
        <p:nvSpPr>
          <p:cNvPr id="16" name="矩形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17" name="矩形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50000"/>
              </a:spcBef>
              <a:defRPr/>
            </a:pPr>
            <a:endParaRPr lang="en-US" dirty="0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036" name="文字版面配置區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altLang="zh-TW" smtClean="0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E0C9CD8-8058-4700-A78A-72E78C302DC3}" type="datetime1">
              <a:rPr lang="en-US" altLang="zh-TW"/>
              <a:pPr>
                <a:defRPr/>
              </a:pPr>
              <a:t>11/30/2017</a:t>
            </a:fld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spcBef>
                <a:spcPct val="50000"/>
              </a:spcBef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559ECEA2-04C3-4FF7-B571-DC6BDEB6C55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9" r:id="rId1"/>
    <p:sldLayoutId id="2147483724" r:id="rId2"/>
    <p:sldLayoutId id="2147483730" r:id="rId3"/>
    <p:sldLayoutId id="2147483731" r:id="rId4"/>
    <p:sldLayoutId id="2147483732" r:id="rId5"/>
    <p:sldLayoutId id="2147483725" r:id="rId6"/>
    <p:sldLayoutId id="2147483733" r:id="rId7"/>
    <p:sldLayoutId id="2147483726" r:id="rId8"/>
    <p:sldLayoutId id="2147483734" r:id="rId9"/>
    <p:sldLayoutId id="2147483727" r:id="rId10"/>
    <p:sldLayoutId id="2147483728" r:id="rId11"/>
  </p:sldLayoutIdLst>
  <p:transition>
    <p:dissolve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ea typeface="新細明體" pitchFamily="18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ea typeface="新細明體" pitchFamily="18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ea typeface="新細明體" pitchFamily="18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ea typeface="新細明體" pitchFamily="18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ea typeface="新細明體" pitchFamily="18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ea typeface="新細明體" pitchFamily="18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ea typeface="新細明體" pitchFamily="18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ea typeface="新細明體" pitchFamily="18" charset="-12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2505E0A4-51E2-4592-8521-9523B0FC86E3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1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8195" name="文字方塊 4"/>
          <p:cNvSpPr txBox="1">
            <a:spLocks noChangeArrowheads="1"/>
          </p:cNvSpPr>
          <p:nvPr/>
        </p:nvSpPr>
        <p:spPr bwMode="auto">
          <a:xfrm>
            <a:off x="1903413" y="5734050"/>
            <a:ext cx="5213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sz="2400">
                <a:solidFill>
                  <a:srgbClr val="FFFF00"/>
                </a:solidFill>
                <a:latin typeface="Times New Roman" pitchFamily="18" charset="0"/>
                <a:ea typeface="標楷體" pitchFamily="65" charset="-120"/>
              </a:rPr>
              <a:t>報告人：高雄高工實習處主任  蕭順壕</a:t>
            </a:r>
          </a:p>
        </p:txBody>
      </p:sp>
      <p:sp>
        <p:nvSpPr>
          <p:cNvPr id="8196" name="Text Box 9"/>
          <p:cNvSpPr txBox="1">
            <a:spLocks noChangeArrowheads="1"/>
          </p:cNvSpPr>
          <p:nvPr/>
        </p:nvSpPr>
        <p:spPr bwMode="auto">
          <a:xfrm>
            <a:off x="744538" y="4797425"/>
            <a:ext cx="74993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32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高雄市高職學校工、農業類科群屬性分析</a:t>
            </a:r>
          </a:p>
        </p:txBody>
      </p:sp>
      <p:sp>
        <p:nvSpPr>
          <p:cNvPr id="8197" name="Rectangle 10"/>
          <p:cNvSpPr>
            <a:spLocks noChangeArrowheads="1"/>
          </p:cNvSpPr>
          <p:nvPr/>
        </p:nvSpPr>
        <p:spPr bwMode="auto">
          <a:xfrm>
            <a:off x="2555875" y="0"/>
            <a:ext cx="387798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600" dirty="0">
                <a:latin typeface="Times New Roman" pitchFamily="18" charset="0"/>
                <a:ea typeface="標楷體" pitchFamily="65" charset="-120"/>
              </a:rPr>
              <a:t>身心</a:t>
            </a:r>
            <a:r>
              <a:rPr lang="zh-TW" altLang="en-US" sz="1600" dirty="0" smtClean="0">
                <a:latin typeface="Times New Roman" pitchFamily="18" charset="0"/>
                <a:ea typeface="標楷體" pitchFamily="65" charset="-120"/>
              </a:rPr>
              <a:t>障礙學生</a:t>
            </a:r>
            <a:r>
              <a:rPr lang="zh-TW" altLang="en-US" sz="1600" dirty="0">
                <a:latin typeface="Times New Roman" pitchFamily="18" charset="0"/>
                <a:ea typeface="標楷體" pitchFamily="65" charset="-120"/>
              </a:rPr>
              <a:t>就讀高中職科別之屬性分析</a:t>
            </a:r>
          </a:p>
        </p:txBody>
      </p:sp>
      <p:pic>
        <p:nvPicPr>
          <p:cNvPr id="8198" name="Picture 13" descr="機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225" y="2133600"/>
            <a:ext cx="3354388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12" descr="整地作畦 - 農場經營科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288" y="981075"/>
            <a:ext cx="3119437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8E077D43-E3A7-47B9-9F1D-3167DA7DEFA0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10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16388" name="Text Box 7"/>
          <p:cNvSpPr txBox="1">
            <a:spLocks noChangeArrowheads="1"/>
          </p:cNvSpPr>
          <p:nvPr/>
        </p:nvSpPr>
        <p:spPr bwMode="auto">
          <a:xfrm>
            <a:off x="2700338" y="692150"/>
            <a:ext cx="42481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電機與電子群（電子類）</a:t>
            </a:r>
          </a:p>
        </p:txBody>
      </p:sp>
      <p:graphicFrame>
        <p:nvGraphicFramePr>
          <p:cNvPr id="130105" name="Group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646957"/>
              </p:ext>
            </p:extLst>
          </p:nvPr>
        </p:nvGraphicFramePr>
        <p:xfrm>
          <a:off x="611188" y="1484313"/>
          <a:ext cx="8137525" cy="3192462"/>
        </p:xfrm>
        <a:graphic>
          <a:graphicData uri="http://schemas.openxmlformats.org/drawingml/2006/table">
            <a:tbl>
              <a:tblPr/>
              <a:tblGrid>
                <a:gridCol w="1223962"/>
                <a:gridCol w="3960813"/>
                <a:gridCol w="2952750"/>
              </a:tblGrid>
              <a:tr h="797083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實習教學內容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就業進路</a:t>
                      </a: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2048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電子科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高雄高工</a:t>
                      </a: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+mj-ea"/>
                          <a:ea typeface="+mj-ea"/>
                        </a:rPr>
                        <a:t>電子儀表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量測、單晶片微處理機控制、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+mj-ea"/>
                          <a:ea typeface="+mj-ea"/>
                        </a:rPr>
                        <a:t>電子電路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、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+mj-ea"/>
                          <a:ea typeface="+mj-ea"/>
                        </a:rPr>
                        <a:t>數位邏輯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電路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凡各大公、私立機構工廠所需之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+mj-ea"/>
                          <a:ea typeface="+mj-ea"/>
                        </a:rPr>
                        <a:t>電子技術工程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人員皆能勝任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3331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資訊科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高雄高工</a:t>
                      </a: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+mj-ea"/>
                          <a:ea typeface="+mj-ea"/>
                        </a:rPr>
                        <a:t>程式設計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、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+mj-ea"/>
                          <a:ea typeface="+mj-ea"/>
                        </a:rPr>
                        <a:t>網路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應用、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+mj-ea"/>
                          <a:ea typeface="+mj-ea"/>
                        </a:rPr>
                        <a:t>應用軟體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、單晶片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+mj-ea"/>
                          <a:ea typeface="+mj-ea"/>
                        </a:rPr>
                        <a:t>微處理機控制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、電子電路、數位邏輯電路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+mj-ea"/>
                          <a:ea typeface="+mj-ea"/>
                        </a:rPr>
                        <a:t>電腦維修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、電腦應用、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+mj-ea"/>
                          <a:ea typeface="+mj-ea"/>
                        </a:rPr>
                        <a:t>程式設計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及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+mj-ea"/>
                          <a:ea typeface="+mj-ea"/>
                        </a:rPr>
                        <a:t>網路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等方面，電腦及通訊器材公司、事務機器公司、證券公司及相關之電腦行業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08" name="Text Box 58"/>
          <p:cNvSpPr txBox="1">
            <a:spLocks noChangeArrowheads="1"/>
          </p:cNvSpPr>
          <p:nvPr/>
        </p:nvSpPr>
        <p:spPr bwMode="auto">
          <a:xfrm>
            <a:off x="5895975" y="44450"/>
            <a:ext cx="32131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高雄市各高職學校工業類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各科教學內容及就業性質介紹</a:t>
            </a:r>
            <a:r>
              <a:rPr lang="en-US" altLang="zh-TW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</a:t>
            </a:r>
          </a:p>
        </p:txBody>
      </p:sp>
      <p:sp>
        <p:nvSpPr>
          <p:cNvPr id="16409" name="Rectangle 59"/>
          <p:cNvSpPr>
            <a:spLocks noChangeArrowheads="1"/>
          </p:cNvSpPr>
          <p:nvPr/>
        </p:nvSpPr>
        <p:spPr bwMode="auto">
          <a:xfrm>
            <a:off x="5868144" y="1054100"/>
            <a:ext cx="29546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詳參</a:t>
            </a:r>
            <a:r>
              <a:rPr lang="zh-TW" altLang="en-US" sz="1800" dirty="0" smtClean="0">
                <a:latin typeface="Times New Roman" pitchFamily="18" charset="0"/>
                <a:ea typeface="標楷體" pitchFamily="65" charset="-120"/>
              </a:rPr>
              <a:t>附件</a:t>
            </a:r>
            <a:r>
              <a:rPr lang="en-US" altLang="zh-TW" sz="1800" dirty="0" smtClean="0">
                <a:latin typeface="Times New Roman" pitchFamily="18" charset="0"/>
                <a:ea typeface="標楷體" pitchFamily="65" charset="-120"/>
              </a:rPr>
              <a:t>3_</a:t>
            </a: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實習教學分類表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7512002B-C0C4-4350-8EE2-2A0BEB892F32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11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3348038" y="692150"/>
            <a:ext cx="27368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土木與建築群</a:t>
            </a:r>
          </a:p>
        </p:txBody>
      </p:sp>
      <p:graphicFrame>
        <p:nvGraphicFramePr>
          <p:cNvPr id="132159" name="Group 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990713"/>
              </p:ext>
            </p:extLst>
          </p:nvPr>
        </p:nvGraphicFramePr>
        <p:xfrm>
          <a:off x="611188" y="1484313"/>
          <a:ext cx="8137525" cy="4819822"/>
        </p:xfrm>
        <a:graphic>
          <a:graphicData uri="http://schemas.openxmlformats.org/drawingml/2006/table">
            <a:tbl>
              <a:tblPr/>
              <a:tblGrid>
                <a:gridCol w="1223962"/>
                <a:gridCol w="3960813"/>
                <a:gridCol w="2952750"/>
              </a:tblGrid>
              <a:tr h="796736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實習教學內容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就業進路</a:t>
                      </a: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7166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建築科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高雄高工</a:t>
                      </a: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手繪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建築製圖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、電腦輔助建築製圖、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泥磚工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工作法、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木工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工作法、土木建築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測量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等實習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建築師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事務所、營造廠、工程顧問公司、測量公司、室內設計公司等，從事建築工程電腦繪圖、估價及施工管理等工作或房屋仲介服務業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5748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土木科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海青工商</a:t>
                      </a: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電腦輔助建築製圖、工程及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道路測量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、營建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材料試驗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等實習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土木學習較廣含房屋、道路、橋樑。</a:t>
                      </a:r>
                      <a:endParaRPr kumimoji="0" lang="en-US" altLang="zh-TW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ea typeface="標楷體" pitchFamily="65" charset="-120"/>
                      </a:endParaRP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建築僅著重房屋，但更著重建築美學設計。</a:t>
                      </a:r>
                      <a:r>
                        <a:rPr kumimoji="0" lang="zh-TW" alt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 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建設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公司、結構技師事務所、室內設計、景觀設計、營造廠商，從事建築工程繪圖、估算、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監工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等工作、教育與研究工作及仲介業、新工程材料開發及工程規劃與品質管理等行業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32" name="Text Box 62"/>
          <p:cNvSpPr txBox="1">
            <a:spLocks noChangeArrowheads="1"/>
          </p:cNvSpPr>
          <p:nvPr/>
        </p:nvSpPr>
        <p:spPr bwMode="auto">
          <a:xfrm>
            <a:off x="5895975" y="44450"/>
            <a:ext cx="32131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高雄市各高職學校工業類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各科教學內容及就業性質介紹</a:t>
            </a:r>
            <a:r>
              <a:rPr lang="en-US" altLang="zh-TW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</a:t>
            </a:r>
          </a:p>
        </p:txBody>
      </p:sp>
      <p:sp>
        <p:nvSpPr>
          <p:cNvPr id="17433" name="Rectangle 64"/>
          <p:cNvSpPr>
            <a:spLocks noChangeArrowheads="1"/>
          </p:cNvSpPr>
          <p:nvPr/>
        </p:nvSpPr>
        <p:spPr bwMode="auto">
          <a:xfrm>
            <a:off x="5868144" y="1054100"/>
            <a:ext cx="29546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詳參</a:t>
            </a:r>
            <a:r>
              <a:rPr lang="zh-TW" altLang="en-US" sz="1800" dirty="0" smtClean="0">
                <a:latin typeface="Times New Roman" pitchFamily="18" charset="0"/>
                <a:ea typeface="標楷體" pitchFamily="65" charset="-120"/>
              </a:rPr>
              <a:t>附件</a:t>
            </a:r>
            <a:r>
              <a:rPr lang="en-US" altLang="zh-TW" sz="1800" dirty="0" smtClean="0">
                <a:latin typeface="Times New Roman" pitchFamily="18" charset="0"/>
                <a:ea typeface="標楷體" pitchFamily="65" charset="-120"/>
              </a:rPr>
              <a:t>3_</a:t>
            </a: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實習教學分類表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4C7B8B1B-8A24-41D9-B031-5E0ECA651A46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12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18436" name="Text Box 7"/>
          <p:cNvSpPr txBox="1">
            <a:spLocks noChangeArrowheads="1"/>
          </p:cNvSpPr>
          <p:nvPr/>
        </p:nvSpPr>
        <p:spPr bwMode="auto">
          <a:xfrm>
            <a:off x="3348038" y="692150"/>
            <a:ext cx="27368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化工群</a:t>
            </a:r>
          </a:p>
        </p:txBody>
      </p:sp>
      <p:graphicFrame>
        <p:nvGraphicFramePr>
          <p:cNvPr id="134183" name="Group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13757"/>
              </p:ext>
            </p:extLst>
          </p:nvPr>
        </p:nvGraphicFramePr>
        <p:xfrm>
          <a:off x="611188" y="1484313"/>
          <a:ext cx="8137525" cy="3357562"/>
        </p:xfrm>
        <a:graphic>
          <a:graphicData uri="http://schemas.openxmlformats.org/drawingml/2006/table">
            <a:tbl>
              <a:tblPr/>
              <a:tblGrid>
                <a:gridCol w="1223962"/>
                <a:gridCol w="3960813"/>
                <a:gridCol w="2952750"/>
              </a:tblGrid>
              <a:tr h="797000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實習教學內容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就業進路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60562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化工科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高雄高工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化工裝置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、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化工儀器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、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化學實驗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等實習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化學家</a:t>
                      </a:r>
                      <a:r>
                        <a:rPr kumimoji="0" lang="en-US" altLang="zh-TW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(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研究發明</a:t>
                      </a:r>
                      <a:r>
                        <a:rPr kumimoji="0" lang="en-US" altLang="zh-TW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)</a:t>
                      </a:r>
                      <a:r>
                        <a:rPr kumimoji="0" lang="zh-TW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及化工工程師</a:t>
                      </a:r>
                      <a:r>
                        <a:rPr kumimoji="0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(</a:t>
                      </a:r>
                      <a:r>
                        <a:rPr kumimoji="0" lang="zh-TW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應用製造</a:t>
                      </a:r>
                      <a:r>
                        <a:rPr kumimoji="0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)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差異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細明體" panose="02020509000000000000" pitchFamily="49" charset="-120"/>
                          <a:ea typeface="細明體" panose="02020509000000000000" pitchFamily="49" charset="-120"/>
                        </a:rPr>
                        <a:t>石油化學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細明體" panose="02020509000000000000" pitchFamily="49" charset="-120"/>
                          <a:ea typeface="細明體" panose="02020509000000000000" pitchFamily="49" charset="-120"/>
                        </a:rPr>
                        <a:t>、塑</a:t>
                      </a: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細明體" panose="02020509000000000000" pitchFamily="49" charset="-120"/>
                          <a:ea typeface="細明體" panose="02020509000000000000" pitchFamily="49" charset="-120"/>
                        </a:rPr>
                        <a:t>(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細明體" panose="02020509000000000000" pitchFamily="49" charset="-120"/>
                          <a:ea typeface="細明體" panose="02020509000000000000" pitchFamily="49" charset="-120"/>
                        </a:rPr>
                        <a:t>橡</a:t>
                      </a: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細明體" panose="02020509000000000000" pitchFamily="49" charset="-120"/>
                          <a:ea typeface="細明體" panose="02020509000000000000" pitchFamily="49" charset="-120"/>
                        </a:rPr>
                        <a:t>)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細明體" panose="02020509000000000000" pitchFamily="49" charset="-120"/>
                          <a:ea typeface="細明體" panose="02020509000000000000" pitchFamily="49" charset="-120"/>
                        </a:rPr>
                        <a:t>膠、纖維、塗料、界面活性劑、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細明體" panose="02020509000000000000" pitchFamily="49" charset="-120"/>
                          <a:ea typeface="細明體" panose="02020509000000000000" pitchFamily="49" charset="-120"/>
                        </a:rPr>
                        <a:t>香妝品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細明體" panose="02020509000000000000" pitchFamily="49" charset="-120"/>
                          <a:ea typeface="細明體" panose="02020509000000000000" pitchFamily="49" charset="-120"/>
                        </a:rPr>
                        <a:t>、食品、冶金、製藥、肥料、無機化學、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細明體" panose="02020509000000000000" pitchFamily="49" charset="-120"/>
                          <a:ea typeface="細明體" panose="02020509000000000000" pitchFamily="49" charset="-120"/>
                        </a:rPr>
                        <a:t>半導體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細明體" panose="02020509000000000000" pitchFamily="49" charset="-120"/>
                          <a:ea typeface="細明體" panose="02020509000000000000" pitchFamily="49" charset="-120"/>
                        </a:rPr>
                        <a:t>等工業、化工儀器等服務業及新材料開發、環境工程與管理等行業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52" name="Text Box 40"/>
          <p:cNvSpPr txBox="1">
            <a:spLocks noChangeArrowheads="1"/>
          </p:cNvSpPr>
          <p:nvPr/>
        </p:nvSpPr>
        <p:spPr bwMode="auto">
          <a:xfrm>
            <a:off x="5895975" y="44450"/>
            <a:ext cx="32131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高雄市各高職學校工業類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各科教學內容及就業性質介紹</a:t>
            </a:r>
            <a:r>
              <a:rPr lang="en-US" altLang="zh-TW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</a:t>
            </a:r>
          </a:p>
        </p:txBody>
      </p:sp>
      <p:sp>
        <p:nvSpPr>
          <p:cNvPr id="18453" name="Rectangle 41"/>
          <p:cNvSpPr>
            <a:spLocks noChangeArrowheads="1"/>
          </p:cNvSpPr>
          <p:nvPr/>
        </p:nvSpPr>
        <p:spPr bwMode="auto">
          <a:xfrm>
            <a:off x="5868144" y="1054100"/>
            <a:ext cx="29546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詳參</a:t>
            </a:r>
            <a:r>
              <a:rPr lang="zh-TW" altLang="en-US" sz="1800" dirty="0" smtClean="0">
                <a:latin typeface="Times New Roman" pitchFamily="18" charset="0"/>
                <a:ea typeface="標楷體" pitchFamily="65" charset="-120"/>
              </a:rPr>
              <a:t>附件</a:t>
            </a:r>
            <a:r>
              <a:rPr lang="en-US" altLang="zh-TW" sz="1800" dirty="0" smtClean="0">
                <a:latin typeface="Times New Roman" pitchFamily="18" charset="0"/>
                <a:ea typeface="標楷體" pitchFamily="65" charset="-120"/>
              </a:rPr>
              <a:t>3_</a:t>
            </a: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實習教學分類表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A981A33A-DB17-456D-B8BF-F308100970F4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13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19460" name="Text Box 7"/>
          <p:cNvSpPr txBox="1">
            <a:spLocks noChangeArrowheads="1"/>
          </p:cNvSpPr>
          <p:nvPr/>
        </p:nvSpPr>
        <p:spPr bwMode="auto">
          <a:xfrm>
            <a:off x="3924300" y="692150"/>
            <a:ext cx="1584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設計群</a:t>
            </a:r>
            <a:endParaRPr lang="en-US" altLang="zh-TW" sz="2800">
              <a:solidFill>
                <a:schemeClr val="accent2"/>
              </a:solidFill>
              <a:latin typeface="Times New Roman" pitchFamily="18" charset="0"/>
              <a:ea typeface="標楷體" pitchFamily="65" charset="-120"/>
            </a:endParaRPr>
          </a:p>
        </p:txBody>
      </p:sp>
      <p:graphicFrame>
        <p:nvGraphicFramePr>
          <p:cNvPr id="136273" name="Group 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968451"/>
              </p:ext>
            </p:extLst>
          </p:nvPr>
        </p:nvGraphicFramePr>
        <p:xfrm>
          <a:off x="611188" y="1196975"/>
          <a:ext cx="8137525" cy="3718097"/>
        </p:xfrm>
        <a:graphic>
          <a:graphicData uri="http://schemas.openxmlformats.org/drawingml/2006/table">
            <a:tbl>
              <a:tblPr/>
              <a:tblGrid>
                <a:gridCol w="1223962"/>
                <a:gridCol w="3960813"/>
                <a:gridCol w="2952750"/>
              </a:tblGrid>
              <a:tr h="792045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實習教學內容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就業進路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2940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圖文傳播科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高雄高工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電腦繪圖及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排版輸出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、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圖文組版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、攝影影像處理、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媒體設計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製作等實習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+mj-ea"/>
                          <a:ea typeface="+mj-ea"/>
                        </a:rPr>
                        <a:t>傳播媒體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、平面設計、攝影、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+mj-ea"/>
                          <a:ea typeface="+mj-ea"/>
                        </a:rPr>
                        <a:t>印刷等行業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，擔任網頁設計、電腦多媒體傳播、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+mj-ea"/>
                          <a:ea typeface="+mj-ea"/>
                        </a:rPr>
                        <a:t>圖文組版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、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+mj-ea"/>
                          <a:ea typeface="+mj-ea"/>
                        </a:rPr>
                        <a:t>媒體設計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等工作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2940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金屬工藝科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中正高工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 各種材質（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金屬、寶石、琉璃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）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工藝品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之造型繪圖（繪畫）及產品設計、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加工能力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（鋸鑽銼銲及表面處理、打型板金、鑲嵌技法、線管製作、精密脫腊、鑄造表面加工）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從事基本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金屬加工行業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、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金屬工藝創作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與作品設計外，亦可從事金屬材料研究開發及工程管理等行業。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80" name="Text Box 80"/>
          <p:cNvSpPr txBox="1">
            <a:spLocks noChangeArrowheads="1"/>
          </p:cNvSpPr>
          <p:nvPr/>
        </p:nvSpPr>
        <p:spPr bwMode="auto">
          <a:xfrm>
            <a:off x="5895975" y="44450"/>
            <a:ext cx="32131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高雄市各高職學校工業類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各科教學內容及就業性質介紹</a:t>
            </a:r>
            <a:r>
              <a:rPr lang="en-US" altLang="zh-TW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</a:t>
            </a:r>
          </a:p>
        </p:txBody>
      </p:sp>
      <p:sp>
        <p:nvSpPr>
          <p:cNvPr id="19481" name="Rectangle 82"/>
          <p:cNvSpPr>
            <a:spLocks noChangeArrowheads="1"/>
          </p:cNvSpPr>
          <p:nvPr/>
        </p:nvSpPr>
        <p:spPr bwMode="auto">
          <a:xfrm>
            <a:off x="5868144" y="836613"/>
            <a:ext cx="29546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詳參</a:t>
            </a:r>
            <a:r>
              <a:rPr lang="zh-TW" altLang="en-US" sz="1800" dirty="0" smtClean="0">
                <a:latin typeface="Times New Roman" pitchFamily="18" charset="0"/>
                <a:ea typeface="標楷體" pitchFamily="65" charset="-120"/>
              </a:rPr>
              <a:t>附件</a:t>
            </a:r>
            <a:r>
              <a:rPr lang="en-US" altLang="zh-TW" sz="1800" dirty="0" smtClean="0">
                <a:latin typeface="Times New Roman" pitchFamily="18" charset="0"/>
                <a:ea typeface="標楷體" pitchFamily="65" charset="-120"/>
              </a:rPr>
              <a:t>3_</a:t>
            </a: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實習教學分類表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8010B756-42C9-4E76-B538-6EEB45F226B4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14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20484" name="Text Box 7"/>
          <p:cNvSpPr txBox="1">
            <a:spLocks noChangeArrowheads="1"/>
          </p:cNvSpPr>
          <p:nvPr/>
        </p:nvSpPr>
        <p:spPr bwMode="auto">
          <a:xfrm>
            <a:off x="3924300" y="692150"/>
            <a:ext cx="18002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設計群</a:t>
            </a:r>
            <a:r>
              <a:rPr lang="en-US" altLang="zh-TW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-</a:t>
            </a:r>
            <a:r>
              <a:rPr lang="zh-TW" altLang="en-US" sz="2800" b="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續</a:t>
            </a:r>
          </a:p>
        </p:txBody>
      </p:sp>
      <p:graphicFrame>
        <p:nvGraphicFramePr>
          <p:cNvPr id="138308" name="Group 6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328301"/>
              </p:ext>
            </p:extLst>
          </p:nvPr>
        </p:nvGraphicFramePr>
        <p:xfrm>
          <a:off x="611188" y="1196975"/>
          <a:ext cx="8137525" cy="4845225"/>
        </p:xfrm>
        <a:graphic>
          <a:graphicData uri="http://schemas.openxmlformats.org/drawingml/2006/table">
            <a:tbl>
              <a:tblPr/>
              <a:tblGrid>
                <a:gridCol w="1223962"/>
                <a:gridCol w="3960813"/>
                <a:gridCol w="2952750"/>
              </a:tblGrid>
              <a:tr h="796738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實習教學內容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就業進路</a:t>
                      </a: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5749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美工科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海青工商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ea typeface="標楷體" pitchFamily="65" charset="-12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繪畫、圖案、包裝、展示設計、印刷、編輯完稿、平面廣告、識別系統、電腦繪圖、金屬、陶藝、塑膠等美術工藝與設計之技術。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6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美工</a:t>
                      </a:r>
                      <a:r>
                        <a:rPr kumimoji="0" lang="zh-TW" altLang="en-US" sz="16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偏向</a:t>
                      </a:r>
                      <a:r>
                        <a:rPr kumimoji="0" lang="zh-TW" altLang="en-US" sz="16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工藝，廣告設計</a:t>
                      </a:r>
                      <a:r>
                        <a:rPr kumimoji="0" lang="zh-TW" altLang="en-US" sz="16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偏向</a:t>
                      </a:r>
                      <a:r>
                        <a:rPr kumimoji="0" lang="zh-TW" altLang="en-US" sz="16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美術，圖文傳播科</a:t>
                      </a:r>
                      <a:r>
                        <a:rPr kumimoji="0" lang="zh-TW" altLang="en-US" sz="16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偏向</a:t>
                      </a:r>
                      <a:r>
                        <a:rPr kumimoji="0" lang="zh-TW" altLang="en-US" sz="16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多媒體電腦排版</a:t>
                      </a:r>
                      <a:r>
                        <a:rPr kumimoji="0" lang="zh-TW" altLang="en-US" sz="16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  <a:cs typeface="+mn-cs"/>
                        </a:rPr>
                        <a:t>印刷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除了一般藝術教學以外</a:t>
                      </a:r>
                      <a:r>
                        <a:rPr kumimoji="0" lang="zh-TW" altLang="zh-TW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  <a:cs typeface="+mn-cs"/>
                        </a:rPr>
                        <a:t>，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計有電腦繪圖、電腦動畫、室內設計、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商業美術設計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、包裝設計、印刷設計、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工藝設計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、陶瓷工藝設計、專業攝影或工商界企劃等行業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564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室內空間設計科</a:t>
                      </a:r>
                      <a:r>
                        <a:rPr kumimoji="0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_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海青工商</a:t>
                      </a:r>
                      <a:endParaRPr kumimoji="0" lang="en-US" altLang="zh-TW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標楷體" pitchFamily="65" charset="-120"/>
                      </a:endParaRP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ea typeface="標楷體" pitchFamily="65" charset="-12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室內設計裝潢、木工、電腦繪圖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0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室內空間設計科  偏向裝潢、木工家具、空間規劃</a:t>
                      </a:r>
                      <a:endParaRPr kumimoji="0" lang="zh-TW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標楷體" pitchFamily="65" charset="-120"/>
                      </a:endParaRP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0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室內設計科   偏向室內佈置、美術設計、工藝設計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培育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家具設計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、模型製作、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室內設計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、建築設計、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景觀設計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及媒體設計等類之基層設計技術人才</a:t>
                      </a: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05" name="Text Box 54"/>
          <p:cNvSpPr txBox="1">
            <a:spLocks noChangeArrowheads="1"/>
          </p:cNvSpPr>
          <p:nvPr/>
        </p:nvSpPr>
        <p:spPr bwMode="auto">
          <a:xfrm>
            <a:off x="5895975" y="44450"/>
            <a:ext cx="32131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高雄市各高職學校工業類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各科教學內容及就業性質介紹</a:t>
            </a:r>
            <a:r>
              <a:rPr lang="en-US" altLang="zh-TW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</a:t>
            </a:r>
          </a:p>
        </p:txBody>
      </p:sp>
      <p:sp>
        <p:nvSpPr>
          <p:cNvPr id="20506" name="Rectangle 60"/>
          <p:cNvSpPr>
            <a:spLocks noChangeArrowheads="1"/>
          </p:cNvSpPr>
          <p:nvPr/>
        </p:nvSpPr>
        <p:spPr bwMode="auto">
          <a:xfrm>
            <a:off x="187325" y="6021388"/>
            <a:ext cx="89217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600">
                <a:latin typeface="Times New Roman" pitchFamily="18" charset="0"/>
                <a:ea typeface="標楷體" pitchFamily="65" charset="-120"/>
              </a:rPr>
              <a:t>室內空間設計科及美工科為設計群工業類（海青工商），室內設計科為設計群家事類（三民家商）</a:t>
            </a:r>
            <a:br>
              <a:rPr lang="zh-TW" altLang="en-US" sz="1600">
                <a:latin typeface="Times New Roman" pitchFamily="18" charset="0"/>
                <a:ea typeface="標楷體" pitchFamily="65" charset="-120"/>
              </a:rPr>
            </a:br>
            <a:r>
              <a:rPr lang="zh-TW" altLang="en-US" sz="1600">
                <a:latin typeface="Times New Roman" pitchFamily="18" charset="0"/>
                <a:ea typeface="標楷體" pitchFamily="65" charset="-120"/>
              </a:rPr>
              <a:t>廣告設計科為設計群商業類（海青工商、高雄高商）</a:t>
            </a:r>
          </a:p>
        </p:txBody>
      </p:sp>
      <p:sp>
        <p:nvSpPr>
          <p:cNvPr id="20507" name="Rectangle 66"/>
          <p:cNvSpPr>
            <a:spLocks noChangeArrowheads="1"/>
          </p:cNvSpPr>
          <p:nvPr/>
        </p:nvSpPr>
        <p:spPr bwMode="auto">
          <a:xfrm>
            <a:off x="5868144" y="830263"/>
            <a:ext cx="29546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詳參</a:t>
            </a:r>
            <a:r>
              <a:rPr lang="zh-TW" altLang="en-US" sz="1800" dirty="0" smtClean="0">
                <a:latin typeface="Times New Roman" pitchFamily="18" charset="0"/>
                <a:ea typeface="標楷體" pitchFamily="65" charset="-120"/>
              </a:rPr>
              <a:t>附件</a:t>
            </a:r>
            <a:r>
              <a:rPr lang="en-US" altLang="zh-TW" sz="1800" dirty="0" smtClean="0">
                <a:latin typeface="Times New Roman" pitchFamily="18" charset="0"/>
                <a:ea typeface="標楷體" pitchFamily="65" charset="-120"/>
              </a:rPr>
              <a:t>3_</a:t>
            </a: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實習教學分類表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1081A80D-BAD6-42DA-BEFD-178B53648F3A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15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21508" name="Text Box 7"/>
          <p:cNvSpPr txBox="1">
            <a:spLocks noChangeArrowheads="1"/>
          </p:cNvSpPr>
          <p:nvPr/>
        </p:nvSpPr>
        <p:spPr bwMode="auto">
          <a:xfrm>
            <a:off x="3924300" y="692150"/>
            <a:ext cx="1584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機械群</a:t>
            </a:r>
          </a:p>
        </p:txBody>
      </p:sp>
      <p:pic>
        <p:nvPicPr>
          <p:cNvPr id="21509" name="Picture 48" descr="車床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1700213"/>
            <a:ext cx="2709862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49" descr="鉗工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700213"/>
            <a:ext cx="2709863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50" descr="機械製圖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363" y="4221163"/>
            <a:ext cx="2690812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51" descr="電腦輔助機械製圖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4292600"/>
            <a:ext cx="2709862" cy="200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3" name="Text Box 52"/>
          <p:cNvSpPr txBox="1">
            <a:spLocks noChangeArrowheads="1"/>
          </p:cNvSpPr>
          <p:nvPr/>
        </p:nvSpPr>
        <p:spPr bwMode="auto">
          <a:xfrm>
            <a:off x="6372200" y="44450"/>
            <a:ext cx="272382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</a:t>
            </a:r>
            <a:r>
              <a:rPr lang="zh-TW" altLang="en-US" sz="1800" dirty="0" smtClean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高職</a:t>
            </a: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學校工業類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各科實習及職類競賽情形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81BE1680-403E-4ACD-A549-D087B973FBD8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16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22532" name="Text Box 7"/>
          <p:cNvSpPr txBox="1">
            <a:spLocks noChangeArrowheads="1"/>
          </p:cNvSpPr>
          <p:nvPr/>
        </p:nvSpPr>
        <p:spPr bwMode="auto">
          <a:xfrm>
            <a:off x="3924300" y="692150"/>
            <a:ext cx="1584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機械群</a:t>
            </a:r>
            <a:r>
              <a:rPr lang="zh-TW" altLang="en-US" sz="24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續</a:t>
            </a:r>
          </a:p>
        </p:txBody>
      </p:sp>
      <p:pic>
        <p:nvPicPr>
          <p:cNvPr id="22533" name="Picture 12" descr="板金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341438"/>
            <a:ext cx="2800350" cy="200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13" descr="鑄造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613" y="4576763"/>
            <a:ext cx="2722562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14" descr="模具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425" y="4613275"/>
            <a:ext cx="2722563" cy="1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15" descr="機電整合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388" y="1341438"/>
            <a:ext cx="2697162" cy="200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52"/>
          <p:cNvSpPr txBox="1">
            <a:spLocks noChangeArrowheads="1"/>
          </p:cNvSpPr>
          <p:nvPr/>
        </p:nvSpPr>
        <p:spPr bwMode="auto">
          <a:xfrm>
            <a:off x="6372200" y="44450"/>
            <a:ext cx="272382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</a:t>
            </a:r>
            <a:r>
              <a:rPr lang="zh-TW" altLang="en-US" sz="1800" dirty="0" smtClean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高職</a:t>
            </a: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學校工業類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各科實習及職類競賽情形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F22546E5-E313-4F60-B717-2C5F11E85102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17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23556" name="Text Box 7"/>
          <p:cNvSpPr txBox="1">
            <a:spLocks noChangeArrowheads="1"/>
          </p:cNvSpPr>
          <p:nvPr/>
        </p:nvSpPr>
        <p:spPr bwMode="auto">
          <a:xfrm>
            <a:off x="3635375" y="692150"/>
            <a:ext cx="22320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動力機械群</a:t>
            </a:r>
            <a:endParaRPr lang="zh-TW" altLang="en-US" sz="2400">
              <a:solidFill>
                <a:schemeClr val="accent2"/>
              </a:solidFill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23557" name="Picture 12" descr="汽車修護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175" y="1700213"/>
            <a:ext cx="2722563" cy="195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13" descr="汽車修護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038" y="1700213"/>
            <a:ext cx="2703512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15" descr="飛機修護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149725"/>
            <a:ext cx="2992437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52"/>
          <p:cNvSpPr txBox="1">
            <a:spLocks noChangeArrowheads="1"/>
          </p:cNvSpPr>
          <p:nvPr/>
        </p:nvSpPr>
        <p:spPr bwMode="auto">
          <a:xfrm>
            <a:off x="6372200" y="44450"/>
            <a:ext cx="272382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</a:t>
            </a:r>
            <a:r>
              <a:rPr lang="zh-TW" altLang="en-US" sz="1800" dirty="0" smtClean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高職</a:t>
            </a: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學校工業類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各科實習及職類競賽情形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AE97AD30-6148-4F48-8663-F4543607E507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18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24580" name="Text Box 7"/>
          <p:cNvSpPr txBox="1">
            <a:spLocks noChangeArrowheads="1"/>
          </p:cNvSpPr>
          <p:nvPr/>
        </p:nvSpPr>
        <p:spPr bwMode="auto">
          <a:xfrm>
            <a:off x="3635375" y="692150"/>
            <a:ext cx="24495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電機與電子群</a:t>
            </a:r>
          </a:p>
        </p:txBody>
      </p:sp>
      <p:pic>
        <p:nvPicPr>
          <p:cNvPr id="24581" name="Picture 12" descr="工業配線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575" y="1700213"/>
            <a:ext cx="2697163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13" descr="室內配線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700213"/>
            <a:ext cx="2673350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16" descr="冷凍空調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265613"/>
            <a:ext cx="2722563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52"/>
          <p:cNvSpPr txBox="1">
            <a:spLocks noChangeArrowheads="1"/>
          </p:cNvSpPr>
          <p:nvPr/>
        </p:nvSpPr>
        <p:spPr bwMode="auto">
          <a:xfrm>
            <a:off x="6372200" y="44450"/>
            <a:ext cx="272382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</a:t>
            </a:r>
            <a:r>
              <a:rPr lang="zh-TW" altLang="en-US" sz="1800" dirty="0" smtClean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高職</a:t>
            </a: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學校工業類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各科實習及職類競賽情形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FDDED7ED-133A-423B-8824-E40620869CEE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19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25604" name="Text Box 7"/>
          <p:cNvSpPr txBox="1">
            <a:spLocks noChangeArrowheads="1"/>
          </p:cNvSpPr>
          <p:nvPr/>
        </p:nvSpPr>
        <p:spPr bwMode="auto">
          <a:xfrm>
            <a:off x="3419475" y="692150"/>
            <a:ext cx="29527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電機與電子群 </a:t>
            </a:r>
            <a:r>
              <a:rPr lang="zh-TW" altLang="en-US" sz="20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續</a:t>
            </a:r>
          </a:p>
        </p:txBody>
      </p:sp>
      <p:pic>
        <p:nvPicPr>
          <p:cNvPr id="25605" name="Picture 12" descr="電腦軟體設計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1700213"/>
            <a:ext cx="2709863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13" descr="電腦修護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700213"/>
            <a:ext cx="2709863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14" descr="數位電子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4221163"/>
            <a:ext cx="2697162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15" descr="工業電子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688" y="4292600"/>
            <a:ext cx="2709862" cy="200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52"/>
          <p:cNvSpPr txBox="1">
            <a:spLocks noChangeArrowheads="1"/>
          </p:cNvSpPr>
          <p:nvPr/>
        </p:nvSpPr>
        <p:spPr bwMode="auto">
          <a:xfrm>
            <a:off x="6372200" y="44450"/>
            <a:ext cx="272382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</a:t>
            </a:r>
            <a:r>
              <a:rPr lang="zh-TW" altLang="en-US" sz="1800" dirty="0" smtClean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高職</a:t>
            </a: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學校工業類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各科實習及職類競賽情形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44903B21-BBAA-4601-AE05-FF9D4236B6B8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2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6147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7848600" y="457200"/>
            <a:ext cx="1295400" cy="762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2000" b="1" dirty="0" smtClean="0">
                <a:solidFill>
                  <a:srgbClr val="FFFF00"/>
                </a:solidFill>
                <a:ea typeface="標楷體" pitchFamily="65" charset="-120"/>
              </a:rPr>
              <a:t>…..</a:t>
            </a:r>
            <a:r>
              <a:rPr lang="zh-TW" altLang="en-US" sz="2000" b="1" dirty="0" smtClean="0">
                <a:solidFill>
                  <a:srgbClr val="FFFF00"/>
                </a:solidFill>
                <a:ea typeface="標楷體" pitchFamily="65" charset="-120"/>
              </a:rPr>
              <a:t>前言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684213" y="2276475"/>
            <a:ext cx="7991475" cy="28051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accent2"/>
              </a:buClr>
              <a:buSzTx/>
              <a:buFontTx/>
              <a:buNone/>
            </a:pPr>
            <a:r>
              <a:rPr kumimoji="1" lang="zh-TW" altLang="en-US">
                <a:solidFill>
                  <a:schemeClr val="accent2"/>
                </a:solidFill>
                <a:latin typeface="標楷體" pitchFamily="65" charset="-120"/>
                <a:ea typeface="標楷體" pitchFamily="65" charset="-120"/>
              </a:rPr>
              <a:t>高職</a:t>
            </a:r>
            <a:r>
              <a:rPr kumimoji="1" lang="zh-TW" altLang="en-US">
                <a:latin typeface="標楷體" pitchFamily="65" charset="-120"/>
                <a:ea typeface="標楷體" pitchFamily="65" charset="-120"/>
              </a:rPr>
              <a:t>  與  </a:t>
            </a:r>
            <a:r>
              <a:rPr kumimoji="1" lang="zh-TW" altLang="en-US">
                <a:solidFill>
                  <a:schemeClr val="accent2"/>
                </a:solidFill>
                <a:latin typeface="標楷體" pitchFamily="65" charset="-120"/>
                <a:ea typeface="標楷體" pitchFamily="65" charset="-120"/>
              </a:rPr>
              <a:t>高中</a:t>
            </a:r>
            <a:r>
              <a:rPr kumimoji="1" lang="zh-TW" altLang="en-US">
                <a:latin typeface="標楷體" pitchFamily="65" charset="-120"/>
                <a:ea typeface="標楷體" pitchFamily="65" charset="-120"/>
              </a:rPr>
              <a:t>   區別</a:t>
            </a:r>
          </a:p>
          <a:p>
            <a:pPr eaLnBrk="1" hangingPunct="1">
              <a:spcBef>
                <a:spcPct val="0"/>
              </a:spcBef>
              <a:buClr>
                <a:schemeClr val="accent2"/>
              </a:buClr>
              <a:buSzTx/>
              <a:buFontTx/>
              <a:buNone/>
            </a:pPr>
            <a:endParaRPr kumimoji="1" lang="zh-TW" altLang="en-US"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spcBef>
                <a:spcPct val="0"/>
              </a:spcBef>
              <a:buClr>
                <a:schemeClr val="accent2"/>
              </a:buClr>
              <a:buSzTx/>
              <a:buFontTx/>
              <a:buNone/>
            </a:pPr>
            <a:r>
              <a:rPr kumimoji="1" lang="zh-TW" altLang="en-US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          </a:t>
            </a:r>
            <a:r>
              <a:rPr kumimoji="1" lang="zh-TW" altLang="en-US" sz="400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專業科目</a:t>
            </a:r>
            <a:r>
              <a:rPr kumimoji="1" lang="zh-TW" altLang="en-US" sz="4000">
                <a:latin typeface="標楷體" pitchFamily="65" charset="-120"/>
                <a:ea typeface="標楷體" pitchFamily="65" charset="-120"/>
              </a:rPr>
              <a:t>與</a:t>
            </a:r>
            <a:r>
              <a:rPr kumimoji="1" lang="zh-TW" altLang="en-US" sz="400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專業實習</a:t>
            </a:r>
          </a:p>
          <a:p>
            <a:pPr eaLnBrk="1" hangingPunct="1">
              <a:spcBef>
                <a:spcPct val="0"/>
              </a:spcBef>
              <a:buClr>
                <a:schemeClr val="accent2"/>
              </a:buClr>
              <a:buSzTx/>
              <a:buFontTx/>
              <a:buNone/>
            </a:pPr>
            <a:endParaRPr kumimoji="1" lang="zh-TW" altLang="en-US">
              <a:solidFill>
                <a:srgbClr val="3333FF"/>
              </a:solidFill>
              <a:latin typeface="Times New Roman" pitchFamily="18" charset="0"/>
              <a:ea typeface="標楷體" pitchFamily="65" charset="-120"/>
            </a:endParaRPr>
          </a:p>
          <a:p>
            <a:pPr eaLnBrk="1" hangingPunct="1">
              <a:spcBef>
                <a:spcPct val="0"/>
              </a:spcBef>
              <a:buClr>
                <a:schemeClr val="accent2"/>
              </a:buClr>
              <a:buSzTx/>
              <a:buFontTx/>
              <a:buNone/>
            </a:pPr>
            <a:r>
              <a:rPr kumimoji="1" lang="zh-TW" altLang="en-US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適應專業課程</a:t>
            </a:r>
            <a:r>
              <a:rPr kumimoji="1" lang="zh-TW" altLang="en-US">
                <a:latin typeface="標楷體" pitchFamily="65" charset="-120"/>
                <a:ea typeface="標楷體" pitchFamily="65" charset="-120"/>
              </a:rPr>
              <a:t>及學習</a:t>
            </a:r>
            <a:r>
              <a:rPr kumimoji="1" lang="zh-TW" altLang="en-US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正確的工作方法</a:t>
            </a:r>
          </a:p>
          <a:p>
            <a:pPr eaLnBrk="1" hangingPunct="1">
              <a:spcBef>
                <a:spcPct val="0"/>
              </a:spcBef>
              <a:buClr>
                <a:schemeClr val="accent2"/>
              </a:buClr>
              <a:buSzTx/>
              <a:buFontTx/>
              <a:buNone/>
            </a:pPr>
            <a:endParaRPr kumimoji="1" lang="en-US" altLang="zh-TW" sz="1800">
              <a:solidFill>
                <a:srgbClr val="3333FF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911132F6-FD7D-4111-B64C-3690575A615F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20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26628" name="Text Box 7"/>
          <p:cNvSpPr txBox="1">
            <a:spLocks noChangeArrowheads="1"/>
          </p:cNvSpPr>
          <p:nvPr/>
        </p:nvSpPr>
        <p:spPr bwMode="auto">
          <a:xfrm>
            <a:off x="3635375" y="692150"/>
            <a:ext cx="24495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土木與建築群</a:t>
            </a:r>
          </a:p>
        </p:txBody>
      </p:sp>
      <p:pic>
        <p:nvPicPr>
          <p:cNvPr id="26629" name="Picture 12" descr="建築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175" y="1700213"/>
            <a:ext cx="2722563" cy="195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13" descr="建築製圖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988" y="1700213"/>
            <a:ext cx="2722562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14" descr="測量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4103688"/>
            <a:ext cx="1809750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52"/>
          <p:cNvSpPr txBox="1">
            <a:spLocks noChangeArrowheads="1"/>
          </p:cNvSpPr>
          <p:nvPr/>
        </p:nvSpPr>
        <p:spPr bwMode="auto">
          <a:xfrm>
            <a:off x="6372200" y="44450"/>
            <a:ext cx="272382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</a:t>
            </a:r>
            <a:r>
              <a:rPr lang="zh-TW" altLang="en-US" sz="1800" dirty="0" smtClean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高職</a:t>
            </a: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學校工業類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各科實習及職類競賽情形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ECAC3D76-BA64-4A0B-ACB8-85A2EA16BF8C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21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27652" name="Text Box 7"/>
          <p:cNvSpPr txBox="1">
            <a:spLocks noChangeArrowheads="1"/>
          </p:cNvSpPr>
          <p:nvPr/>
        </p:nvSpPr>
        <p:spPr bwMode="auto">
          <a:xfrm>
            <a:off x="3922713" y="692150"/>
            <a:ext cx="24495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化工群</a:t>
            </a:r>
          </a:p>
        </p:txBody>
      </p:sp>
      <p:pic>
        <p:nvPicPr>
          <p:cNvPr id="27653" name="Picture 12" descr="化驗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349500"/>
            <a:ext cx="3887788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2"/>
          <p:cNvSpPr txBox="1">
            <a:spLocks noChangeArrowheads="1"/>
          </p:cNvSpPr>
          <p:nvPr/>
        </p:nvSpPr>
        <p:spPr bwMode="auto">
          <a:xfrm>
            <a:off x="6372200" y="44450"/>
            <a:ext cx="272382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</a:t>
            </a:r>
            <a:r>
              <a:rPr lang="zh-TW" altLang="en-US" sz="1800" dirty="0" smtClean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高職</a:t>
            </a: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學校工業類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各科實習及職類競賽情形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0E5E5BF8-E70D-4585-8DBA-A090E626F41C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22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28676" name="Text Box 7"/>
          <p:cNvSpPr txBox="1">
            <a:spLocks noChangeArrowheads="1"/>
          </p:cNvSpPr>
          <p:nvPr/>
        </p:nvSpPr>
        <p:spPr bwMode="auto">
          <a:xfrm>
            <a:off x="3994150" y="692150"/>
            <a:ext cx="24495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設計群</a:t>
            </a:r>
          </a:p>
        </p:txBody>
      </p:sp>
      <p:pic>
        <p:nvPicPr>
          <p:cNvPr id="28677" name="Picture 12" descr="圖文傳播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700213"/>
            <a:ext cx="2992438" cy="217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13" descr="室內空間設計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700213"/>
            <a:ext cx="2992438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14" descr="應用設計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292600"/>
            <a:ext cx="2808288" cy="203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52"/>
          <p:cNvSpPr txBox="1">
            <a:spLocks noChangeArrowheads="1"/>
          </p:cNvSpPr>
          <p:nvPr/>
        </p:nvSpPr>
        <p:spPr bwMode="auto">
          <a:xfrm>
            <a:off x="6372200" y="44450"/>
            <a:ext cx="272382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</a:t>
            </a:r>
            <a:r>
              <a:rPr lang="zh-TW" altLang="en-US" sz="1800" dirty="0" smtClean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高職</a:t>
            </a: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學校工業類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各科實習及職類競賽情形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3F9EFDB0-1F04-4580-8F07-9DE19F36D214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23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graphicFrame>
        <p:nvGraphicFramePr>
          <p:cNvPr id="164866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979863"/>
              </p:ext>
            </p:extLst>
          </p:nvPr>
        </p:nvGraphicFramePr>
        <p:xfrm>
          <a:off x="971550" y="1773238"/>
          <a:ext cx="7632700" cy="1828800"/>
        </p:xfrm>
        <a:graphic>
          <a:graphicData uri="http://schemas.openxmlformats.org/drawingml/2006/table">
            <a:tbl>
              <a:tblPr/>
              <a:tblGrid>
                <a:gridCol w="1739900"/>
                <a:gridCol w="996950"/>
                <a:gridCol w="1511300"/>
                <a:gridCol w="1657350"/>
                <a:gridCol w="1727200"/>
              </a:tblGrid>
              <a:tr h="450850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科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農業群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食品群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高職學校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園藝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農場經營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畜產保健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食品加工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岡山 農工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旗山農工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729" name="Text Box 32"/>
          <p:cNvSpPr txBox="1">
            <a:spLocks noChangeArrowheads="1"/>
          </p:cNvSpPr>
          <p:nvPr/>
        </p:nvSpPr>
        <p:spPr bwMode="auto">
          <a:xfrm>
            <a:off x="1763713" y="188913"/>
            <a:ext cx="5340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高雄市各高職學校</a:t>
            </a:r>
            <a:r>
              <a:rPr lang="zh-TW" altLang="en-US" sz="2400">
                <a:latin typeface="Times New Roman" pitchFamily="18" charset="0"/>
                <a:ea typeface="標楷體" pitchFamily="65" charset="-120"/>
              </a:rPr>
              <a:t>農業類</a:t>
            </a:r>
            <a:r>
              <a:rPr lang="en-US" altLang="zh-TW" sz="24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--</a:t>
            </a:r>
            <a:r>
              <a:rPr lang="zh-TW" altLang="en-US" sz="24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設科一覽表</a:t>
            </a:r>
            <a:r>
              <a:rPr lang="en-US" altLang="zh-TW" sz="24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</a:t>
            </a:r>
          </a:p>
        </p:txBody>
      </p:sp>
      <p:sp>
        <p:nvSpPr>
          <p:cNvPr id="29730" name="Rectangle 33"/>
          <p:cNvSpPr>
            <a:spLocks noChangeArrowheads="1"/>
          </p:cNvSpPr>
          <p:nvPr/>
        </p:nvSpPr>
        <p:spPr bwMode="auto">
          <a:xfrm>
            <a:off x="1042988" y="4941888"/>
            <a:ext cx="787908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註：</a:t>
            </a:r>
            <a:r>
              <a:rPr lang="zh-TW" altLang="en-US" sz="2400" dirty="0">
                <a:latin typeface="Times New Roman" pitchFamily="18" charset="0"/>
                <a:ea typeface="標楷體" pitchFamily="65" charset="-120"/>
              </a:rPr>
              <a:t>生物產業機電科</a:t>
            </a:r>
            <a:r>
              <a:rPr lang="zh-TW" altLang="en-US" sz="24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於全國技藝競賽歸屬</a:t>
            </a:r>
            <a:r>
              <a:rPr lang="zh-TW" altLang="en-US" sz="2400" dirty="0" smtClean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於</a:t>
            </a:r>
            <a:r>
              <a:rPr lang="zh-TW" altLang="en-US" sz="2400" dirty="0">
                <a:latin typeface="Times New Roman" pitchFamily="18" charset="0"/>
                <a:ea typeface="標楷體" pitchFamily="65" charset="-120"/>
              </a:rPr>
              <a:t>工</a:t>
            </a:r>
            <a:r>
              <a:rPr lang="zh-TW" altLang="en-US" sz="2400" dirty="0" smtClean="0">
                <a:latin typeface="Times New Roman" pitchFamily="18" charset="0"/>
                <a:ea typeface="標楷體" pitchFamily="65" charset="-120"/>
              </a:rPr>
              <a:t>農業類均可</a:t>
            </a:r>
            <a:endParaRPr lang="zh-TW" altLang="en-US" sz="2400" dirty="0"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6" name="Text Box 367"/>
          <p:cNvSpPr txBox="1">
            <a:spLocks noChangeArrowheads="1"/>
          </p:cNvSpPr>
          <p:nvPr/>
        </p:nvSpPr>
        <p:spPr bwMode="auto">
          <a:xfrm>
            <a:off x="6228184" y="5880893"/>
            <a:ext cx="24929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詳參</a:t>
            </a:r>
            <a:r>
              <a:rPr lang="zh-TW" altLang="en-US" sz="1800" dirty="0" smtClean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附件</a:t>
            </a:r>
            <a:r>
              <a:rPr lang="en-US" altLang="zh-TW" sz="1800" dirty="0" smtClean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4_</a:t>
            </a:r>
            <a:r>
              <a:rPr lang="zh-TW" altLang="en-US" sz="18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設科一覽表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B3E6BDB2-A79D-44DC-AF23-E3D08C68F37C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24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5895975" y="44450"/>
            <a:ext cx="32131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高雄市各高職學校</a:t>
            </a:r>
            <a:r>
              <a:rPr lang="zh-TW" altLang="en-US" sz="1800">
                <a:latin typeface="Times New Roman" pitchFamily="18" charset="0"/>
                <a:ea typeface="標楷體" pitchFamily="65" charset="-120"/>
              </a:rPr>
              <a:t>農</a:t>
            </a:r>
            <a:r>
              <a:rPr lang="zh-TW" altLang="en-US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各科教學內容及就業性質介紹</a:t>
            </a:r>
            <a:r>
              <a:rPr lang="en-US" altLang="zh-TW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</a:t>
            </a:r>
          </a:p>
        </p:txBody>
      </p:sp>
      <p:sp>
        <p:nvSpPr>
          <p:cNvPr id="30725" name="Text Box 7"/>
          <p:cNvSpPr txBox="1">
            <a:spLocks noChangeArrowheads="1"/>
          </p:cNvSpPr>
          <p:nvPr/>
        </p:nvSpPr>
        <p:spPr bwMode="auto">
          <a:xfrm>
            <a:off x="3924300" y="692150"/>
            <a:ext cx="1584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農業群</a:t>
            </a:r>
            <a:endParaRPr lang="en-US" altLang="zh-TW" sz="2800">
              <a:solidFill>
                <a:schemeClr val="accent2"/>
              </a:solidFill>
              <a:latin typeface="Times New Roman" pitchFamily="18" charset="0"/>
              <a:ea typeface="標楷體" pitchFamily="65" charset="-120"/>
            </a:endParaRPr>
          </a:p>
        </p:txBody>
      </p:sp>
      <p:graphicFrame>
        <p:nvGraphicFramePr>
          <p:cNvPr id="160850" name="Group 8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672504"/>
              </p:ext>
            </p:extLst>
          </p:nvPr>
        </p:nvGraphicFramePr>
        <p:xfrm>
          <a:off x="611188" y="1484313"/>
          <a:ext cx="8137525" cy="5091112"/>
        </p:xfrm>
        <a:graphic>
          <a:graphicData uri="http://schemas.openxmlformats.org/drawingml/2006/table">
            <a:tbl>
              <a:tblPr/>
              <a:tblGrid>
                <a:gridCol w="1368425"/>
                <a:gridCol w="2808287"/>
                <a:gridCol w="3960813"/>
              </a:tblGrid>
              <a:tr h="576335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實習教學內容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就業進路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3222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園藝科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旗山農工</a:t>
                      </a:r>
                      <a:endParaRPr kumimoji="0" lang="zh-TW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標楷體" pitchFamily="65" charset="-12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園藝技術、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藍染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技藝、造園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景觀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、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有機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栽培、農園場實務等實習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公家機關：農業試驗所、農業改良場、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種苗繁殖場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、縣市農業局。私人機構：生物科技公司、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造園景觀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公司、休閒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觀光農場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、種苗繁殖場、農藥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肥料公司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、綠美化公司人員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7041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農場經營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旗山農工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前身為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農業經營科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。香草種植、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精油萃取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、農產加工、農具操作、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農田（務）作業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國家公園管理處、各縣市政府農業局、各區公所農業及建設課、各區</a:t>
                      </a:r>
                      <a:r>
                        <a:rPr kumimoji="0" lang="zh-TW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  <a:cs typeface="+mn-cs"/>
                        </a:rPr>
                        <a:t>農業改良場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等。農友種苗公司、各區</a:t>
                      </a:r>
                      <a:r>
                        <a:rPr kumimoji="0" lang="zh-TW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  <a:cs typeface="+mn-cs"/>
                        </a:rPr>
                        <a:t>農會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、</a:t>
                      </a:r>
                      <a:r>
                        <a:rPr kumimoji="0" lang="zh-TW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  <a:cs typeface="+mn-cs"/>
                        </a:rPr>
                        <a:t>農產運銷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公司、蘭花生物技術公司、休閒農場、開設園藝或資材行、花店等生產、行銷、管理。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514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畜產保健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旗山農工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前身為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畜牧獸醫科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，禽畜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飼養、保健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及禽畜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加工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之基本知識與技能實習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從事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禽畜生產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及經營管理、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保健衛生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與畜產加工、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寵物經營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Rectangle 372"/>
          <p:cNvSpPr>
            <a:spLocks noChangeArrowheads="1"/>
          </p:cNvSpPr>
          <p:nvPr/>
        </p:nvSpPr>
        <p:spPr bwMode="auto">
          <a:xfrm>
            <a:off x="5868144" y="1054100"/>
            <a:ext cx="29546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詳參</a:t>
            </a:r>
            <a:r>
              <a:rPr lang="zh-TW" altLang="en-US" sz="1800" dirty="0" smtClean="0">
                <a:latin typeface="Times New Roman" pitchFamily="18" charset="0"/>
                <a:ea typeface="標楷體" pitchFamily="65" charset="-120"/>
              </a:rPr>
              <a:t>附件</a:t>
            </a:r>
            <a:r>
              <a:rPr lang="en-US" altLang="zh-TW" sz="1800" dirty="0" smtClean="0">
                <a:latin typeface="Times New Roman" pitchFamily="18" charset="0"/>
                <a:ea typeface="標楷體" pitchFamily="65" charset="-120"/>
              </a:rPr>
              <a:t>5_</a:t>
            </a: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實習教學分類表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06D337EE-E70C-4BB6-A8F7-F2A18C1CDC76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25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31747" name="Text Box 2"/>
          <p:cNvSpPr txBox="1">
            <a:spLocks noChangeArrowheads="1"/>
          </p:cNvSpPr>
          <p:nvPr/>
        </p:nvSpPr>
        <p:spPr bwMode="auto">
          <a:xfrm>
            <a:off x="5895975" y="44450"/>
            <a:ext cx="32131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高雄市各高職學校</a:t>
            </a:r>
            <a:r>
              <a:rPr lang="zh-TW" altLang="en-US" sz="1800">
                <a:latin typeface="Times New Roman" pitchFamily="18" charset="0"/>
                <a:ea typeface="標楷體" pitchFamily="65" charset="-120"/>
              </a:rPr>
              <a:t>農</a:t>
            </a:r>
            <a:r>
              <a:rPr lang="zh-TW" altLang="en-US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各科教學內容及就業性質介紹</a:t>
            </a:r>
            <a:r>
              <a:rPr lang="en-US" altLang="zh-TW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</a:t>
            </a:r>
          </a:p>
        </p:txBody>
      </p:sp>
      <p:sp>
        <p:nvSpPr>
          <p:cNvPr id="31749" name="Text Box 7"/>
          <p:cNvSpPr txBox="1">
            <a:spLocks noChangeArrowheads="1"/>
          </p:cNvSpPr>
          <p:nvPr/>
        </p:nvSpPr>
        <p:spPr bwMode="auto">
          <a:xfrm>
            <a:off x="3924300" y="692150"/>
            <a:ext cx="1584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食品群</a:t>
            </a:r>
            <a:endParaRPr lang="en-US" altLang="zh-TW" sz="2800">
              <a:solidFill>
                <a:schemeClr val="accent2"/>
              </a:solidFill>
              <a:latin typeface="Times New Roman" pitchFamily="18" charset="0"/>
              <a:ea typeface="標楷體" pitchFamily="65" charset="-120"/>
            </a:endParaRPr>
          </a:p>
        </p:txBody>
      </p:sp>
      <p:graphicFrame>
        <p:nvGraphicFramePr>
          <p:cNvPr id="162864" name="Group 48"/>
          <p:cNvGraphicFramePr>
            <a:graphicFrameLocks noGrp="1"/>
          </p:cNvGraphicFramePr>
          <p:nvPr/>
        </p:nvGraphicFramePr>
        <p:xfrm>
          <a:off x="611188" y="1484313"/>
          <a:ext cx="8137525" cy="1490663"/>
        </p:xfrm>
        <a:graphic>
          <a:graphicData uri="http://schemas.openxmlformats.org/drawingml/2006/table">
            <a:tbl>
              <a:tblPr/>
              <a:tblGrid>
                <a:gridCol w="1584325"/>
                <a:gridCol w="2592387"/>
                <a:gridCol w="3960813"/>
              </a:tblGrid>
              <a:tr h="576263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實習教學內容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就業進路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399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食品加工科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旗山農工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前身為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農產製造科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，食品加工、烘焙、烹飪、檢驗及品管等實習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食品加工廠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品管員、食品研究或開發員、麵包技術員、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餐飲服務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765" name="Rectangle 49"/>
          <p:cNvSpPr>
            <a:spLocks noChangeArrowheads="1"/>
          </p:cNvSpPr>
          <p:nvPr/>
        </p:nvSpPr>
        <p:spPr bwMode="auto">
          <a:xfrm>
            <a:off x="611188" y="3284538"/>
            <a:ext cx="7677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000">
                <a:latin typeface="Times New Roman" pitchFamily="18" charset="0"/>
                <a:ea typeface="標楷體" pitchFamily="65" charset="-120"/>
              </a:rPr>
              <a:t>食品加工科（</a:t>
            </a:r>
            <a:r>
              <a:rPr lang="zh-TW" altLang="en-US" sz="2000">
                <a:solidFill>
                  <a:srgbClr val="FFFF00"/>
                </a:solidFill>
                <a:latin typeface="Times New Roman" pitchFamily="18" charset="0"/>
                <a:ea typeface="標楷體" pitchFamily="65" charset="-120"/>
              </a:rPr>
              <a:t>農業類</a:t>
            </a:r>
            <a:r>
              <a:rPr lang="zh-TW" altLang="en-US" sz="2000">
                <a:latin typeface="Times New Roman" pitchFamily="18" charset="0"/>
                <a:ea typeface="標楷體" pitchFamily="65" charset="-120"/>
              </a:rPr>
              <a:t>）：農產品 →再加工罐頭、食品原料 、食品。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000">
                <a:latin typeface="Times New Roman" pitchFamily="18" charset="0"/>
                <a:ea typeface="標楷體" pitchFamily="65" charset="-120"/>
              </a:rPr>
              <a:t>食品科        （</a:t>
            </a:r>
            <a:r>
              <a:rPr lang="zh-TW" altLang="en-US" sz="2000">
                <a:solidFill>
                  <a:srgbClr val="FFFF00"/>
                </a:solidFill>
                <a:latin typeface="Times New Roman" pitchFamily="18" charset="0"/>
                <a:ea typeface="標楷體" pitchFamily="65" charset="-120"/>
              </a:rPr>
              <a:t>家事類</a:t>
            </a:r>
            <a:r>
              <a:rPr lang="zh-TW" altLang="en-US" sz="2000">
                <a:latin typeface="Times New Roman" pitchFamily="18" charset="0"/>
                <a:ea typeface="標楷體" pitchFamily="65" charset="-120"/>
              </a:rPr>
              <a:t>）：食品原料 → 餐飲料理。</a:t>
            </a:r>
          </a:p>
        </p:txBody>
      </p:sp>
      <p:sp>
        <p:nvSpPr>
          <p:cNvPr id="11" name="Rectangle 372"/>
          <p:cNvSpPr>
            <a:spLocks noChangeArrowheads="1"/>
          </p:cNvSpPr>
          <p:nvPr/>
        </p:nvSpPr>
        <p:spPr bwMode="auto">
          <a:xfrm>
            <a:off x="5868144" y="1054100"/>
            <a:ext cx="29546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詳參</a:t>
            </a:r>
            <a:r>
              <a:rPr lang="zh-TW" altLang="en-US" sz="1800" dirty="0" smtClean="0">
                <a:latin typeface="Times New Roman" pitchFamily="18" charset="0"/>
                <a:ea typeface="標楷體" pitchFamily="65" charset="-120"/>
              </a:rPr>
              <a:t>附件</a:t>
            </a:r>
            <a:r>
              <a:rPr lang="en-US" altLang="zh-TW" sz="1800" dirty="0" smtClean="0">
                <a:latin typeface="Times New Roman" pitchFamily="18" charset="0"/>
                <a:ea typeface="標楷體" pitchFamily="65" charset="-120"/>
              </a:rPr>
              <a:t>5_</a:t>
            </a: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實習教學分類表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14B65980-7F3C-4984-9778-C18A77F844FD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26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32772" name="Text Box 6"/>
          <p:cNvSpPr txBox="1">
            <a:spLocks noChangeArrowheads="1"/>
          </p:cNvSpPr>
          <p:nvPr/>
        </p:nvSpPr>
        <p:spPr bwMode="auto">
          <a:xfrm>
            <a:off x="3924300" y="692150"/>
            <a:ext cx="1584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園藝科</a:t>
            </a:r>
          </a:p>
        </p:txBody>
      </p:sp>
      <p:sp>
        <p:nvSpPr>
          <p:cNvPr id="32773" name="Text Box 11"/>
          <p:cNvSpPr txBox="1">
            <a:spLocks noChangeArrowheads="1"/>
          </p:cNvSpPr>
          <p:nvPr/>
        </p:nvSpPr>
        <p:spPr bwMode="auto">
          <a:xfrm>
            <a:off x="6384681" y="44450"/>
            <a:ext cx="272382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 smtClean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  高職</a:t>
            </a: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學校</a:t>
            </a: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農</a:t>
            </a: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各科實習及職類競賽情形</a:t>
            </a:r>
          </a:p>
        </p:txBody>
      </p:sp>
      <p:pic>
        <p:nvPicPr>
          <p:cNvPr id="32774" name="Picture 12" descr="園藝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341438"/>
            <a:ext cx="1944687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Picture 13" descr="園藝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412875"/>
            <a:ext cx="3116262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Picture 15" descr="園藝_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149725"/>
            <a:ext cx="3119437" cy="233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7" name="Picture 16" descr="園藝_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4221163"/>
            <a:ext cx="3119437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ABF1624B-8663-4C74-8667-C3177A7513DD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27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33796" name="Text Box 6"/>
          <p:cNvSpPr txBox="1">
            <a:spLocks noChangeArrowheads="1"/>
          </p:cNvSpPr>
          <p:nvPr/>
        </p:nvSpPr>
        <p:spPr bwMode="auto">
          <a:xfrm>
            <a:off x="3563938" y="692150"/>
            <a:ext cx="22320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農場經營科</a:t>
            </a:r>
          </a:p>
        </p:txBody>
      </p:sp>
      <p:pic>
        <p:nvPicPr>
          <p:cNvPr id="33798" name="Picture 13" descr="農場經營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412875"/>
            <a:ext cx="3119437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14" descr="農場經營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850" y="4221163"/>
            <a:ext cx="3119438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15" descr="農場經營_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412875"/>
            <a:ext cx="3119438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Picture 16" descr="農場經營_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200" y="4149725"/>
            <a:ext cx="3119438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6384681" y="44450"/>
            <a:ext cx="272382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 smtClean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  高職</a:t>
            </a: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學校</a:t>
            </a: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農</a:t>
            </a: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各科實習及職類競賽情形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4FB7DB2F-1748-41EA-ADC3-B52ED747C589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28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34820" name="Text Box 6"/>
          <p:cNvSpPr txBox="1">
            <a:spLocks noChangeArrowheads="1"/>
          </p:cNvSpPr>
          <p:nvPr/>
        </p:nvSpPr>
        <p:spPr bwMode="auto">
          <a:xfrm>
            <a:off x="3563938" y="692150"/>
            <a:ext cx="22320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畜產保健科</a:t>
            </a:r>
          </a:p>
        </p:txBody>
      </p:sp>
      <p:pic>
        <p:nvPicPr>
          <p:cNvPr id="34822" name="Picture 12" descr="畜產保健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500438"/>
            <a:ext cx="3673475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13" descr="畜產保健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484313"/>
            <a:ext cx="3384550" cy="253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6384681" y="44450"/>
            <a:ext cx="272382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 smtClean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  高職</a:t>
            </a: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學校</a:t>
            </a: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農</a:t>
            </a: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各科實習及職類競賽情形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B4B4638E-EA32-45D4-A42B-AF48D5FC3EC3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29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35844" name="Text Box 6"/>
          <p:cNvSpPr txBox="1">
            <a:spLocks noChangeArrowheads="1"/>
          </p:cNvSpPr>
          <p:nvPr/>
        </p:nvSpPr>
        <p:spPr bwMode="auto">
          <a:xfrm>
            <a:off x="3203575" y="476250"/>
            <a:ext cx="2592388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   食品加工科</a:t>
            </a:r>
            <a:br>
              <a:rPr lang="zh-TW" altLang="en-US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</a:br>
            <a:r>
              <a:rPr lang="zh-TW" altLang="en-US" sz="1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（加工、檢驗</a:t>
            </a:r>
            <a:r>
              <a:rPr lang="zh-TW" altLang="en-US" sz="24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、</a:t>
            </a:r>
            <a:r>
              <a:rPr lang="zh-TW" altLang="en-US" sz="1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分析）</a:t>
            </a:r>
            <a:r>
              <a:rPr lang="zh-TW" altLang="en-US" sz="1800">
                <a:solidFill>
                  <a:schemeClr val="bg1"/>
                </a:solidFill>
                <a:latin typeface="Times New Roman" pitchFamily="18" charset="0"/>
                <a:ea typeface="標楷體" pitchFamily="65" charset="-120"/>
              </a:rPr>
              <a:t> </a:t>
            </a:r>
          </a:p>
        </p:txBody>
      </p:sp>
      <p:pic>
        <p:nvPicPr>
          <p:cNvPr id="35846" name="Picture 12" descr="食品加工_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200" y="1412875"/>
            <a:ext cx="3119438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7" name="Picture 13" descr="食品加工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412875"/>
            <a:ext cx="3119438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Picture 14" descr="食品檢驗分析_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200" y="4149725"/>
            <a:ext cx="3119438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9" name="Picture 15" descr="食品檢驗分析_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4221163"/>
            <a:ext cx="3119438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6384681" y="44450"/>
            <a:ext cx="272382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 smtClean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  高職</a:t>
            </a: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學校</a:t>
            </a: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農</a:t>
            </a: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各科實習及職類競賽情形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088EC8BC-0159-45A0-978B-350924D58C5A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3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684213" y="764704"/>
            <a:ext cx="7991475" cy="5201424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accent2"/>
              </a:buClr>
              <a:buSzTx/>
              <a:buFontTx/>
              <a:buNone/>
            </a:pPr>
            <a:r>
              <a:rPr kumimoji="1" lang="zh-TW" altLang="en-US" dirty="0">
                <a:solidFill>
                  <a:schemeClr val="accent2"/>
                </a:solidFill>
                <a:latin typeface="標楷體" pitchFamily="65" charset="-120"/>
                <a:ea typeface="標楷體" pitchFamily="65" charset="-120"/>
              </a:rPr>
              <a:t>高職</a:t>
            </a:r>
            <a:r>
              <a:rPr kumimoji="1" lang="zh-TW" altLang="en-US" dirty="0">
                <a:latin typeface="標楷體" pitchFamily="65" charset="-120"/>
                <a:ea typeface="標楷體" pitchFamily="65" charset="-120"/>
              </a:rPr>
              <a:t>  </a:t>
            </a:r>
            <a:r>
              <a:rPr kumimoji="1" lang="zh-TW" altLang="en-US" dirty="0">
                <a:solidFill>
                  <a:srgbClr val="FFFF99"/>
                </a:solidFill>
                <a:latin typeface="標楷體" pitchFamily="65" charset="-120"/>
                <a:ea typeface="標楷體" pitchFamily="65" charset="-120"/>
              </a:rPr>
              <a:t>群科課程   區別</a:t>
            </a:r>
          </a:p>
          <a:p>
            <a:pPr eaLnBrk="1" hangingPunct="1">
              <a:spcBef>
                <a:spcPct val="0"/>
              </a:spcBef>
              <a:buClr>
                <a:schemeClr val="accent2"/>
              </a:buClr>
              <a:buSzTx/>
              <a:buNone/>
            </a:pPr>
            <a:r>
              <a:rPr kumimoji="1" lang="en-US" altLang="zh-TW" sz="2400" dirty="0">
                <a:latin typeface="標楷體" pitchFamily="65" charset="-120"/>
                <a:ea typeface="標楷體" pitchFamily="65" charset="-120"/>
              </a:rPr>
              <a:t>(108</a:t>
            </a:r>
            <a:r>
              <a:rPr kumimoji="1" lang="zh-TW" altLang="en-US" sz="2400" dirty="0">
                <a:latin typeface="標楷體" pitchFamily="65" charset="-120"/>
                <a:ea typeface="標楷體" pitchFamily="65" charset="-120"/>
              </a:rPr>
              <a:t>學年實施新課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綱</a:t>
            </a:r>
            <a:r>
              <a:rPr kumimoji="1" lang="en-US" altLang="zh-TW" sz="2400" dirty="0" smtClean="0">
                <a:latin typeface="標楷體" pitchFamily="65" charset="-120"/>
                <a:ea typeface="標楷體" pitchFamily="65" charset="-120"/>
              </a:rPr>
              <a:t>)</a:t>
            </a:r>
            <a:endParaRPr kumimoji="1" lang="zh-TW" altLang="en-US" sz="2400" dirty="0"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spcBef>
                <a:spcPct val="0"/>
              </a:spcBef>
              <a:buClr>
                <a:schemeClr val="accent2"/>
              </a:buClr>
              <a:buSzTx/>
              <a:buFontTx/>
              <a:buNone/>
            </a:pPr>
            <a:endParaRPr kumimoji="1" lang="zh-TW" altLang="en-US" dirty="0">
              <a:solidFill>
                <a:srgbClr val="FFFF99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spcBef>
                <a:spcPct val="0"/>
              </a:spcBef>
              <a:buClr>
                <a:schemeClr val="accent2"/>
              </a:buClr>
              <a:buSzTx/>
              <a:buFontTx/>
              <a:buNone/>
            </a:pPr>
            <a:r>
              <a:rPr kumimoji="1" lang="zh-TW" altLang="en-US" sz="2400" dirty="0" smtClean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（</a:t>
            </a:r>
            <a:r>
              <a:rPr kumimoji="1" lang="en-US" altLang="zh-TW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1</a:t>
            </a:r>
            <a:r>
              <a:rPr kumimoji="1" lang="zh-TW" altLang="en-US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） 部定必修、 校訂必修、校訂選修</a:t>
            </a:r>
          </a:p>
          <a:p>
            <a:pPr eaLnBrk="1" hangingPunct="1">
              <a:spcBef>
                <a:spcPct val="0"/>
              </a:spcBef>
              <a:buClr>
                <a:schemeClr val="accent2"/>
              </a:buClr>
              <a:buSzTx/>
              <a:buFontTx/>
              <a:buNone/>
            </a:pPr>
            <a:endParaRPr kumimoji="1" lang="zh-TW" altLang="en-US" sz="2400" dirty="0">
              <a:solidFill>
                <a:srgbClr val="FFFF99"/>
              </a:solidFill>
              <a:latin typeface="Times New Roman" pitchFamily="18" charset="0"/>
              <a:ea typeface="標楷體" pitchFamily="65" charset="-120"/>
            </a:endParaRPr>
          </a:p>
          <a:p>
            <a:pPr eaLnBrk="1" hangingPunct="1">
              <a:spcBef>
                <a:spcPct val="0"/>
              </a:spcBef>
              <a:buClr>
                <a:schemeClr val="accent2"/>
              </a:buClr>
              <a:buSzTx/>
              <a:buFontTx/>
              <a:buNone/>
            </a:pPr>
            <a:r>
              <a:rPr kumimoji="1" lang="zh-TW" altLang="en-US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（</a:t>
            </a:r>
            <a:r>
              <a:rPr kumimoji="1" lang="en-US" altLang="zh-TW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2</a:t>
            </a:r>
            <a:r>
              <a:rPr kumimoji="1" lang="zh-TW" altLang="en-US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）部定、校訂課程</a:t>
            </a:r>
            <a:r>
              <a:rPr kumimoji="1" lang="zh-TW" altLang="en-US" sz="20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（</a:t>
            </a:r>
            <a:r>
              <a:rPr kumimoji="1" lang="zh-TW" altLang="en-US" sz="2000" dirty="0">
                <a:latin typeface="Times New Roman" pitchFamily="18" charset="0"/>
                <a:ea typeface="標楷體" pitchFamily="65" charset="-120"/>
              </a:rPr>
              <a:t>含一般及專業實習科目</a:t>
            </a:r>
            <a:r>
              <a:rPr kumimoji="1" lang="zh-TW" altLang="en-US" sz="20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）</a:t>
            </a:r>
            <a:r>
              <a:rPr kumimoji="1" lang="zh-TW" altLang="en-US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各佔</a:t>
            </a:r>
            <a:r>
              <a:rPr kumimoji="1" lang="zh-TW" altLang="en-US" sz="2400" dirty="0">
                <a:latin typeface="Times New Roman" pitchFamily="18" charset="0"/>
                <a:ea typeface="標楷體" pitchFamily="65" charset="-120"/>
              </a:rPr>
              <a:t>約 </a:t>
            </a:r>
            <a:r>
              <a:rPr kumimoji="1" lang="en-US" altLang="zh-TW" sz="2400" dirty="0">
                <a:latin typeface="Times New Roman" pitchFamily="18" charset="0"/>
                <a:ea typeface="標楷體" pitchFamily="65" charset="-120"/>
              </a:rPr>
              <a:t>50</a:t>
            </a:r>
            <a:r>
              <a:rPr kumimoji="1" lang="zh-TW" altLang="en-US" sz="2400" dirty="0">
                <a:latin typeface="Times New Roman" pitchFamily="18" charset="0"/>
                <a:ea typeface="標楷體" pitchFamily="65" charset="-120"/>
              </a:rPr>
              <a:t>％ 。</a:t>
            </a:r>
            <a:endParaRPr kumimoji="1" lang="en-US" altLang="zh-TW" sz="2400" dirty="0">
              <a:latin typeface="Times New Roman" pitchFamily="18" charset="0"/>
              <a:ea typeface="標楷體" pitchFamily="65" charset="-120"/>
            </a:endParaRPr>
          </a:p>
          <a:p>
            <a:pPr eaLnBrk="1" hangingPunct="1">
              <a:spcBef>
                <a:spcPct val="0"/>
              </a:spcBef>
              <a:buClr>
                <a:schemeClr val="accent2"/>
              </a:buClr>
              <a:buSzTx/>
              <a:buFontTx/>
              <a:buNone/>
            </a:pPr>
            <a:r>
              <a:rPr kumimoji="1" lang="zh-TW" altLang="en-US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 </a:t>
            </a:r>
          </a:p>
          <a:p>
            <a:pPr eaLnBrk="1" hangingPunct="1">
              <a:spcBef>
                <a:spcPct val="0"/>
              </a:spcBef>
              <a:buClr>
                <a:schemeClr val="accent2"/>
              </a:buClr>
              <a:buSzTx/>
              <a:buFontTx/>
              <a:buNone/>
            </a:pPr>
            <a:r>
              <a:rPr kumimoji="1" lang="zh-TW" altLang="en-US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（</a:t>
            </a:r>
            <a:r>
              <a:rPr kumimoji="1" lang="en-US" altLang="zh-TW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3</a:t>
            </a:r>
            <a:r>
              <a:rPr kumimoji="1" lang="zh-TW" altLang="en-US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）各群部定課程必修科目均</a:t>
            </a:r>
            <a:r>
              <a:rPr kumimoji="1" lang="zh-TW" altLang="en-US" sz="2400" dirty="0">
                <a:latin typeface="Times New Roman" pitchFamily="18" charset="0"/>
                <a:ea typeface="標楷體" pitchFamily="65" charset="-120"/>
              </a:rPr>
              <a:t>相同</a:t>
            </a:r>
            <a:r>
              <a:rPr kumimoji="1" lang="zh-TW" altLang="en-US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，僅電機與電子群</a:t>
            </a:r>
            <a:br>
              <a:rPr kumimoji="1" lang="zh-TW" altLang="en-US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</a:br>
            <a:r>
              <a:rPr kumimoji="1" lang="zh-TW" altLang="en-US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        （電機電子）、</a:t>
            </a:r>
            <a:r>
              <a:rPr kumimoji="1" lang="zh-TW" altLang="zh-TW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農業群</a:t>
            </a:r>
            <a:r>
              <a:rPr kumimoji="1" lang="zh-TW" altLang="en-US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（農林牧場實習）、外語</a:t>
            </a:r>
            <a:r>
              <a:rPr kumimoji="1" lang="zh-TW" altLang="zh-TW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群</a:t>
            </a:r>
            <a:r>
              <a:rPr kumimoji="1" lang="zh-TW" altLang="en-US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/>
            </a:r>
            <a:br>
              <a:rPr kumimoji="1" lang="zh-TW" altLang="en-US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</a:br>
            <a:r>
              <a:rPr kumimoji="1" lang="zh-TW" altLang="en-US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        （英日聽說讀寫）稍有差異。</a:t>
            </a:r>
          </a:p>
          <a:p>
            <a:pPr eaLnBrk="1" hangingPunct="1">
              <a:spcBef>
                <a:spcPct val="0"/>
              </a:spcBef>
              <a:buClr>
                <a:schemeClr val="accent2"/>
              </a:buClr>
              <a:buSzTx/>
              <a:buFontTx/>
              <a:buNone/>
            </a:pPr>
            <a:r>
              <a:rPr kumimoji="1" lang="zh-TW" altLang="en-US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 </a:t>
            </a:r>
          </a:p>
          <a:p>
            <a:pPr eaLnBrk="1" hangingPunct="1">
              <a:spcBef>
                <a:spcPct val="0"/>
              </a:spcBef>
              <a:buClr>
                <a:schemeClr val="accent2"/>
              </a:buClr>
              <a:buSzTx/>
              <a:buFontTx/>
              <a:buNone/>
            </a:pPr>
            <a:r>
              <a:rPr kumimoji="1" lang="zh-TW" altLang="en-US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（</a:t>
            </a:r>
            <a:r>
              <a:rPr kumimoji="1" lang="en-US" altLang="zh-TW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4</a:t>
            </a:r>
            <a:r>
              <a:rPr kumimoji="1" lang="zh-TW" altLang="en-US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）各群</a:t>
            </a:r>
            <a:r>
              <a:rPr kumimoji="1" lang="zh-TW" altLang="en-US" sz="2400" dirty="0">
                <a:latin typeface="Times New Roman" pitchFamily="18" charset="0"/>
                <a:ea typeface="標楷體" pitchFamily="65" charset="-120"/>
              </a:rPr>
              <a:t>校訂課程</a:t>
            </a:r>
            <a:r>
              <a:rPr kumimoji="1" lang="zh-TW" altLang="en-US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由學校自行訂定</a:t>
            </a:r>
            <a:br>
              <a:rPr kumimoji="1" lang="zh-TW" altLang="en-US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</a:br>
            <a:r>
              <a:rPr kumimoji="1" lang="zh-TW" altLang="en-US" sz="24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        （僅專題製作為部指定必開之校訂科目）</a:t>
            </a:r>
            <a:endParaRPr kumimoji="1" lang="en-US" altLang="zh-TW" sz="2400" dirty="0">
              <a:solidFill>
                <a:srgbClr val="FFFF99"/>
              </a:solidFill>
              <a:latin typeface="Times New Roman" pitchFamily="18" charset="0"/>
              <a:ea typeface="標楷體" pitchFamily="65" charset="-12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9640C16D-B391-4CDB-A65D-58327A2DDEED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30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36868" name="Text Box 6"/>
          <p:cNvSpPr txBox="1">
            <a:spLocks noChangeArrowheads="1"/>
          </p:cNvSpPr>
          <p:nvPr/>
        </p:nvSpPr>
        <p:spPr bwMode="auto">
          <a:xfrm>
            <a:off x="3059113" y="692150"/>
            <a:ext cx="29527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生物產業機電科</a:t>
            </a:r>
            <a:endParaRPr lang="zh-TW" altLang="en-US" sz="1800">
              <a:solidFill>
                <a:schemeClr val="bg1"/>
              </a:solidFill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36870" name="Picture 13" descr="生物產業機電_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613" y="1412875"/>
            <a:ext cx="3121025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14" descr="生物產業機電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076700"/>
            <a:ext cx="3119437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2" name="Picture 15" descr="農業機械_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412875"/>
            <a:ext cx="3119438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3" name="Picture 16" descr="農業機械_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4076700"/>
            <a:ext cx="3119438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6384681" y="44450"/>
            <a:ext cx="272382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 smtClean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  高職</a:t>
            </a: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學校</a:t>
            </a: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農</a:t>
            </a: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各科實習及職類競賽情形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7E5CA0AD-90AD-400B-BDCD-324F5A91BC9C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31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2987675" y="2060575"/>
            <a:ext cx="30480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TW" altLang="en-US" sz="4400">
                <a:solidFill>
                  <a:srgbClr val="FFFF00"/>
                </a:solidFill>
                <a:latin typeface="華康中明體"/>
                <a:ea typeface="標楷體" pitchFamily="65" charset="-120"/>
              </a:rPr>
              <a:t>簡報結束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TW" altLang="en-US" sz="4400">
                <a:solidFill>
                  <a:srgbClr val="FFFF00"/>
                </a:solidFill>
                <a:latin typeface="華康中明體"/>
                <a:ea typeface="標楷體" pitchFamily="65" charset="-120"/>
              </a:rPr>
              <a:t>敬請指教</a:t>
            </a:r>
            <a:endParaRPr kumimoji="1" lang="zh-TW" altLang="en-US" sz="4400" b="0">
              <a:solidFill>
                <a:srgbClr val="FFFF00"/>
              </a:solidFill>
              <a:latin typeface="Times New Roman" pitchFamily="18" charset="0"/>
              <a:ea typeface="標楷體" pitchFamily="65" charset="-12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67C1FA28-A173-4A25-81DE-00B158284AB3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4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grpSp>
        <p:nvGrpSpPr>
          <p:cNvPr id="11269" name="Group 83"/>
          <p:cNvGrpSpPr>
            <a:grpSpLocks/>
          </p:cNvGrpSpPr>
          <p:nvPr/>
        </p:nvGrpSpPr>
        <p:grpSpPr bwMode="auto">
          <a:xfrm>
            <a:off x="385763" y="549275"/>
            <a:ext cx="8108950" cy="3744913"/>
            <a:chOff x="243" y="799"/>
            <a:chExt cx="5108" cy="2359"/>
          </a:xfrm>
        </p:grpSpPr>
        <p:grpSp>
          <p:nvGrpSpPr>
            <p:cNvPr id="11271" name="Group 4"/>
            <p:cNvGrpSpPr>
              <a:grpSpLocks/>
            </p:cNvGrpSpPr>
            <p:nvPr/>
          </p:nvGrpSpPr>
          <p:grpSpPr bwMode="auto">
            <a:xfrm>
              <a:off x="430" y="1119"/>
              <a:ext cx="4718" cy="560"/>
              <a:chOff x="1104" y="2056"/>
              <a:chExt cx="1584" cy="560"/>
            </a:xfrm>
          </p:grpSpPr>
          <p:sp>
            <p:nvSpPr>
              <p:cNvPr id="11288" name="Line 5"/>
              <p:cNvSpPr>
                <a:spLocks noChangeShapeType="1"/>
              </p:cNvSpPr>
              <p:nvPr/>
            </p:nvSpPr>
            <p:spPr bwMode="auto">
              <a:xfrm>
                <a:off x="1920" y="2056"/>
                <a:ext cx="1" cy="288"/>
              </a:xfrm>
              <a:prstGeom prst="line">
                <a:avLst/>
              </a:prstGeom>
              <a:noFill/>
              <a:ln w="31750">
                <a:solidFill>
                  <a:srgbClr val="96969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grpSp>
            <p:nvGrpSpPr>
              <p:cNvPr id="11289" name="Group 6"/>
              <p:cNvGrpSpPr>
                <a:grpSpLocks/>
              </p:cNvGrpSpPr>
              <p:nvPr/>
            </p:nvGrpSpPr>
            <p:grpSpPr bwMode="auto">
              <a:xfrm>
                <a:off x="1104" y="2328"/>
                <a:ext cx="1584" cy="288"/>
                <a:chOff x="1968" y="2043"/>
                <a:chExt cx="1584" cy="288"/>
              </a:xfrm>
            </p:grpSpPr>
            <p:sp>
              <p:nvSpPr>
                <p:cNvPr id="11291" name="Line 7"/>
                <p:cNvSpPr>
                  <a:spLocks noChangeShapeType="1"/>
                </p:cNvSpPr>
                <p:nvPr/>
              </p:nvSpPr>
              <p:spPr bwMode="auto">
                <a:xfrm>
                  <a:off x="1968" y="2043"/>
                  <a:ext cx="0" cy="288"/>
                </a:xfrm>
                <a:prstGeom prst="line">
                  <a:avLst/>
                </a:prstGeom>
                <a:noFill/>
                <a:ln w="31750">
                  <a:solidFill>
                    <a:srgbClr val="969696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11292" name="Line 8"/>
                <p:cNvSpPr>
                  <a:spLocks noChangeShapeType="1"/>
                </p:cNvSpPr>
                <p:nvPr/>
              </p:nvSpPr>
              <p:spPr bwMode="auto">
                <a:xfrm>
                  <a:off x="3552" y="2043"/>
                  <a:ext cx="0" cy="288"/>
                </a:xfrm>
                <a:prstGeom prst="line">
                  <a:avLst/>
                </a:prstGeom>
                <a:noFill/>
                <a:ln w="31750">
                  <a:solidFill>
                    <a:srgbClr val="969696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</p:grpSp>
          <p:sp>
            <p:nvSpPr>
              <p:cNvPr id="11290" name="Line 9"/>
              <p:cNvSpPr>
                <a:spLocks noChangeShapeType="1"/>
              </p:cNvSpPr>
              <p:nvPr/>
            </p:nvSpPr>
            <p:spPr bwMode="auto">
              <a:xfrm>
                <a:off x="1104" y="2335"/>
                <a:ext cx="1584" cy="1"/>
              </a:xfrm>
              <a:prstGeom prst="line">
                <a:avLst/>
              </a:prstGeom>
              <a:noFill/>
              <a:ln w="31750">
                <a:solidFill>
                  <a:srgbClr val="96969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  <p:sp>
          <p:nvSpPr>
            <p:cNvPr id="41998" name="Text Box 14"/>
            <p:cNvSpPr txBox="1">
              <a:spLocks noChangeArrowheads="1"/>
            </p:cNvSpPr>
            <p:nvPr/>
          </p:nvSpPr>
          <p:spPr bwMode="auto">
            <a:xfrm>
              <a:off x="2039" y="799"/>
              <a:ext cx="1633" cy="328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algn="l" eaLnBrk="1" hangingPunct="1">
                <a:spcBef>
                  <a:spcPct val="0"/>
                </a:spcBef>
                <a:defRPr/>
              </a:pPr>
              <a:r>
                <a:rPr kumimoji="1" lang="zh-TW" altLang="en-US" smtClean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標楷體" pitchFamily="65" charset="-120"/>
                </a:rPr>
                <a:t>職業學校 </a:t>
              </a:r>
              <a:r>
                <a:rPr kumimoji="1" lang="en-US" altLang="zh-TW" smtClean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標楷體" pitchFamily="65" charset="-120"/>
                </a:rPr>
                <a:t>15</a:t>
              </a:r>
              <a:r>
                <a:rPr kumimoji="1" lang="zh-TW" altLang="en-US" smtClean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標楷體" pitchFamily="65" charset="-120"/>
                </a:rPr>
                <a:t>群</a:t>
              </a:r>
            </a:p>
          </p:txBody>
        </p:sp>
        <p:sp>
          <p:nvSpPr>
            <p:cNvPr id="41995" name="Text Box 11"/>
            <p:cNvSpPr txBox="1">
              <a:spLocks noChangeArrowheads="1"/>
            </p:cNvSpPr>
            <p:nvPr/>
          </p:nvSpPr>
          <p:spPr bwMode="auto">
            <a:xfrm>
              <a:off x="1270" y="1701"/>
              <a:ext cx="328" cy="1457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defRPr/>
              </a:pPr>
              <a:r>
                <a:rPr kumimoji="1" lang="en-US" altLang="zh-TW" smtClean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4</a:t>
              </a:r>
              <a:r>
                <a:rPr kumimoji="1" lang="zh-TW" altLang="en-US" smtClean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土 木 建 築 群</a:t>
              </a:r>
              <a:r>
                <a:rPr kumimoji="1" lang="zh-TW" altLang="en-US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標楷體" pitchFamily="65" charset="-120"/>
                </a:rPr>
                <a:t> </a:t>
              </a:r>
            </a:p>
          </p:txBody>
        </p:sp>
        <p:sp>
          <p:nvSpPr>
            <p:cNvPr id="41996" name="Text Box 12"/>
            <p:cNvSpPr txBox="1">
              <a:spLocks noChangeArrowheads="1"/>
            </p:cNvSpPr>
            <p:nvPr/>
          </p:nvSpPr>
          <p:spPr bwMode="auto">
            <a:xfrm>
              <a:off x="1609" y="1701"/>
              <a:ext cx="328" cy="1457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defRPr/>
              </a:pPr>
              <a:r>
                <a:rPr kumimoji="1" lang="en-US" altLang="zh-TW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標楷體" pitchFamily="65" charset="-120"/>
                </a:rPr>
                <a:t>5</a:t>
              </a:r>
              <a:r>
                <a:rPr kumimoji="1" lang="zh-TW" altLang="en-US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標楷體" pitchFamily="65" charset="-120"/>
                </a:rPr>
                <a:t>化</a:t>
              </a:r>
              <a:r>
                <a:rPr kumimoji="1" lang="zh-TW" altLang="en-US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    </a:t>
              </a:r>
              <a:r>
                <a:rPr kumimoji="1" lang="zh-TW" altLang="en-US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標楷體" pitchFamily="65" charset="-120"/>
                </a:rPr>
                <a:t> 工</a:t>
              </a:r>
              <a:r>
                <a:rPr kumimoji="1" lang="zh-TW" altLang="en-US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    </a:t>
              </a:r>
              <a:r>
                <a:rPr kumimoji="1" lang="zh-TW" altLang="en-US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標楷體" pitchFamily="65" charset="-120"/>
                </a:rPr>
                <a:t> 群 </a:t>
              </a:r>
            </a:p>
          </p:txBody>
        </p:sp>
        <p:sp>
          <p:nvSpPr>
            <p:cNvPr id="41997" name="Text Box 13"/>
            <p:cNvSpPr txBox="1">
              <a:spLocks noChangeArrowheads="1"/>
            </p:cNvSpPr>
            <p:nvPr/>
          </p:nvSpPr>
          <p:spPr bwMode="auto">
            <a:xfrm>
              <a:off x="1950" y="1701"/>
              <a:ext cx="328" cy="1457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defRPr/>
              </a:pPr>
              <a:r>
                <a:rPr kumimoji="1" lang="en-US" altLang="zh-TW" smtClean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6</a:t>
              </a:r>
              <a:r>
                <a:rPr kumimoji="1" lang="zh-TW" altLang="en-US" smtClean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設</a:t>
              </a:r>
              <a:r>
                <a:rPr kumimoji="1" lang="zh-TW" altLang="en-US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標楷體" pitchFamily="65" charset="-120"/>
                </a:rPr>
                <a:t>   </a:t>
              </a:r>
              <a:r>
                <a:rPr kumimoji="1" lang="zh-TW" altLang="en-US" smtClean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計      群</a:t>
              </a:r>
              <a:r>
                <a:rPr kumimoji="1" lang="zh-TW" altLang="en-US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標楷體" pitchFamily="65" charset="-120"/>
                </a:rPr>
                <a:t> </a:t>
              </a:r>
            </a:p>
          </p:txBody>
        </p:sp>
        <p:sp>
          <p:nvSpPr>
            <p:cNvPr id="2" name="Text Box 13"/>
            <p:cNvSpPr txBox="1">
              <a:spLocks noChangeArrowheads="1"/>
            </p:cNvSpPr>
            <p:nvPr/>
          </p:nvSpPr>
          <p:spPr bwMode="auto">
            <a:xfrm>
              <a:off x="2289" y="1699"/>
              <a:ext cx="328" cy="1459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defRPr/>
              </a:pPr>
              <a:r>
                <a:rPr kumimoji="1" lang="en-US" altLang="zh-TW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7</a:t>
              </a:r>
              <a:r>
                <a:rPr kumimoji="1" lang="zh-TW" altLang="en-US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農      業      群</a:t>
              </a:r>
            </a:p>
          </p:txBody>
        </p:sp>
        <p:sp>
          <p:nvSpPr>
            <p:cNvPr id="3" name="Text Box 13"/>
            <p:cNvSpPr txBox="1">
              <a:spLocks noChangeArrowheads="1"/>
            </p:cNvSpPr>
            <p:nvPr/>
          </p:nvSpPr>
          <p:spPr bwMode="auto">
            <a:xfrm>
              <a:off x="2630" y="1699"/>
              <a:ext cx="328" cy="1459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defRPr/>
              </a:pPr>
              <a:r>
                <a:rPr kumimoji="1" lang="en-US" altLang="zh-TW" smtClean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8</a:t>
              </a:r>
              <a:r>
                <a:rPr kumimoji="1" lang="zh-TW" altLang="en-US" smtClean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食     品      群</a:t>
              </a:r>
            </a:p>
          </p:txBody>
        </p:sp>
        <p:sp>
          <p:nvSpPr>
            <p:cNvPr id="4" name="Text Box 13"/>
            <p:cNvSpPr txBox="1">
              <a:spLocks noChangeArrowheads="1"/>
            </p:cNvSpPr>
            <p:nvPr/>
          </p:nvSpPr>
          <p:spPr bwMode="auto">
            <a:xfrm>
              <a:off x="2975" y="1699"/>
              <a:ext cx="328" cy="1459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defRPr/>
              </a:pPr>
              <a:r>
                <a:rPr kumimoji="1" lang="en-US" altLang="zh-TW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9</a:t>
              </a:r>
              <a:r>
                <a:rPr kumimoji="1" lang="zh-TW" altLang="en-US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水     產      群</a:t>
              </a:r>
            </a:p>
          </p:txBody>
        </p:sp>
        <p:sp>
          <p:nvSpPr>
            <p:cNvPr id="5" name="Text Box 13"/>
            <p:cNvSpPr txBox="1">
              <a:spLocks noChangeArrowheads="1"/>
            </p:cNvSpPr>
            <p:nvPr/>
          </p:nvSpPr>
          <p:spPr bwMode="auto">
            <a:xfrm>
              <a:off x="3317" y="1699"/>
              <a:ext cx="328" cy="1459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defRPr/>
              </a:pPr>
              <a:r>
                <a:rPr kumimoji="1" lang="en-US" altLang="zh-TW" smtClean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10</a:t>
              </a:r>
              <a:r>
                <a:rPr kumimoji="1" lang="zh-TW" altLang="en-US" smtClean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海     事      群</a:t>
              </a:r>
            </a:p>
          </p:txBody>
        </p:sp>
        <p:sp>
          <p:nvSpPr>
            <p:cNvPr id="6" name="Text Box 13"/>
            <p:cNvSpPr txBox="1">
              <a:spLocks noChangeArrowheads="1"/>
            </p:cNvSpPr>
            <p:nvPr/>
          </p:nvSpPr>
          <p:spPr bwMode="auto">
            <a:xfrm>
              <a:off x="3657" y="1699"/>
              <a:ext cx="328" cy="1459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defRPr/>
              </a:pPr>
              <a:r>
                <a:rPr kumimoji="1" lang="en-US" altLang="zh-TW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11</a:t>
              </a:r>
              <a:r>
                <a:rPr kumimoji="1" lang="zh-TW" altLang="en-US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商業與管理群</a:t>
              </a:r>
            </a:p>
          </p:txBody>
        </p:sp>
        <p:sp>
          <p:nvSpPr>
            <p:cNvPr id="7" name="Text Box 13"/>
            <p:cNvSpPr txBox="1">
              <a:spLocks noChangeArrowheads="1"/>
            </p:cNvSpPr>
            <p:nvPr/>
          </p:nvSpPr>
          <p:spPr bwMode="auto">
            <a:xfrm>
              <a:off x="5023" y="1699"/>
              <a:ext cx="328" cy="1459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defRPr/>
              </a:pPr>
              <a:r>
                <a:rPr kumimoji="1" lang="en-US" altLang="zh-TW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15</a:t>
              </a:r>
              <a:r>
                <a:rPr kumimoji="1" lang="zh-TW" altLang="en-US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藝     術     群</a:t>
              </a:r>
            </a:p>
          </p:txBody>
        </p:sp>
        <p:sp>
          <p:nvSpPr>
            <p:cNvPr id="8" name="Text Box 13"/>
            <p:cNvSpPr txBox="1">
              <a:spLocks noChangeArrowheads="1"/>
            </p:cNvSpPr>
            <p:nvPr/>
          </p:nvSpPr>
          <p:spPr bwMode="auto">
            <a:xfrm>
              <a:off x="4677" y="1699"/>
              <a:ext cx="328" cy="1459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defRPr/>
              </a:pPr>
              <a:r>
                <a:rPr kumimoji="1" lang="en-US" altLang="zh-TW" smtClean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14</a:t>
              </a:r>
              <a:r>
                <a:rPr kumimoji="1" lang="zh-TW" altLang="en-US" smtClean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餐     旅     群</a:t>
              </a:r>
            </a:p>
          </p:txBody>
        </p:sp>
        <p:sp>
          <p:nvSpPr>
            <p:cNvPr id="9" name="Text Box 13"/>
            <p:cNvSpPr txBox="1">
              <a:spLocks noChangeArrowheads="1"/>
            </p:cNvSpPr>
            <p:nvPr/>
          </p:nvSpPr>
          <p:spPr bwMode="auto">
            <a:xfrm>
              <a:off x="4336" y="1699"/>
              <a:ext cx="328" cy="1459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defRPr/>
              </a:pPr>
              <a:r>
                <a:rPr kumimoji="1" lang="en-US" altLang="zh-TW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13</a:t>
              </a:r>
              <a:r>
                <a:rPr kumimoji="1" lang="zh-TW" altLang="en-US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家     政     群</a:t>
              </a:r>
            </a:p>
          </p:txBody>
        </p:sp>
        <p:sp>
          <p:nvSpPr>
            <p:cNvPr id="10" name="Text Box 13"/>
            <p:cNvSpPr txBox="1">
              <a:spLocks noChangeArrowheads="1"/>
            </p:cNvSpPr>
            <p:nvPr/>
          </p:nvSpPr>
          <p:spPr bwMode="auto">
            <a:xfrm>
              <a:off x="3997" y="1699"/>
              <a:ext cx="328" cy="1459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defRPr/>
              </a:pPr>
              <a:r>
                <a:rPr kumimoji="1" lang="en-US" altLang="zh-TW" smtClean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12</a:t>
              </a:r>
              <a:r>
                <a:rPr kumimoji="1" lang="zh-TW" altLang="en-US" smtClean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外     語      群</a:t>
              </a: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243" y="1699"/>
              <a:ext cx="328" cy="1459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defRPr/>
              </a:pPr>
              <a:r>
                <a:rPr kumimoji="1" lang="en-US" altLang="zh-TW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標楷體" pitchFamily="65" charset="-120"/>
                </a:rPr>
                <a:t>1</a:t>
              </a:r>
              <a:r>
                <a:rPr kumimoji="1" lang="zh-TW" altLang="en-US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標楷體" pitchFamily="65" charset="-120"/>
                </a:rPr>
                <a:t>機  械</a:t>
              </a:r>
              <a:r>
                <a:rPr kumimoji="1" lang="zh-TW" altLang="en-US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    </a:t>
              </a:r>
              <a:r>
                <a:rPr kumimoji="1" lang="zh-TW" altLang="en-US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標楷體" pitchFamily="65" charset="-120"/>
                </a:rPr>
                <a:t> 群 </a:t>
              </a:r>
            </a:p>
          </p:txBody>
        </p: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588" y="1700"/>
              <a:ext cx="328" cy="1458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defRPr/>
              </a:pPr>
              <a:r>
                <a:rPr kumimoji="1" lang="en-US" altLang="zh-TW" smtClean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2</a:t>
              </a:r>
              <a:r>
                <a:rPr kumimoji="1" lang="zh-TW" altLang="en-US" smtClean="0">
                  <a:solidFill>
                    <a:srgbClr val="1A71F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動 力 機 械 群</a:t>
              </a:r>
            </a:p>
          </p:txBody>
        </p: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930" y="1700"/>
              <a:ext cx="328" cy="1458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lIns="72000" tIns="72000" rIns="72000" bIns="72000" anchor="ctr" anchorCtr="1">
              <a:spAutoFit/>
            </a:bodyPr>
            <a:lstStyle>
              <a:lvl1pPr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algn="ctr" eaLnBrk="0" hangingPunct="0">
                <a:spcBef>
                  <a:spcPct val="50000"/>
                </a:spcBef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defRPr/>
              </a:pPr>
              <a:r>
                <a:rPr kumimoji="1" lang="en-US" altLang="zh-TW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3</a:t>
              </a:r>
              <a:r>
                <a:rPr kumimoji="1" lang="zh-TW" altLang="en-US" smtClean="0"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電 機 電 子 群</a:t>
              </a:r>
            </a:p>
          </p:txBody>
        </p:sp>
      </p:grpSp>
      <p:sp>
        <p:nvSpPr>
          <p:cNvPr id="11270" name="Text Box 84"/>
          <p:cNvSpPr txBox="1">
            <a:spLocks noChangeArrowheads="1"/>
          </p:cNvSpPr>
          <p:nvPr/>
        </p:nvSpPr>
        <p:spPr bwMode="auto">
          <a:xfrm>
            <a:off x="447675" y="4292600"/>
            <a:ext cx="7940675" cy="298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TW" altLang="en-US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（</a:t>
            </a:r>
            <a:r>
              <a:rPr kumimoji="1" lang="en-US" altLang="zh-TW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1</a:t>
            </a:r>
            <a:r>
              <a:rPr kumimoji="1" lang="zh-TW" altLang="en-US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）第 </a:t>
            </a:r>
            <a:r>
              <a:rPr kumimoji="1" lang="en-US" altLang="zh-TW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1</a:t>
            </a:r>
            <a:r>
              <a:rPr kumimoji="1" lang="zh-TW" altLang="en-US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～ </a:t>
            </a:r>
            <a:r>
              <a:rPr kumimoji="1" lang="en-US" altLang="zh-TW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5 </a:t>
            </a:r>
            <a:r>
              <a:rPr kumimoji="1" lang="zh-TW" altLang="en-US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群：工業類。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TW" altLang="en-US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（</a:t>
            </a:r>
            <a:r>
              <a:rPr kumimoji="1" lang="en-US" altLang="zh-TW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2</a:t>
            </a:r>
            <a:r>
              <a:rPr kumimoji="1" lang="zh-TW" altLang="en-US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）第 </a:t>
            </a:r>
            <a:r>
              <a:rPr kumimoji="1" lang="en-US" altLang="zh-TW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6 </a:t>
            </a:r>
            <a:r>
              <a:rPr kumimoji="1" lang="zh-TW" altLang="en-US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群：分為  工業類、商業類、家事類 。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TW" altLang="en-US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（</a:t>
            </a:r>
            <a:r>
              <a:rPr kumimoji="1" lang="en-US" altLang="zh-TW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3</a:t>
            </a:r>
            <a:r>
              <a:rPr kumimoji="1" lang="zh-TW" altLang="en-US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）第 </a:t>
            </a:r>
            <a:r>
              <a:rPr kumimoji="1" lang="en-US" altLang="zh-TW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7 </a:t>
            </a:r>
            <a:r>
              <a:rPr kumimoji="1" lang="zh-TW" altLang="en-US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群：農業類。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TW" altLang="en-US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（</a:t>
            </a:r>
            <a:r>
              <a:rPr kumimoji="1" lang="en-US" altLang="zh-TW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4</a:t>
            </a:r>
            <a:r>
              <a:rPr kumimoji="1" lang="zh-TW" altLang="en-US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）第 </a:t>
            </a:r>
            <a:r>
              <a:rPr kumimoji="1" lang="en-US" altLang="zh-TW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8 </a:t>
            </a:r>
            <a:r>
              <a:rPr kumimoji="1" lang="zh-TW" altLang="en-US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群：分為  農業類、家事類、海事水產類 	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（</a:t>
            </a:r>
            <a:r>
              <a:rPr kumimoji="1" lang="en-US" altLang="zh-TW" sz="2000" dirty="0">
                <a:latin typeface="標楷體" pitchFamily="65" charset="-120"/>
                <a:ea typeface="標楷體" pitchFamily="65" charset="-120"/>
              </a:rPr>
              <a:t>5</a:t>
            </a: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）第 </a:t>
            </a:r>
            <a:r>
              <a:rPr kumimoji="1" lang="en-US" altLang="zh-TW" sz="2000" dirty="0">
                <a:latin typeface="標楷體" pitchFamily="65" charset="-120"/>
                <a:ea typeface="標楷體" pitchFamily="65" charset="-120"/>
              </a:rPr>
              <a:t>9</a:t>
            </a: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～ </a:t>
            </a:r>
            <a:r>
              <a:rPr kumimoji="1" lang="en-US" altLang="zh-TW" sz="2000" dirty="0">
                <a:latin typeface="標楷體" pitchFamily="65" charset="-120"/>
                <a:ea typeface="標楷體" pitchFamily="65" charset="-120"/>
              </a:rPr>
              <a:t>10 </a:t>
            </a: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群：海事水產類。   第 </a:t>
            </a:r>
            <a:r>
              <a:rPr kumimoji="1" lang="en-US" altLang="zh-TW" sz="2000" dirty="0">
                <a:latin typeface="標楷體" pitchFamily="65" charset="-120"/>
                <a:ea typeface="標楷體" pitchFamily="65" charset="-120"/>
              </a:rPr>
              <a:t>11</a:t>
            </a: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～ </a:t>
            </a:r>
            <a:r>
              <a:rPr kumimoji="1" lang="en-US" altLang="zh-TW" sz="2000" dirty="0">
                <a:latin typeface="標楷體" pitchFamily="65" charset="-120"/>
                <a:ea typeface="標楷體" pitchFamily="65" charset="-120"/>
              </a:rPr>
              <a:t>12 </a:t>
            </a: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群：商業類。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（</a:t>
            </a:r>
            <a:r>
              <a:rPr kumimoji="1" lang="en-US" altLang="zh-TW" sz="2000" dirty="0">
                <a:latin typeface="標楷體" pitchFamily="65" charset="-120"/>
                <a:ea typeface="標楷體" pitchFamily="65" charset="-120"/>
              </a:rPr>
              <a:t>6</a:t>
            </a: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）第 </a:t>
            </a:r>
            <a:r>
              <a:rPr kumimoji="1" lang="en-US" altLang="zh-TW" sz="2000" dirty="0">
                <a:latin typeface="標楷體" pitchFamily="65" charset="-120"/>
                <a:ea typeface="標楷體" pitchFamily="65" charset="-120"/>
              </a:rPr>
              <a:t>13</a:t>
            </a: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～ </a:t>
            </a:r>
            <a:r>
              <a:rPr kumimoji="1" lang="en-US" altLang="zh-TW" sz="2000" dirty="0">
                <a:latin typeface="標楷體" pitchFamily="65" charset="-120"/>
                <a:ea typeface="標楷體" pitchFamily="65" charset="-120"/>
              </a:rPr>
              <a:t>14 </a:t>
            </a: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群：家事類。      第 </a:t>
            </a:r>
            <a:r>
              <a:rPr kumimoji="1" lang="en-US" altLang="zh-TW" sz="2000" dirty="0">
                <a:latin typeface="標楷體" pitchFamily="65" charset="-120"/>
                <a:ea typeface="標楷體" pitchFamily="65" charset="-120"/>
              </a:rPr>
              <a:t>15 </a:t>
            </a: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群：藝術類。 	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TW" altLang="en-US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（</a:t>
            </a:r>
            <a:r>
              <a:rPr kumimoji="1" lang="en-US" altLang="zh-TW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7</a:t>
            </a:r>
            <a:r>
              <a:rPr kumimoji="1" lang="zh-TW" altLang="en-US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）詳</a:t>
            </a:r>
            <a:r>
              <a:rPr kumimoji="1" lang="zh-TW" altLang="en-US" sz="2000" dirty="0" smtClean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參附件</a:t>
            </a:r>
            <a:r>
              <a:rPr kumimoji="1" lang="en-US" altLang="zh-TW" sz="2000" dirty="0" smtClean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1---</a:t>
            </a:r>
            <a:r>
              <a:rPr kumimoji="1" lang="zh-TW" altLang="en-US" sz="2000" dirty="0">
                <a:solidFill>
                  <a:srgbClr val="FFFF66"/>
                </a:solidFill>
                <a:latin typeface="標楷體" pitchFamily="65" charset="-120"/>
                <a:ea typeface="標楷體" pitchFamily="65" charset="-120"/>
              </a:rPr>
              <a:t>職校群科課程綱要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 b="0" dirty="0">
                <a:latin typeface="Times New Roman" pitchFamily="18" charset="0"/>
                <a:ea typeface="標楷體" pitchFamily="65" charset="-120"/>
              </a:rPr>
              <a:t>	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2400" dirty="0">
              <a:latin typeface="Times New Roman" pitchFamily="18" charset="0"/>
              <a:ea typeface="標楷體" pitchFamily="65" charset="-12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A7FE7CCD-A76A-4CCC-B396-9560E2635E63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5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graphicFrame>
        <p:nvGraphicFramePr>
          <p:cNvPr id="10605" name="Group 3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125722"/>
              </p:ext>
            </p:extLst>
          </p:nvPr>
        </p:nvGraphicFramePr>
        <p:xfrm>
          <a:off x="395288" y="836613"/>
          <a:ext cx="8424862" cy="5730873"/>
        </p:xfrm>
        <a:graphic>
          <a:graphicData uri="http://schemas.openxmlformats.org/drawingml/2006/table">
            <a:tbl>
              <a:tblPr/>
              <a:tblGrid>
                <a:gridCol w="442912"/>
                <a:gridCol w="442913"/>
                <a:gridCol w="434975"/>
                <a:gridCol w="469900"/>
                <a:gridCol w="427037"/>
                <a:gridCol w="442913"/>
                <a:gridCol w="442912"/>
                <a:gridCol w="442913"/>
                <a:gridCol w="442912"/>
                <a:gridCol w="446088"/>
                <a:gridCol w="442912"/>
                <a:gridCol w="442913"/>
                <a:gridCol w="442912"/>
                <a:gridCol w="442913"/>
                <a:gridCol w="446087"/>
                <a:gridCol w="442913"/>
                <a:gridCol w="442912"/>
                <a:gridCol w="442913"/>
                <a:gridCol w="442912"/>
              </a:tblGrid>
              <a:tr h="731601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科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機械群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動力機械群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電機與電子群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土木與建築群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化工群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設計群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1371753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高職學校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機械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製圖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機電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生物產業機電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汽車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飛機修護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電機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電子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資訊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冷凍</a:t>
                      </a:r>
                    </a:p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控制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建築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土木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化工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圖文傳播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金屬工藝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美工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室內空間設計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17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雄工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17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中正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17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海青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17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大榮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17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國際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17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立志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17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高鳳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481" name="Text Box 366"/>
          <p:cNvSpPr txBox="1">
            <a:spLocks noChangeArrowheads="1"/>
          </p:cNvSpPr>
          <p:nvPr/>
        </p:nvSpPr>
        <p:spPr bwMode="auto">
          <a:xfrm>
            <a:off x="1763713" y="188913"/>
            <a:ext cx="5594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高雄市各高職學校</a:t>
            </a:r>
            <a:r>
              <a:rPr lang="zh-TW" altLang="en-US" sz="2400">
                <a:latin typeface="Times New Roman" pitchFamily="18" charset="0"/>
                <a:ea typeface="標楷體" pitchFamily="65" charset="-120"/>
              </a:rPr>
              <a:t>工業類</a:t>
            </a:r>
            <a:r>
              <a:rPr lang="en-US" altLang="zh-TW" sz="24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--</a:t>
            </a:r>
            <a:r>
              <a:rPr lang="zh-TW" altLang="en-US" sz="24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設科一覽表</a:t>
            </a:r>
            <a:r>
              <a:rPr lang="en-US" altLang="zh-TW" sz="24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-1 </a:t>
            </a:r>
          </a:p>
        </p:txBody>
      </p:sp>
      <p:sp>
        <p:nvSpPr>
          <p:cNvPr id="12482" name="Text Box 367"/>
          <p:cNvSpPr txBox="1">
            <a:spLocks noChangeArrowheads="1"/>
          </p:cNvSpPr>
          <p:nvPr/>
        </p:nvSpPr>
        <p:spPr bwMode="auto">
          <a:xfrm>
            <a:off x="6516688" y="6092825"/>
            <a:ext cx="24929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詳參</a:t>
            </a:r>
            <a:r>
              <a:rPr lang="zh-TW" altLang="en-US" sz="1800" dirty="0" smtClean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附件</a:t>
            </a:r>
            <a:r>
              <a:rPr lang="en-US" altLang="zh-TW" sz="1800" dirty="0" smtClean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2_</a:t>
            </a:r>
            <a:r>
              <a:rPr lang="zh-TW" altLang="en-US" sz="18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設科一覽表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2BB73D74-8736-4051-8F43-573DFD8E321A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6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graphicFrame>
        <p:nvGraphicFramePr>
          <p:cNvPr id="122061" name="Group 20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282252"/>
              </p:ext>
            </p:extLst>
          </p:nvPr>
        </p:nvGraphicFramePr>
        <p:xfrm>
          <a:off x="395288" y="549275"/>
          <a:ext cx="8424862" cy="6093280"/>
        </p:xfrm>
        <a:graphic>
          <a:graphicData uri="http://schemas.openxmlformats.org/drawingml/2006/table">
            <a:tbl>
              <a:tblPr/>
              <a:tblGrid>
                <a:gridCol w="442912"/>
                <a:gridCol w="442913"/>
                <a:gridCol w="434975"/>
                <a:gridCol w="469900"/>
                <a:gridCol w="427037"/>
                <a:gridCol w="442913"/>
                <a:gridCol w="442912"/>
                <a:gridCol w="442913"/>
                <a:gridCol w="442912"/>
                <a:gridCol w="446088"/>
                <a:gridCol w="442912"/>
                <a:gridCol w="442913"/>
                <a:gridCol w="442912"/>
                <a:gridCol w="442913"/>
                <a:gridCol w="446087"/>
                <a:gridCol w="442913"/>
                <a:gridCol w="442912"/>
                <a:gridCol w="442913"/>
                <a:gridCol w="442912"/>
              </a:tblGrid>
              <a:tr h="731446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科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機械群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動力機械群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電機與電子群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土木與建築群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化工群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設計群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1371470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高職學校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機械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製圖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機電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生物產業機電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汽車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飛機修護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電機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電子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資訊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冷凍</a:t>
                      </a:r>
                    </a:p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控制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建築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土木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化工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圖文傳播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金屬工藝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美工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di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室內空間設計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27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岡農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27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旗農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27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鳳商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27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高苑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27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中山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27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高英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27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華德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zh-TW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519">
                <a:tc>
                  <a:txBody>
                    <a:bodyPr/>
                    <a:lstStyle/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旗美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zh-TW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＊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525" name="Text Box 192"/>
          <p:cNvSpPr txBox="1">
            <a:spLocks noChangeArrowheads="1"/>
          </p:cNvSpPr>
          <p:nvPr/>
        </p:nvSpPr>
        <p:spPr bwMode="auto">
          <a:xfrm>
            <a:off x="1763713" y="44450"/>
            <a:ext cx="5594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高雄市各高職學校</a:t>
            </a:r>
            <a:r>
              <a:rPr lang="zh-TW" altLang="en-US" sz="2400">
                <a:latin typeface="Times New Roman" pitchFamily="18" charset="0"/>
                <a:ea typeface="標楷體" pitchFamily="65" charset="-120"/>
              </a:rPr>
              <a:t>工業類</a:t>
            </a:r>
            <a:r>
              <a:rPr lang="en-US" altLang="zh-TW" sz="24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--</a:t>
            </a:r>
            <a:r>
              <a:rPr lang="zh-TW" altLang="en-US" sz="24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設科一覽表</a:t>
            </a:r>
            <a:r>
              <a:rPr lang="en-US" altLang="zh-TW" sz="24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-2 </a:t>
            </a:r>
          </a:p>
        </p:txBody>
      </p:sp>
      <p:sp>
        <p:nvSpPr>
          <p:cNvPr id="13526" name="Text Box 206"/>
          <p:cNvSpPr txBox="1">
            <a:spLocks noChangeArrowheads="1"/>
          </p:cNvSpPr>
          <p:nvPr/>
        </p:nvSpPr>
        <p:spPr bwMode="auto">
          <a:xfrm>
            <a:off x="6372225" y="6092825"/>
            <a:ext cx="24929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詳參</a:t>
            </a:r>
            <a:r>
              <a:rPr lang="zh-TW" altLang="en-US" sz="1800" dirty="0" smtClean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附件</a:t>
            </a:r>
            <a:r>
              <a:rPr lang="en-US" altLang="zh-TW" sz="1800" dirty="0" smtClean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2_</a:t>
            </a:r>
            <a:r>
              <a:rPr lang="zh-TW" altLang="en-US" sz="1800" dirty="0">
                <a:solidFill>
                  <a:srgbClr val="FFFF99"/>
                </a:solidFill>
                <a:latin typeface="Times New Roman" pitchFamily="18" charset="0"/>
                <a:ea typeface="標楷體" pitchFamily="65" charset="-120"/>
              </a:rPr>
              <a:t>設科一覽表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F5B654F9-A968-40A0-AE24-06ECD7B3E8B2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7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14339" name="Text Box 192"/>
          <p:cNvSpPr txBox="1">
            <a:spLocks noChangeArrowheads="1"/>
          </p:cNvSpPr>
          <p:nvPr/>
        </p:nvSpPr>
        <p:spPr bwMode="auto">
          <a:xfrm>
            <a:off x="5895975" y="44450"/>
            <a:ext cx="32131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高雄市各高職學校工業類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各科教學內容及就業性質介紹</a:t>
            </a:r>
            <a:r>
              <a:rPr lang="en-US" altLang="zh-TW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</a:t>
            </a:r>
          </a:p>
        </p:txBody>
      </p:sp>
      <p:sp>
        <p:nvSpPr>
          <p:cNvPr id="14341" name="Text Box 262"/>
          <p:cNvSpPr txBox="1">
            <a:spLocks noChangeArrowheads="1"/>
          </p:cNvSpPr>
          <p:nvPr/>
        </p:nvSpPr>
        <p:spPr bwMode="auto">
          <a:xfrm>
            <a:off x="3924300" y="692150"/>
            <a:ext cx="1584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機械群</a:t>
            </a:r>
          </a:p>
        </p:txBody>
      </p:sp>
      <p:graphicFrame>
        <p:nvGraphicFramePr>
          <p:cNvPr id="126323" name="Group 3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925752"/>
              </p:ext>
            </p:extLst>
          </p:nvPr>
        </p:nvGraphicFramePr>
        <p:xfrm>
          <a:off x="611188" y="1484313"/>
          <a:ext cx="8137525" cy="4913562"/>
        </p:xfrm>
        <a:graphic>
          <a:graphicData uri="http://schemas.openxmlformats.org/drawingml/2006/table">
            <a:tbl>
              <a:tblPr/>
              <a:tblGrid>
                <a:gridCol w="1223962"/>
                <a:gridCol w="3960813"/>
                <a:gridCol w="2952750"/>
              </a:tblGrid>
              <a:tr h="796762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實習教學內容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就業進路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320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機械科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高雄高工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工具機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操作（傳統銑車床、</a:t>
                      </a: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CNC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銑車床）、鉗工、電腦輔助設計與製造、精密量測等實習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機械製造業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、金屬加工業、車輛製造業、半導體製造業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320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電圖科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高雄高工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電腦輔助（立體）製圖、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實物測繪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、車床、手繪機械製圖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工廠或設計單位擔任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機械製圖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、電腦繪圖、品質管制、機械設計助理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7858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機電科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中山工商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前身為機械科，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機電整合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設備、機械加工、電腦輔助機械製圖等實習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操作、維護及管理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自動化生產設備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。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0052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生物產業機電科</a:t>
                      </a:r>
                      <a:r>
                        <a:rPr kumimoji="0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_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旗山農工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前身為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農機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科，生物生產及農業生產自動化之機械之操作、修護，機電整合訓練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生物科技產業、農產品加工工廠、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機械自動化工廠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與汽機車工廠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70" name="Rectangle 372"/>
          <p:cNvSpPr>
            <a:spLocks noChangeArrowheads="1"/>
          </p:cNvSpPr>
          <p:nvPr/>
        </p:nvSpPr>
        <p:spPr bwMode="auto">
          <a:xfrm>
            <a:off x="5868144" y="1054100"/>
            <a:ext cx="29546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詳參</a:t>
            </a:r>
            <a:r>
              <a:rPr lang="zh-TW" altLang="en-US" sz="1800" dirty="0" smtClean="0">
                <a:latin typeface="Times New Roman" pitchFamily="18" charset="0"/>
                <a:ea typeface="標楷體" pitchFamily="65" charset="-120"/>
              </a:rPr>
              <a:t>附件</a:t>
            </a:r>
            <a:r>
              <a:rPr lang="en-US" altLang="zh-TW" sz="1800" dirty="0" smtClean="0">
                <a:latin typeface="Times New Roman" pitchFamily="18" charset="0"/>
                <a:ea typeface="標楷體" pitchFamily="65" charset="-120"/>
              </a:rPr>
              <a:t>3_</a:t>
            </a: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實習教學分類表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F5B654F9-A968-40A0-AE24-06ECD7B3E8B2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8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14339" name="Text Box 192"/>
          <p:cNvSpPr txBox="1">
            <a:spLocks noChangeArrowheads="1"/>
          </p:cNvSpPr>
          <p:nvPr/>
        </p:nvSpPr>
        <p:spPr bwMode="auto">
          <a:xfrm>
            <a:off x="5895975" y="44450"/>
            <a:ext cx="32131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高雄市各高職學校工業類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各科教學內容及就業性質介紹</a:t>
            </a:r>
            <a:r>
              <a:rPr lang="en-US" altLang="zh-TW" sz="1800" dirty="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</a:t>
            </a:r>
          </a:p>
        </p:txBody>
      </p:sp>
      <p:sp>
        <p:nvSpPr>
          <p:cNvPr id="14341" name="Text Box 262"/>
          <p:cNvSpPr txBox="1">
            <a:spLocks noChangeArrowheads="1"/>
          </p:cNvSpPr>
          <p:nvPr/>
        </p:nvSpPr>
        <p:spPr bwMode="auto">
          <a:xfrm>
            <a:off x="3203848" y="692150"/>
            <a:ext cx="230477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 dirty="0" smtClean="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動力機械</a:t>
            </a:r>
            <a:r>
              <a:rPr lang="zh-TW" altLang="en-US" sz="2800" dirty="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群</a:t>
            </a:r>
          </a:p>
        </p:txBody>
      </p:sp>
      <p:graphicFrame>
        <p:nvGraphicFramePr>
          <p:cNvPr id="126323" name="Group 3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5272"/>
              </p:ext>
            </p:extLst>
          </p:nvPr>
        </p:nvGraphicFramePr>
        <p:xfrm>
          <a:off x="611188" y="1484313"/>
          <a:ext cx="8137525" cy="3539876"/>
        </p:xfrm>
        <a:graphic>
          <a:graphicData uri="http://schemas.openxmlformats.org/drawingml/2006/table">
            <a:tbl>
              <a:tblPr/>
              <a:tblGrid>
                <a:gridCol w="1223962"/>
                <a:gridCol w="3960813"/>
                <a:gridCol w="2952750"/>
              </a:tblGrid>
              <a:tr h="796762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實習教學內容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就業進路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320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汽車科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汽車維修保養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包含引擎、空調、影音設備、電系儀表、電焊 、汽車美容等實習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汽車製造業、汽車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修理業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、汽車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銷售販賣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、公路局監理機關、汽車客貨運公司、飛機製造業、重機械業、造船工業等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0052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飛機修護</a:t>
                      </a:r>
                      <a:r>
                        <a:rPr kumimoji="0" lang="en-US" altLang="zh-TW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/>
                      </a:r>
                      <a:br>
                        <a:rPr kumimoji="0" lang="en-US" altLang="zh-TW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</a:br>
                      <a:r>
                        <a:rPr kumimoji="0" lang="zh-TW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   科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大榮高工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  <a:cs typeface="+mn-cs"/>
                        </a:rPr>
                        <a:t>機體維修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、航空電子、機械加工、液壓實習、</a:t>
                      </a:r>
                      <a:r>
                        <a:rPr kumimoji="0" lang="zh-TW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  <a:cs typeface="+mn-cs"/>
                        </a:rPr>
                        <a:t>發動機實習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kumimoji="0" lang="zh-TW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  <a:cs typeface="+mn-cs"/>
                        </a:rPr>
                        <a:t>國內</a:t>
                      </a:r>
                      <a:r>
                        <a:rPr kumimoji="0" lang="zh-TW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  <a:cs typeface="+mn-cs"/>
                        </a:rPr>
                        <a:t>各航空公司及相關航空製造業，擔任</a:t>
                      </a:r>
                      <a:r>
                        <a:rPr kumimoji="0" lang="zh-TW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  <a:cs typeface="+mn-cs"/>
                        </a:rPr>
                        <a:t>航空工業維修技術工作</a:t>
                      </a: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70" name="Rectangle 372"/>
          <p:cNvSpPr>
            <a:spLocks noChangeArrowheads="1"/>
          </p:cNvSpPr>
          <p:nvPr/>
        </p:nvSpPr>
        <p:spPr bwMode="auto">
          <a:xfrm>
            <a:off x="5868144" y="1054100"/>
            <a:ext cx="29546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詳參</a:t>
            </a:r>
            <a:r>
              <a:rPr lang="zh-TW" altLang="en-US" sz="1800" dirty="0" smtClean="0">
                <a:latin typeface="Times New Roman" pitchFamily="18" charset="0"/>
                <a:ea typeface="標楷體" pitchFamily="65" charset="-120"/>
              </a:rPr>
              <a:t>附件</a:t>
            </a:r>
            <a:r>
              <a:rPr lang="en-US" altLang="zh-TW" sz="1800" dirty="0" smtClean="0">
                <a:latin typeface="Times New Roman" pitchFamily="18" charset="0"/>
                <a:ea typeface="標楷體" pitchFamily="65" charset="-120"/>
              </a:rPr>
              <a:t>3_</a:t>
            </a: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實習教學分類表</a:t>
            </a:r>
          </a:p>
        </p:txBody>
      </p:sp>
    </p:spTree>
    <p:extLst>
      <p:ext uri="{BB962C8B-B14F-4D97-AF65-F5344CB8AC3E}">
        <p14:creationId xmlns:p14="http://schemas.microsoft.com/office/powerpoint/2010/main" val="202766070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fld id="{22DB32BA-492F-431F-B448-2525C49BB1A7}" type="slidenum">
              <a:rPr lang="en-US" altLang="zh-TW" sz="120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t>9</a:t>
            </a:fld>
            <a:endParaRPr lang="en-US" altLang="zh-TW" sz="1200" smtClean="0">
              <a:solidFill>
                <a:schemeClr val="tx2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15364" name="Text Box 7"/>
          <p:cNvSpPr txBox="1">
            <a:spLocks noChangeArrowheads="1"/>
          </p:cNvSpPr>
          <p:nvPr/>
        </p:nvSpPr>
        <p:spPr bwMode="auto">
          <a:xfrm>
            <a:off x="2771775" y="692150"/>
            <a:ext cx="42481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>
                <a:solidFill>
                  <a:schemeClr val="accent2"/>
                </a:solidFill>
                <a:latin typeface="Times New Roman" pitchFamily="18" charset="0"/>
                <a:ea typeface="標楷體" pitchFamily="65" charset="-120"/>
              </a:rPr>
              <a:t>電機與電子群（電機類）</a:t>
            </a:r>
          </a:p>
        </p:txBody>
      </p:sp>
      <p:graphicFrame>
        <p:nvGraphicFramePr>
          <p:cNvPr id="128060" name="Group 60"/>
          <p:cNvGraphicFramePr>
            <a:graphicFrameLocks noGrp="1"/>
          </p:cNvGraphicFramePr>
          <p:nvPr/>
        </p:nvGraphicFramePr>
        <p:xfrm>
          <a:off x="611188" y="1484313"/>
          <a:ext cx="8137525" cy="4810125"/>
        </p:xfrm>
        <a:graphic>
          <a:graphicData uri="http://schemas.openxmlformats.org/drawingml/2006/table">
            <a:tbl>
              <a:tblPr/>
              <a:tblGrid>
                <a:gridCol w="1223962"/>
                <a:gridCol w="3960813"/>
                <a:gridCol w="2952750"/>
              </a:tblGrid>
              <a:tr h="796925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zh-TW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rbe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實習教學內容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就業進路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電機科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高雄高工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電工儀表量測、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室內配線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及高低壓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工業配線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實做及檢修、</a:t>
                      </a:r>
                      <a:r>
                        <a:rPr kumimoji="0" lang="en-US" altLang="zh-TW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PLC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可程式控制器實驗、電子電路實驗、數位邏輯電路實驗、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交直流電機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實驗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電力公司、電信局、自來水公司、水電工程公司、廠牌電器服務站、工廠電氣自動化操作維護，凡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有電有水之處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就須電機專業人才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冷凍科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高雄高工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冷氣機、空調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系統、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家用電器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安裝維修檢測實習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冷凍空調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裝修、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電器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修護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8063"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控制科</a:t>
                      </a:r>
                    </a:p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標楷體" pitchFamily="65" charset="-120"/>
                        </a:rPr>
                        <a:t>中正高工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機電整合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、微處理機、單晶片控制、遠端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圖形監控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、自動倉儲存取控制實習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68263">
                        <a:spcBef>
                          <a:spcPts val="700"/>
                        </a:spcBef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1pPr>
                      <a:lvl2pPr marL="454025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2pPr>
                      <a:lvl3pPr marL="7667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3pPr>
                      <a:lvl4pPr marL="1031875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3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4pPr>
                      <a:lvl5pPr marL="1271588">
                        <a:spcBef>
                          <a:spcPct val="20000"/>
                        </a:spcBef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5pPr>
                      <a:lvl6pPr marL="17287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6pPr>
                      <a:lvl7pPr marL="21859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7pPr>
                      <a:lvl8pPr marL="26431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8pPr>
                      <a:lvl9pPr marL="310038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EB80A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682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從事與電子、電機、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自動控制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有關之行業，如化學工廠、煉油廠、煉鋼廠、發電廠</a:t>
                      </a:r>
                      <a:r>
                        <a:rPr kumimoji="0" lang="en-US" altLang="zh-TW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…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等各大工廠之</a:t>
                      </a: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Corbel" pitchFamily="34" charset="0"/>
                          <a:ea typeface="新細明體" pitchFamily="18" charset="-120"/>
                        </a:rPr>
                        <a:t>控制部門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88" name="Text Box 61"/>
          <p:cNvSpPr txBox="1">
            <a:spLocks noChangeArrowheads="1"/>
          </p:cNvSpPr>
          <p:nvPr/>
        </p:nvSpPr>
        <p:spPr bwMode="auto">
          <a:xfrm>
            <a:off x="5895975" y="44450"/>
            <a:ext cx="32131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   高雄市各高職學校工業類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各科教學內容及就業性質介紹</a:t>
            </a:r>
            <a:r>
              <a:rPr lang="en-US" altLang="zh-TW" sz="1800">
                <a:solidFill>
                  <a:srgbClr val="FFFF66"/>
                </a:solidFill>
                <a:latin typeface="Times New Roman" pitchFamily="18" charset="0"/>
                <a:ea typeface="標楷體" pitchFamily="65" charset="-120"/>
              </a:rPr>
              <a:t> </a:t>
            </a:r>
          </a:p>
        </p:txBody>
      </p:sp>
      <p:sp>
        <p:nvSpPr>
          <p:cNvPr id="15389" name="Rectangle 62"/>
          <p:cNvSpPr>
            <a:spLocks noChangeArrowheads="1"/>
          </p:cNvSpPr>
          <p:nvPr/>
        </p:nvSpPr>
        <p:spPr bwMode="auto">
          <a:xfrm>
            <a:off x="5868144" y="1054100"/>
            <a:ext cx="29546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 sz="3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"/>
              <a:defRPr sz="24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EB80A"/>
              </a:buClr>
              <a:buFont typeface="Wingdings 3" pitchFamily="18" charset="2"/>
              <a:buChar char=""/>
              <a:defRPr sz="22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詳參</a:t>
            </a:r>
            <a:r>
              <a:rPr lang="zh-TW" altLang="en-US" sz="1800" dirty="0" smtClean="0">
                <a:latin typeface="Times New Roman" pitchFamily="18" charset="0"/>
                <a:ea typeface="標楷體" pitchFamily="65" charset="-120"/>
              </a:rPr>
              <a:t>附件</a:t>
            </a:r>
            <a:r>
              <a:rPr lang="en-US" altLang="zh-TW" sz="1800" dirty="0" smtClean="0">
                <a:latin typeface="Times New Roman" pitchFamily="18" charset="0"/>
                <a:ea typeface="標楷體" pitchFamily="65" charset="-120"/>
              </a:rPr>
              <a:t>3_</a:t>
            </a: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實習教學分類表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地鐵">
  <a:themeElements>
    <a:clrScheme name="地鐵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地鐵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地鐵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6882</TotalTime>
  <Words>2445</Words>
  <Application>Microsoft Office PowerPoint</Application>
  <PresentationFormat>如螢幕大小 (4:3)</PresentationFormat>
  <Paragraphs>493</Paragraphs>
  <Slides>31</Slides>
  <Notes>31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31</vt:i4>
      </vt:variant>
    </vt:vector>
  </HeadingPairs>
  <TitlesOfParts>
    <vt:vector size="32" baseType="lpstr">
      <vt:lpstr>地鐵</vt:lpstr>
      <vt:lpstr>PowerPoint 簡報</vt:lpstr>
      <vt:lpstr>…..前言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ksvs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373</cp:revision>
  <cp:lastPrinted>2017-11-30T06:39:22Z</cp:lastPrinted>
  <dcterms:created xsi:type="dcterms:W3CDTF">2004-08-09T02:52:04Z</dcterms:created>
  <dcterms:modified xsi:type="dcterms:W3CDTF">2017-11-30T07:03:18Z</dcterms:modified>
</cp:coreProperties>
</file>