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1" r:id="rId5"/>
    <p:sldId id="262" r:id="rId6"/>
    <p:sldId id="258" r:id="rId7"/>
    <p:sldId id="259"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8" r:id="rId21"/>
    <p:sldId id="275" r:id="rId22"/>
    <p:sldId id="276" r:id="rId23"/>
    <p:sldId id="277" r:id="rId24"/>
    <p:sldId id="293" r:id="rId25"/>
    <p:sldId id="292" r:id="rId26"/>
    <p:sldId id="294" r:id="rId27"/>
    <p:sldId id="295" r:id="rId28"/>
    <p:sldId id="296" r:id="rId29"/>
    <p:sldId id="297" r:id="rId30"/>
    <p:sldId id="298" r:id="rId31"/>
    <p:sldId id="299" r:id="rId32"/>
    <p:sldId id="300" r:id="rId33"/>
    <p:sldId id="375" r:id="rId34"/>
    <p:sldId id="301" r:id="rId35"/>
    <p:sldId id="302" r:id="rId36"/>
    <p:sldId id="303" r:id="rId37"/>
    <p:sldId id="304" r:id="rId38"/>
    <p:sldId id="305" r:id="rId39"/>
    <p:sldId id="306" r:id="rId40"/>
    <p:sldId id="307" r:id="rId41"/>
    <p:sldId id="308" r:id="rId42"/>
    <p:sldId id="309" r:id="rId43"/>
    <p:sldId id="310" r:id="rId44"/>
    <p:sldId id="311" r:id="rId45"/>
    <p:sldId id="313" r:id="rId46"/>
    <p:sldId id="314" r:id="rId47"/>
    <p:sldId id="315" r:id="rId48"/>
    <p:sldId id="316" r:id="rId49"/>
    <p:sldId id="317" r:id="rId50"/>
    <p:sldId id="318" r:id="rId51"/>
    <p:sldId id="319" r:id="rId52"/>
    <p:sldId id="320" r:id="rId53"/>
    <p:sldId id="321" r:id="rId54"/>
    <p:sldId id="322" r:id="rId55"/>
    <p:sldId id="347" r:id="rId56"/>
    <p:sldId id="348" r:id="rId57"/>
    <p:sldId id="349" r:id="rId58"/>
    <p:sldId id="350" r:id="rId59"/>
    <p:sldId id="351" r:id="rId60"/>
    <p:sldId id="352" r:id="rId61"/>
    <p:sldId id="353" r:id="rId62"/>
    <p:sldId id="354" r:id="rId63"/>
    <p:sldId id="355" r:id="rId64"/>
    <p:sldId id="356" r:id="rId65"/>
    <p:sldId id="357" r:id="rId66"/>
    <p:sldId id="376" r:id="rId67"/>
    <p:sldId id="358" r:id="rId68"/>
    <p:sldId id="359" r:id="rId69"/>
    <p:sldId id="323" r:id="rId70"/>
    <p:sldId id="324" r:id="rId71"/>
    <p:sldId id="327" r:id="rId72"/>
    <p:sldId id="337" r:id="rId73"/>
    <p:sldId id="336" r:id="rId74"/>
    <p:sldId id="339" r:id="rId75"/>
    <p:sldId id="326" r:id="rId76"/>
    <p:sldId id="328" r:id="rId77"/>
    <p:sldId id="329" r:id="rId78"/>
    <p:sldId id="330" r:id="rId79"/>
    <p:sldId id="382" r:id="rId80"/>
    <p:sldId id="383" r:id="rId81"/>
    <p:sldId id="325" r:id="rId82"/>
    <p:sldId id="378" r:id="rId83"/>
    <p:sldId id="379" r:id="rId84"/>
    <p:sldId id="377" r:id="rId85"/>
    <p:sldId id="361" r:id="rId86"/>
    <p:sldId id="362" r:id="rId87"/>
    <p:sldId id="363" r:id="rId88"/>
    <p:sldId id="364" r:id="rId89"/>
    <p:sldId id="365" r:id="rId90"/>
    <p:sldId id="366" r:id="rId91"/>
    <p:sldId id="367" r:id="rId92"/>
    <p:sldId id="368" r:id="rId93"/>
    <p:sldId id="374" r:id="rId94"/>
    <p:sldId id="369" r:id="rId95"/>
    <p:sldId id="370" r:id="rId96"/>
    <p:sldId id="371" r:id="rId97"/>
    <p:sldId id="372" r:id="rId98"/>
    <p:sldId id="333" r:id="rId99"/>
    <p:sldId id="334" r:id="rId100"/>
    <p:sldId id="340" r:id="rId101"/>
    <p:sldId id="341" r:id="rId102"/>
    <p:sldId id="346" r:id="rId103"/>
    <p:sldId id="384" r:id="rId104"/>
    <p:sldId id="344" r:id="rId105"/>
    <p:sldId id="343" r:id="rId106"/>
    <p:sldId id="380" r:id="rId107"/>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575" autoAdjust="0"/>
  </p:normalViewPr>
  <p:slideViewPr>
    <p:cSldViewPr>
      <p:cViewPr varScale="1">
        <p:scale>
          <a:sx n="106" d="100"/>
          <a:sy n="106" d="100"/>
        </p:scale>
        <p:origin x="1158" y="108"/>
      </p:cViewPr>
      <p:guideLst>
        <p:guide orient="horz" pos="2160"/>
        <p:guide pos="2880"/>
      </p:guideLst>
    </p:cSldViewPr>
  </p:slideViewPr>
  <p:outlineViewPr>
    <p:cViewPr>
      <p:scale>
        <a:sx n="33" d="100"/>
        <a:sy n="33" d="100"/>
      </p:scale>
      <p:origin x="0" y="8597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viewProps" Target="view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t>2017/12/25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t>2017/12/25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t>2017/12/25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t>2017/12/25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5BBEAD13-0566-4C6C-97E7-55F17F24B09F}" type="datetimeFigureOut">
              <a:rPr lang="zh-TW" altLang="en-US" smtClean="0"/>
              <a:t>2017/12/25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5BBEAD13-0566-4C6C-97E7-55F17F24B09F}" type="datetimeFigureOut">
              <a:rPr lang="zh-TW" altLang="en-US" smtClean="0"/>
              <a:t>2017/12/25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5BBEAD13-0566-4C6C-97E7-55F17F24B09F}" type="datetimeFigureOut">
              <a:rPr lang="zh-TW" altLang="en-US" smtClean="0"/>
              <a:t>2017/12/25</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73DA0BB7-265A-403C-9275-D587AB510EDC}" type="slidenum">
              <a:rPr lang="zh-TW" altLang="en-US" smtClean="0"/>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5BBEAD13-0566-4C6C-97E7-55F17F24B09F}" type="datetimeFigureOut">
              <a:rPr lang="zh-TW" altLang="en-US" smtClean="0"/>
              <a:t>2017/12/25</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73DA0BB7-265A-403C-9275-D587AB510EDC}" type="slidenum">
              <a:rPr lang="zh-TW" altLang="en-US" smtClean="0"/>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5BBEAD13-0566-4C6C-97E7-55F17F24B09F}" type="datetimeFigureOut">
              <a:rPr lang="zh-TW" altLang="en-US" smtClean="0"/>
              <a:t>2017/12/25</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5BBEAD13-0566-4C6C-97E7-55F17F24B09F}" type="datetimeFigureOut">
              <a:rPr lang="zh-TW" altLang="en-US" smtClean="0"/>
              <a:t>2017/12/25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5BBEAD13-0566-4C6C-97E7-55F17F24B09F}" type="datetimeFigureOut">
              <a:rPr lang="zh-TW" altLang="en-US" smtClean="0"/>
              <a:t>2017/12/25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BEAD13-0566-4C6C-97E7-55F17F24B09F}" type="datetimeFigureOut">
              <a:rPr lang="zh-TW" altLang="en-US" smtClean="0"/>
              <a:t>2017/12/25</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DA0BB7-265A-403C-9275-D587AB510EDC}" type="slidenum">
              <a:rPr lang="zh-TW" altLang="en-US" smtClean="0"/>
              <a:t>‹#›</a:t>
            </a:fld>
            <a:endParaRPr lang="zh-TW"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doc.spec.kh.edu.tw/12/"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r="14941"/>
          <a:stretch/>
        </p:blipFill>
        <p:spPr>
          <a:xfrm>
            <a:off x="0" y="-20488"/>
            <a:ext cx="9144000" cy="6878487"/>
          </a:xfrm>
          <a:prstGeom prst="rect">
            <a:avLst/>
          </a:prstGeom>
        </p:spPr>
      </p:pic>
      <p:sp>
        <p:nvSpPr>
          <p:cNvPr id="2" name="標題 1"/>
          <p:cNvSpPr>
            <a:spLocks noGrp="1"/>
          </p:cNvSpPr>
          <p:nvPr>
            <p:ph type="ctrTitle"/>
          </p:nvPr>
        </p:nvSpPr>
        <p:spPr>
          <a:xfrm>
            <a:off x="683568" y="1598935"/>
            <a:ext cx="7772400" cy="1470025"/>
          </a:xfrm>
        </p:spPr>
        <p:txBody>
          <a:bodyPr/>
          <a:lstStyle/>
          <a:p>
            <a:r>
              <a:rPr lang="zh-TW" altLang="en-US" dirty="0" smtClean="0">
                <a:latin typeface="標楷體" panose="03000509000000000000" pitchFamily="65" charset="-120"/>
                <a:ea typeface="標楷體" panose="03000509000000000000" pitchFamily="65" charset="-120"/>
              </a:rPr>
              <a:t>高雄市</a:t>
            </a:r>
            <a:r>
              <a:rPr lang="en-US" altLang="zh-TW" dirty="0" smtClean="0">
                <a:latin typeface="標楷體" panose="03000509000000000000" pitchFamily="65" charset="-120"/>
                <a:ea typeface="標楷體" panose="03000509000000000000" pitchFamily="65" charset="-120"/>
              </a:rPr>
              <a:t>107</a:t>
            </a:r>
            <a:r>
              <a:rPr lang="zh-TW" altLang="en-US" dirty="0" smtClean="0">
                <a:latin typeface="標楷體" panose="03000509000000000000" pitchFamily="65" charset="-120"/>
                <a:ea typeface="標楷體" panose="03000509000000000000" pitchFamily="65" charset="-120"/>
              </a:rPr>
              <a:t>學年</a:t>
            </a:r>
            <a:r>
              <a:rPr lang="zh-TW" altLang="en-US" dirty="0">
                <a:latin typeface="標楷體" panose="03000509000000000000" pitchFamily="65" charset="-120"/>
                <a:ea typeface="標楷體" panose="03000509000000000000" pitchFamily="65" charset="-120"/>
              </a:rPr>
              <a:t>度適性輔導安置宣導說明會</a:t>
            </a:r>
          </a:p>
        </p:txBody>
      </p:sp>
      <p:sp>
        <p:nvSpPr>
          <p:cNvPr id="3" name="副標題 2"/>
          <p:cNvSpPr>
            <a:spLocks noGrp="1"/>
          </p:cNvSpPr>
          <p:nvPr>
            <p:ph type="subTitle" idx="1"/>
          </p:nvPr>
        </p:nvSpPr>
        <p:spPr>
          <a:xfrm>
            <a:off x="2483768" y="3645024"/>
            <a:ext cx="4464496" cy="1512168"/>
          </a:xfrm>
        </p:spPr>
        <p:txBody>
          <a:bodyPr>
            <a:normAutofit/>
          </a:bodyPr>
          <a:lstStyle/>
          <a:p>
            <a:r>
              <a:rPr lang="zh-TW" altLang="en-US" dirty="0" smtClean="0">
                <a:solidFill>
                  <a:schemeClr val="tx1"/>
                </a:solidFill>
                <a:latin typeface="標楷體" panose="03000509000000000000" pitchFamily="65" charset="-120"/>
                <a:ea typeface="標楷體" panose="03000509000000000000" pitchFamily="65" charset="-120"/>
              </a:rPr>
              <a:t>左營國中 </a:t>
            </a:r>
            <a:endParaRPr lang="en-US" altLang="zh-TW" dirty="0" smtClean="0">
              <a:solidFill>
                <a:schemeClr val="tx1"/>
              </a:solidFill>
              <a:latin typeface="標楷體" panose="03000509000000000000" pitchFamily="65" charset="-120"/>
              <a:ea typeface="標楷體" panose="03000509000000000000" pitchFamily="65" charset="-120"/>
            </a:endParaRPr>
          </a:p>
          <a:p>
            <a:r>
              <a:rPr lang="zh-TW" altLang="en-US" dirty="0" smtClean="0">
                <a:solidFill>
                  <a:schemeClr val="tx1"/>
                </a:solidFill>
                <a:latin typeface="標楷體" panose="03000509000000000000" pitchFamily="65" charset="-120"/>
                <a:ea typeface="標楷體" panose="03000509000000000000" pitchFamily="65" charset="-120"/>
              </a:rPr>
              <a:t>黃玠維 特教組長</a:t>
            </a:r>
            <a:endParaRPr lang="en-US" altLang="zh-TW" dirty="0" smtClean="0">
              <a:solidFill>
                <a:schemeClr val="tx1"/>
              </a:solidFill>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14584840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lstStyle/>
          <a:p>
            <a:r>
              <a:rPr lang="zh-TW" altLang="en-US" dirty="0">
                <a:latin typeface="標楷體" panose="03000509000000000000" pitchFamily="65" charset="-120"/>
                <a:ea typeface="標楷體" panose="03000509000000000000" pitchFamily="65" charset="-120"/>
              </a:rPr>
              <a:t>第 </a:t>
            </a:r>
            <a:r>
              <a:rPr lang="en-US" altLang="zh-TW" dirty="0">
                <a:latin typeface="標楷體" panose="03000509000000000000" pitchFamily="65" charset="-120"/>
                <a:ea typeface="標楷體" panose="03000509000000000000" pitchFamily="65" charset="-120"/>
              </a:rPr>
              <a:t>4 </a:t>
            </a:r>
            <a:r>
              <a:rPr lang="zh-TW" altLang="en-US" dirty="0">
                <a:latin typeface="標楷體" panose="03000509000000000000" pitchFamily="65" charset="-120"/>
                <a:ea typeface="標楷體" panose="03000509000000000000" pitchFamily="65" charset="-120"/>
              </a:rPr>
              <a:t>條  </a:t>
            </a:r>
            <a:r>
              <a:rPr lang="zh-TW" altLang="en-US" b="1" dirty="0">
                <a:latin typeface="標楷體" panose="03000509000000000000" pitchFamily="65" charset="-120"/>
                <a:ea typeface="標楷體" panose="03000509000000000000" pitchFamily="65" charset="-120"/>
              </a:rPr>
              <a:t>身心障礙學生年齡在</a:t>
            </a:r>
            <a:r>
              <a:rPr lang="en-US" altLang="zh-TW" b="1" dirty="0">
                <a:latin typeface="標楷體" panose="03000509000000000000" pitchFamily="65" charset="-120"/>
                <a:ea typeface="標楷體" panose="03000509000000000000" pitchFamily="65" charset="-120"/>
              </a:rPr>
              <a:t>21</a:t>
            </a:r>
            <a:r>
              <a:rPr lang="zh-TW" altLang="en-US" b="1" dirty="0">
                <a:latin typeface="標楷體" panose="03000509000000000000" pitchFamily="65" charset="-120"/>
                <a:ea typeface="標楷體" panose="03000509000000000000" pitchFamily="65" charset="-120"/>
              </a:rPr>
              <a:t>歲以下者</a:t>
            </a:r>
            <a:r>
              <a:rPr lang="zh-TW" altLang="en-US" dirty="0">
                <a:latin typeface="標楷體" panose="03000509000000000000" pitchFamily="65" charset="-120"/>
                <a:ea typeface="標楷體" panose="03000509000000000000" pitchFamily="65" charset="-120"/>
              </a:rPr>
              <a:t>，得自願就讀高級中等學校集中式特殊教育班或特殊教育學校高職部，經各級主管機關特殊教育學生鑑輔會鑑定後，由主管機關依社區化就近入學原則適性安置。國民中學</a:t>
            </a:r>
            <a:r>
              <a:rPr lang="zh-TW" altLang="en-US" b="1" u="sng" dirty="0">
                <a:latin typeface="標楷體" panose="03000509000000000000" pitchFamily="65" charset="-120"/>
                <a:ea typeface="標楷體" panose="03000509000000000000" pitchFamily="65" charset="-120"/>
              </a:rPr>
              <a:t>應屆畢業生之年齡不受前項年齡規定</a:t>
            </a:r>
            <a:r>
              <a:rPr lang="zh-TW" altLang="en-US" dirty="0">
                <a:latin typeface="標楷體" panose="03000509000000000000" pitchFamily="65" charset="-120"/>
                <a:ea typeface="標楷體" panose="03000509000000000000" pitchFamily="65" charset="-120"/>
              </a:rPr>
              <a:t>之限制。</a:t>
            </a:r>
          </a:p>
          <a:p>
            <a:endParaRPr lang="zh-TW" altLang="en-US"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354897391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過去十二年適性安置後的資訊</a:t>
            </a:r>
            <a:endParaRPr lang="zh-TW" altLang="en-US" dirty="0"/>
          </a:p>
        </p:txBody>
      </p:sp>
      <p:sp>
        <p:nvSpPr>
          <p:cNvPr id="3" name="內容版面配置區 2"/>
          <p:cNvSpPr>
            <a:spLocks noGrp="1"/>
          </p:cNvSpPr>
          <p:nvPr>
            <p:ph idx="1"/>
          </p:nvPr>
        </p:nvSpPr>
        <p:spPr/>
        <p:txBody>
          <a:bodyPr/>
          <a:lstStyle/>
          <a:p>
            <a:r>
              <a:rPr lang="en-US" altLang="zh-TW" dirty="0" smtClean="0"/>
              <a:t>1.</a:t>
            </a:r>
            <a:r>
              <a:rPr lang="zh-TW" altLang="en-US" dirty="0" smtClean="0"/>
              <a:t>職校比普通高中熱門</a:t>
            </a:r>
            <a:endParaRPr lang="en-US" altLang="zh-TW" dirty="0" smtClean="0"/>
          </a:p>
          <a:p>
            <a:r>
              <a:rPr lang="en-US" altLang="zh-TW" dirty="0" smtClean="0"/>
              <a:t>2.</a:t>
            </a:r>
            <a:r>
              <a:rPr lang="zh-TW" altLang="en-US" dirty="0" smtClean="0"/>
              <a:t>選擇</a:t>
            </a:r>
            <a:r>
              <a:rPr lang="zh-TW" altLang="en-US" dirty="0"/>
              <a:t>不上熱門職校的安置在</a:t>
            </a:r>
            <a:r>
              <a:rPr lang="zh-TW" altLang="en-US" dirty="0" smtClean="0"/>
              <a:t>普通高中</a:t>
            </a:r>
            <a:endParaRPr lang="en-US" altLang="zh-TW" dirty="0" smtClean="0"/>
          </a:p>
          <a:p>
            <a:r>
              <a:rPr lang="en-US" altLang="zh-TW" dirty="0" smtClean="0"/>
              <a:t>3.</a:t>
            </a:r>
            <a:r>
              <a:rPr lang="zh-TW" altLang="en-US" dirty="0" smtClean="0"/>
              <a:t>安置私立學校比公立學校多</a:t>
            </a:r>
            <a:endParaRPr lang="en-US" altLang="zh-TW" dirty="0" smtClean="0"/>
          </a:p>
          <a:p>
            <a:r>
              <a:rPr lang="en-US" altLang="zh-TW" dirty="0" smtClean="0"/>
              <a:t>4.</a:t>
            </a:r>
            <a:r>
              <a:rPr lang="zh-TW" altLang="en-US" dirty="0" smtClean="0"/>
              <a:t>適應不良狀況多</a:t>
            </a:r>
            <a:endParaRPr lang="en-US" altLang="zh-TW" dirty="0" smtClean="0"/>
          </a:p>
          <a:p>
            <a:r>
              <a:rPr lang="en-US" altLang="zh-TW" dirty="0" smtClean="0"/>
              <a:t>5.</a:t>
            </a:r>
            <a:r>
              <a:rPr lang="zh-TW" altLang="en-US" dirty="0" smtClean="0"/>
              <a:t>因為重補休所以公立學費變私立，私立學   </a:t>
            </a:r>
            <a:endParaRPr lang="en-US" altLang="zh-TW" dirty="0" smtClean="0"/>
          </a:p>
          <a:p>
            <a:pPr marL="0" indent="0">
              <a:buNone/>
            </a:pPr>
            <a:r>
              <a:rPr lang="en-US" altLang="zh-TW" dirty="0" smtClean="0"/>
              <a:t>       </a:t>
            </a:r>
            <a:r>
              <a:rPr lang="zh-TW" altLang="en-US" dirty="0" smtClean="0"/>
              <a:t>費變貴族學校。</a:t>
            </a:r>
            <a:endParaRPr lang="en-US" altLang="zh-TW" dirty="0" smtClean="0"/>
          </a:p>
          <a:p>
            <a:r>
              <a:rPr lang="en-US" altLang="zh-TW" dirty="0" smtClean="0"/>
              <a:t>6.</a:t>
            </a:r>
            <a:r>
              <a:rPr lang="zh-TW" altLang="en-US" dirty="0"/>
              <a:t>錯誤安置</a:t>
            </a:r>
          </a:p>
        </p:txBody>
      </p:sp>
    </p:spTree>
    <p:extLst>
      <p:ext uri="{BB962C8B-B14F-4D97-AF65-F5344CB8AC3E}">
        <p14:creationId xmlns:p14="http://schemas.microsoft.com/office/powerpoint/2010/main" val="366843245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正在發生的狀況</a:t>
            </a:r>
            <a:endParaRPr lang="zh-TW" altLang="en-US" dirty="0"/>
          </a:p>
        </p:txBody>
      </p:sp>
      <p:sp>
        <p:nvSpPr>
          <p:cNvPr id="3" name="內容版面配置區 2"/>
          <p:cNvSpPr>
            <a:spLocks noGrp="1"/>
          </p:cNvSpPr>
          <p:nvPr>
            <p:ph idx="1"/>
          </p:nvPr>
        </p:nvSpPr>
        <p:spPr/>
        <p:txBody>
          <a:bodyPr/>
          <a:lstStyle/>
          <a:p>
            <a:r>
              <a:rPr lang="en-US" altLang="zh-TW" dirty="0" smtClean="0"/>
              <a:t>1.</a:t>
            </a:r>
            <a:r>
              <a:rPr lang="zh-TW" altLang="en-US" dirty="0" smtClean="0"/>
              <a:t>辦學良好的私立高職變熱門</a:t>
            </a:r>
            <a:endParaRPr lang="en-US" altLang="zh-TW" dirty="0" smtClean="0"/>
          </a:p>
          <a:p>
            <a:r>
              <a:rPr lang="en-US" altLang="zh-TW" dirty="0" smtClean="0"/>
              <a:t>2.</a:t>
            </a:r>
            <a:r>
              <a:rPr lang="zh-TW" altLang="en-US" dirty="0" smtClean="0"/>
              <a:t>私立學校學費與公立齊一化</a:t>
            </a:r>
            <a:endParaRPr lang="en-US" altLang="zh-TW" dirty="0" smtClean="0"/>
          </a:p>
          <a:p>
            <a:r>
              <a:rPr lang="en-US" altLang="zh-TW" dirty="0" smtClean="0"/>
              <a:t>3.</a:t>
            </a:r>
            <a:r>
              <a:rPr lang="zh-TW" altLang="en-US" dirty="0" smtClean="0"/>
              <a:t>地方公立的高中職正急起直追</a:t>
            </a:r>
            <a:endParaRPr lang="en-US" altLang="zh-TW" dirty="0" smtClean="0"/>
          </a:p>
          <a:p>
            <a:r>
              <a:rPr lang="en-US" altLang="zh-TW" dirty="0" smtClean="0"/>
              <a:t>4.</a:t>
            </a:r>
            <a:r>
              <a:rPr lang="zh-TW" altLang="en-US" dirty="0" smtClean="0"/>
              <a:t>十二年國教，幾乎快校校有資源輔導教室</a:t>
            </a:r>
            <a:r>
              <a:rPr lang="en-US" altLang="zh-TW" dirty="0" smtClean="0"/>
              <a:t>(</a:t>
            </a:r>
            <a:r>
              <a:rPr lang="zh-TW" altLang="en-US" dirty="0" smtClean="0"/>
              <a:t>國前署補助</a:t>
            </a:r>
            <a:r>
              <a:rPr lang="en-US" altLang="zh-TW" dirty="0" smtClean="0"/>
              <a:t>)</a:t>
            </a:r>
          </a:p>
          <a:p>
            <a:r>
              <a:rPr lang="en-US" altLang="zh-TW" dirty="0" smtClean="0"/>
              <a:t>5.</a:t>
            </a:r>
            <a:r>
              <a:rPr lang="zh-TW" altLang="en-US" dirty="0" smtClean="0"/>
              <a:t>多元的學制：建教班、假日班、正規班、夜校、普通科、綜和高中、實用技能班</a:t>
            </a:r>
            <a:r>
              <a:rPr lang="en-US" altLang="zh-TW" dirty="0" smtClean="0"/>
              <a:t>-</a:t>
            </a:r>
            <a:r>
              <a:rPr lang="zh-TW" altLang="en-US" dirty="0" smtClean="0"/>
              <a:t>搞清楚才知道實際需求。</a:t>
            </a:r>
            <a:endParaRPr lang="zh-TW" altLang="en-US" dirty="0"/>
          </a:p>
        </p:txBody>
      </p:sp>
    </p:spTree>
    <p:extLst>
      <p:ext uri="{BB962C8B-B14F-4D97-AF65-F5344CB8AC3E}">
        <p14:creationId xmlns:p14="http://schemas.microsoft.com/office/powerpoint/2010/main" val="886398074"/>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未來發生的事情</a:t>
            </a:r>
            <a:endParaRPr lang="zh-TW" altLang="en-US" dirty="0"/>
          </a:p>
        </p:txBody>
      </p:sp>
      <p:sp>
        <p:nvSpPr>
          <p:cNvPr id="3" name="內容版面配置區 2"/>
          <p:cNvSpPr>
            <a:spLocks noGrp="1"/>
          </p:cNvSpPr>
          <p:nvPr>
            <p:ph idx="1"/>
          </p:nvPr>
        </p:nvSpPr>
        <p:spPr/>
        <p:txBody>
          <a:bodyPr/>
          <a:lstStyle/>
          <a:p>
            <a:r>
              <a:rPr lang="en-US" altLang="zh-TW" dirty="0" smtClean="0"/>
              <a:t>1.</a:t>
            </a:r>
            <a:r>
              <a:rPr lang="zh-TW" altLang="en-US" dirty="0" smtClean="0"/>
              <a:t>底片相機、數位相機，誰賣最好</a:t>
            </a:r>
            <a:r>
              <a:rPr lang="en-US" altLang="zh-TW" dirty="0" smtClean="0"/>
              <a:t>?</a:t>
            </a:r>
          </a:p>
          <a:p>
            <a:r>
              <a:rPr lang="en-US" altLang="zh-TW" dirty="0" smtClean="0"/>
              <a:t>2.</a:t>
            </a:r>
            <a:r>
              <a:rPr lang="zh-TW" altLang="en-US" dirty="0" smtClean="0"/>
              <a:t>實體書店的消失</a:t>
            </a:r>
            <a:r>
              <a:rPr lang="en-US" altLang="zh-TW" dirty="0" smtClean="0"/>
              <a:t>?</a:t>
            </a:r>
          </a:p>
          <a:p>
            <a:r>
              <a:rPr lang="en-US" altLang="zh-TW" dirty="0" smtClean="0"/>
              <a:t>3.</a:t>
            </a:r>
            <a:r>
              <a:rPr lang="zh-TW" altLang="en-US" dirty="0" smtClean="0"/>
              <a:t>所以現在的選擇也要考慮未來的可能性，可從一些數據來參考如：</a:t>
            </a:r>
            <a:endParaRPr lang="en-US" altLang="zh-TW" dirty="0" smtClean="0"/>
          </a:p>
          <a:p>
            <a:r>
              <a:rPr lang="en-US" altLang="zh-TW" dirty="0" smtClean="0"/>
              <a:t>1.</a:t>
            </a:r>
            <a:r>
              <a:rPr lang="zh-TW" altLang="en-US" dirty="0" smtClean="0"/>
              <a:t>現在的熱門可能會造成競爭者眾</a:t>
            </a:r>
            <a:endParaRPr lang="en-US" altLang="zh-TW" dirty="0" smtClean="0"/>
          </a:p>
          <a:p>
            <a:r>
              <a:rPr lang="en-US" altLang="zh-TW" dirty="0" smtClean="0"/>
              <a:t>2.</a:t>
            </a:r>
            <a:r>
              <a:rPr lang="zh-TW" altLang="en-US" dirty="0" smtClean="0"/>
              <a:t>現在的冷門可能是未來的熱門</a:t>
            </a:r>
            <a:endParaRPr lang="en-US" altLang="zh-TW" dirty="0" smtClean="0"/>
          </a:p>
        </p:txBody>
      </p:sp>
    </p:spTree>
    <p:extLst>
      <p:ext uri="{BB962C8B-B14F-4D97-AF65-F5344CB8AC3E}">
        <p14:creationId xmlns:p14="http://schemas.microsoft.com/office/powerpoint/2010/main" val="1751551408"/>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105</a:t>
            </a:r>
            <a:r>
              <a:rPr lang="zh-TW" altLang="en-US" dirty="0" smtClean="0"/>
              <a:t>學年</a:t>
            </a:r>
            <a:r>
              <a:rPr lang="zh-TW" altLang="en-US" dirty="0"/>
              <a:t>度四技二專統一入學測驗群</a:t>
            </a:r>
            <a:r>
              <a:rPr lang="en-US" altLang="zh-TW" dirty="0"/>
              <a:t>(</a:t>
            </a:r>
            <a:r>
              <a:rPr lang="zh-TW" altLang="en-US" dirty="0"/>
              <a:t>類</a:t>
            </a:r>
            <a:r>
              <a:rPr lang="en-US" altLang="zh-TW" dirty="0"/>
              <a:t>)</a:t>
            </a:r>
            <a:r>
              <a:rPr lang="zh-TW" altLang="en-US" dirty="0"/>
              <a:t>別報考人數統計</a:t>
            </a:r>
          </a:p>
        </p:txBody>
      </p:sp>
      <p:pic>
        <p:nvPicPr>
          <p:cNvPr id="3076" name="Picture 4"/>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556792"/>
            <a:ext cx="10857183" cy="5472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0071" y="1628800"/>
            <a:ext cx="9145017" cy="5301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向右箭號 7"/>
          <p:cNvSpPr/>
          <p:nvPr/>
        </p:nvSpPr>
        <p:spPr>
          <a:xfrm>
            <a:off x="1979712" y="4797152"/>
            <a:ext cx="1008112" cy="216024"/>
          </a:xfrm>
          <a:prstGeom prst="rightArrow">
            <a:avLst/>
          </a:prstGeom>
          <a:solidFill>
            <a:srgbClr val="FF0000"/>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9" name="向右箭號 8"/>
          <p:cNvSpPr/>
          <p:nvPr/>
        </p:nvSpPr>
        <p:spPr>
          <a:xfrm>
            <a:off x="6156176" y="2780928"/>
            <a:ext cx="1008112" cy="216024"/>
          </a:xfrm>
          <a:prstGeom prst="rightArrow">
            <a:avLst/>
          </a:prstGeom>
          <a:solidFill>
            <a:srgbClr val="FF0000"/>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0" name="向右箭號 9"/>
          <p:cNvSpPr/>
          <p:nvPr/>
        </p:nvSpPr>
        <p:spPr>
          <a:xfrm>
            <a:off x="1967023" y="4063380"/>
            <a:ext cx="1008112" cy="216024"/>
          </a:xfrm>
          <a:prstGeom prst="rightArrow">
            <a:avLst/>
          </a:prstGeom>
          <a:solidFill>
            <a:srgbClr val="FF0000"/>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Tree>
    <p:extLst>
      <p:ext uri="{BB962C8B-B14F-4D97-AF65-F5344CB8AC3E}">
        <p14:creationId xmlns:p14="http://schemas.microsoft.com/office/powerpoint/2010/main" val="417485936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105</a:t>
            </a:r>
            <a:r>
              <a:rPr lang="zh-TW" altLang="en-US" dirty="0" smtClean="0"/>
              <a:t>學年</a:t>
            </a:r>
            <a:r>
              <a:rPr lang="zh-TW" altLang="en-US" dirty="0"/>
              <a:t>度身心障礙學生</a:t>
            </a:r>
            <a:r>
              <a:rPr lang="zh-TW" altLang="en-US" dirty="0" smtClean="0"/>
              <a:t>升學</a:t>
            </a:r>
            <a:r>
              <a:rPr lang="en-US" altLang="zh-TW" dirty="0"/>
              <a:t/>
            </a:r>
            <a:br>
              <a:rPr lang="en-US" altLang="zh-TW" dirty="0"/>
            </a:br>
            <a:r>
              <a:rPr lang="zh-TW" altLang="en-US" dirty="0" smtClean="0"/>
              <a:t>大專校</a:t>
            </a:r>
            <a:r>
              <a:rPr lang="zh-TW" altLang="en-US" dirty="0"/>
              <a:t>院</a:t>
            </a:r>
            <a:r>
              <a:rPr lang="zh-TW" altLang="en-US" dirty="0" smtClean="0"/>
              <a:t>甄試考生</a:t>
            </a:r>
            <a:r>
              <a:rPr lang="zh-TW" altLang="en-US" dirty="0"/>
              <a:t>報名人數統計表</a:t>
            </a:r>
          </a:p>
        </p:txBody>
      </p:sp>
      <p:pic>
        <p:nvPicPr>
          <p:cNvPr id="4098"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2287" t="11144" r="9978" b="5797"/>
          <a:stretch/>
        </p:blipFill>
        <p:spPr bwMode="auto">
          <a:xfrm>
            <a:off x="899592" y="1484784"/>
            <a:ext cx="7632848" cy="4824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085024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pic>
        <p:nvPicPr>
          <p:cNvPr id="5122"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1709" t="10503" r="9594" b="4515"/>
          <a:stretch/>
        </p:blipFill>
        <p:spPr bwMode="auto">
          <a:xfrm>
            <a:off x="539552" y="1556792"/>
            <a:ext cx="8208912" cy="4824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16268339"/>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rotWithShape="1">
          <a:blip r:embed="rId2">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rcRect b="5992"/>
          <a:stretch/>
        </p:blipFill>
        <p:spPr>
          <a:xfrm flipH="1">
            <a:off x="0" y="0"/>
            <a:ext cx="9144000" cy="6858000"/>
          </a:xfrm>
          <a:prstGeom prst="rect">
            <a:avLst/>
          </a:prstGeom>
        </p:spPr>
      </p:pic>
      <p:sp>
        <p:nvSpPr>
          <p:cNvPr id="2" name="標題 1"/>
          <p:cNvSpPr>
            <a:spLocks noGrp="1"/>
          </p:cNvSpPr>
          <p:nvPr>
            <p:ph type="title"/>
          </p:nvPr>
        </p:nvSpPr>
        <p:spPr/>
        <p:txBody>
          <a:bodyPr/>
          <a:lstStyle/>
          <a:p>
            <a:r>
              <a:rPr lang="zh-TW" altLang="en-US" dirty="0" smtClean="0">
                <a:latin typeface="標楷體" panose="03000509000000000000" pitchFamily="65" charset="-120"/>
                <a:ea typeface="標楷體" panose="03000509000000000000" pitchFamily="65" charset="-120"/>
              </a:rPr>
              <a:t>特別感謝</a:t>
            </a:r>
            <a:endParaRPr lang="zh-TW" altLang="en-US" dirty="0">
              <a:latin typeface="標楷體" panose="03000509000000000000" pitchFamily="65" charset="-120"/>
              <a:ea typeface="標楷體" panose="03000509000000000000" pitchFamily="65" charset="-120"/>
            </a:endParaRPr>
          </a:p>
        </p:txBody>
      </p:sp>
      <p:sp>
        <p:nvSpPr>
          <p:cNvPr id="3" name="內容版面配置區 2"/>
          <p:cNvSpPr>
            <a:spLocks noGrp="1"/>
          </p:cNvSpPr>
          <p:nvPr>
            <p:ph idx="1"/>
          </p:nvPr>
        </p:nvSpPr>
        <p:spPr>
          <a:xfrm>
            <a:off x="467544" y="1423317"/>
            <a:ext cx="8229600" cy="4525963"/>
          </a:xfrm>
        </p:spPr>
        <p:txBody>
          <a:bodyPr/>
          <a:lstStyle/>
          <a:p>
            <a:pPr marL="0" indent="0">
              <a:buNone/>
            </a:pPr>
            <a:r>
              <a:rPr lang="en-US" altLang="zh-TW" dirty="0" smtClean="0">
                <a:latin typeface="標楷體" panose="03000509000000000000" pitchFamily="65" charset="-120"/>
                <a:ea typeface="標楷體" panose="03000509000000000000" pitchFamily="65" charset="-120"/>
              </a:rPr>
              <a:t>1.</a:t>
            </a:r>
            <a:r>
              <a:rPr lang="zh-TW" altLang="en-US" dirty="0" smtClean="0">
                <a:latin typeface="標楷體" panose="03000509000000000000" pitchFamily="65" charset="-120"/>
                <a:ea typeface="標楷體" panose="03000509000000000000" pitchFamily="65" charset="-120"/>
              </a:rPr>
              <a:t>謝謝高雄市各</a:t>
            </a:r>
            <a:r>
              <a:rPr lang="zh-TW" altLang="en-US" dirty="0">
                <a:latin typeface="標楷體" panose="03000509000000000000" pitchFamily="65" charset="-120"/>
                <a:ea typeface="標楷體" panose="03000509000000000000" pitchFamily="65" charset="-120"/>
              </a:rPr>
              <a:t>學校提供相關資訊</a:t>
            </a:r>
            <a:r>
              <a:rPr lang="zh-TW" altLang="en-US" dirty="0" smtClean="0">
                <a:latin typeface="標楷體" panose="03000509000000000000" pitchFamily="65" charset="-120"/>
                <a:ea typeface="標楷體" panose="03000509000000000000" pitchFamily="65" charset="-120"/>
              </a:rPr>
              <a:t>。</a:t>
            </a:r>
            <a:r>
              <a:rPr lang="en-US" altLang="zh-TW" dirty="0" smtClean="0">
                <a:latin typeface="標楷體" panose="03000509000000000000" pitchFamily="65" charset="-120"/>
                <a:ea typeface="標楷體" panose="03000509000000000000" pitchFamily="65" charset="-120"/>
              </a:rPr>
              <a:t/>
            </a:r>
            <a:br>
              <a:rPr lang="en-US" altLang="zh-TW" dirty="0" smtClean="0">
                <a:latin typeface="標楷體" panose="03000509000000000000" pitchFamily="65" charset="-120"/>
                <a:ea typeface="標楷體" panose="03000509000000000000" pitchFamily="65" charset="-120"/>
              </a:rPr>
            </a:br>
            <a:r>
              <a:rPr lang="en-US" altLang="zh-TW" dirty="0" smtClean="0">
                <a:latin typeface="標楷體" panose="03000509000000000000" pitchFamily="65" charset="-120"/>
                <a:ea typeface="標楷體" panose="03000509000000000000" pitchFamily="65" charset="-120"/>
              </a:rPr>
              <a:t>2.</a:t>
            </a:r>
            <a:r>
              <a:rPr lang="zh-TW" altLang="en-US" dirty="0" smtClean="0">
                <a:latin typeface="標楷體" panose="03000509000000000000" pitchFamily="65" charset="-120"/>
                <a:ea typeface="標楷體" panose="03000509000000000000" pitchFamily="65" charset="-120"/>
              </a:rPr>
              <a:t>左營國中特教組</a:t>
            </a:r>
            <a:r>
              <a:rPr lang="en-US" altLang="zh-TW" dirty="0" smtClean="0">
                <a:latin typeface="標楷體" panose="03000509000000000000" pitchFamily="65" charset="-120"/>
                <a:ea typeface="標楷體" panose="03000509000000000000" pitchFamily="65" charset="-120"/>
              </a:rPr>
              <a:t>12</a:t>
            </a:r>
            <a:r>
              <a:rPr lang="zh-TW" altLang="en-US" dirty="0" smtClean="0">
                <a:latin typeface="標楷體" panose="03000509000000000000" pitchFamily="65" charset="-120"/>
                <a:ea typeface="標楷體" panose="03000509000000000000" pitchFamily="65" charset="-120"/>
              </a:rPr>
              <a:t>位老師提供諮詢。</a:t>
            </a:r>
            <a:endParaRPr lang="en-US" altLang="zh-TW" dirty="0" smtClean="0">
              <a:latin typeface="標楷體" panose="03000509000000000000" pitchFamily="65" charset="-120"/>
              <a:ea typeface="標楷體" panose="03000509000000000000" pitchFamily="65" charset="-120"/>
            </a:endParaRPr>
          </a:p>
          <a:p>
            <a:pPr marL="0" indent="0">
              <a:buNone/>
            </a:pPr>
            <a:r>
              <a:rPr lang="en-US" altLang="zh-TW" dirty="0" smtClean="0">
                <a:latin typeface="標楷體" panose="03000509000000000000" pitchFamily="65" charset="-120"/>
                <a:ea typeface="標楷體" panose="03000509000000000000" pitchFamily="65" charset="-120"/>
              </a:rPr>
              <a:t>3.</a:t>
            </a:r>
            <a:r>
              <a:rPr lang="zh-TW" altLang="en-US" dirty="0" smtClean="0">
                <a:latin typeface="標楷體" panose="03000509000000000000" pitchFamily="65" charset="-120"/>
                <a:ea typeface="標楷體" panose="03000509000000000000" pitchFamily="65" charset="-120"/>
              </a:rPr>
              <a:t>感謝左營國中實習老師：</a:t>
            </a:r>
            <a:endParaRPr lang="en-US" altLang="zh-TW" dirty="0" smtClean="0">
              <a:latin typeface="標楷體" panose="03000509000000000000" pitchFamily="65" charset="-120"/>
              <a:ea typeface="標楷體" panose="03000509000000000000" pitchFamily="65" charset="-120"/>
            </a:endParaRPr>
          </a:p>
          <a:p>
            <a:pPr marL="0" indent="0">
              <a:buNone/>
            </a:pPr>
            <a:r>
              <a:rPr lang="en-US" altLang="zh-TW" dirty="0">
                <a:latin typeface="標楷體" panose="03000509000000000000" pitchFamily="65" charset="-120"/>
                <a:ea typeface="標楷體" panose="03000509000000000000" pitchFamily="65" charset="-120"/>
              </a:rPr>
              <a:t> </a:t>
            </a:r>
            <a:r>
              <a:rPr lang="en-US" altLang="zh-TW" dirty="0" smtClean="0">
                <a:latin typeface="標楷體" panose="03000509000000000000" pitchFamily="65" charset="-120"/>
                <a:ea typeface="標楷體" panose="03000509000000000000" pitchFamily="65" charset="-120"/>
              </a:rPr>
              <a:t> </a:t>
            </a:r>
            <a:r>
              <a:rPr lang="zh-TW" altLang="en-US" dirty="0">
                <a:latin typeface="標楷體" panose="03000509000000000000" pitchFamily="65" charset="-120"/>
                <a:ea typeface="標楷體" panose="03000509000000000000" pitchFamily="65" charset="-120"/>
              </a:rPr>
              <a:t>江權仁</a:t>
            </a:r>
            <a:r>
              <a:rPr lang="zh-TW" altLang="en-US" dirty="0" smtClean="0">
                <a:latin typeface="標楷體" panose="03000509000000000000" pitchFamily="65" charset="-120"/>
                <a:ea typeface="標楷體" panose="03000509000000000000" pitchFamily="65" charset="-120"/>
              </a:rPr>
              <a:t>、林庭羽、黃瑞堯、陳筱惠協助。</a:t>
            </a:r>
            <a:endParaRPr lang="en-US" altLang="zh-TW" dirty="0" smtClean="0">
              <a:latin typeface="標楷體" panose="03000509000000000000" pitchFamily="65" charset="-120"/>
              <a:ea typeface="標楷體" panose="03000509000000000000" pitchFamily="65" charset="-120"/>
            </a:endParaRPr>
          </a:p>
          <a:p>
            <a:pPr marL="0" indent="0">
              <a:buNone/>
            </a:pPr>
            <a:r>
              <a:rPr lang="en-US" altLang="zh-TW" dirty="0" smtClean="0">
                <a:latin typeface="標楷體" panose="03000509000000000000" pitchFamily="65" charset="-120"/>
                <a:ea typeface="標楷體" panose="03000509000000000000" pitchFamily="65" charset="-120"/>
              </a:rPr>
              <a:t>4.</a:t>
            </a:r>
            <a:r>
              <a:rPr lang="zh-TW" altLang="en-US" dirty="0" smtClean="0">
                <a:latin typeface="標楷體" panose="03000509000000000000" pitchFamily="65" charset="-120"/>
                <a:ea typeface="標楷體" panose="03000509000000000000" pitchFamily="65" charset="-120"/>
              </a:rPr>
              <a:t>謝謝各位辛苦的家長、老師願意撥冗出席</a:t>
            </a:r>
            <a:r>
              <a:rPr lang="en-US" altLang="zh-TW" dirty="0" smtClean="0">
                <a:latin typeface="標楷體" panose="03000509000000000000" pitchFamily="65" charset="-120"/>
                <a:ea typeface="標楷體" panose="03000509000000000000" pitchFamily="65" charset="-120"/>
              </a:rPr>
              <a:t/>
            </a:r>
            <a:br>
              <a:rPr lang="en-US" altLang="zh-TW" dirty="0" smtClean="0">
                <a:latin typeface="標楷體" panose="03000509000000000000" pitchFamily="65" charset="-120"/>
                <a:ea typeface="標楷體" panose="03000509000000000000" pitchFamily="65" charset="-120"/>
              </a:rPr>
            </a:br>
            <a:r>
              <a:rPr lang="zh-TW" altLang="en-US" dirty="0" smtClean="0">
                <a:latin typeface="標楷體" panose="03000509000000000000" pitchFamily="65" charset="-120"/>
                <a:ea typeface="標楷體" panose="03000509000000000000" pitchFamily="65" charset="-120"/>
              </a:rPr>
              <a:t>  聆聽指正</a:t>
            </a:r>
            <a:r>
              <a:rPr lang="en-US" altLang="zh-TW" dirty="0" smtClean="0">
                <a:latin typeface="標楷體" panose="03000509000000000000" pitchFamily="65" charset="-120"/>
                <a:ea typeface="標楷體" panose="03000509000000000000" pitchFamily="65" charset="-120"/>
              </a:rPr>
              <a:t>!</a:t>
            </a:r>
            <a:endParaRPr lang="zh-TW" altLang="en-US"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10294790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a:t>身心障礙學生適性安置高級</a:t>
            </a:r>
            <a:r>
              <a:rPr lang="zh-TW" altLang="en-US" dirty="0" smtClean="0"/>
              <a:t>中等</a:t>
            </a:r>
            <a:r>
              <a:rPr lang="en-US" altLang="zh-TW" dirty="0" smtClean="0"/>
              <a:t/>
            </a:r>
            <a:br>
              <a:rPr lang="en-US" altLang="zh-TW" dirty="0" smtClean="0"/>
            </a:br>
            <a:r>
              <a:rPr lang="zh-TW" altLang="en-US" dirty="0" smtClean="0"/>
              <a:t>學校</a:t>
            </a:r>
            <a:r>
              <a:rPr lang="zh-TW" altLang="en-US" dirty="0"/>
              <a:t>實施要點</a:t>
            </a:r>
          </a:p>
        </p:txBody>
      </p:sp>
      <p:sp>
        <p:nvSpPr>
          <p:cNvPr id="3" name="內容版面配置區 2"/>
          <p:cNvSpPr>
            <a:spLocks noGrp="1"/>
          </p:cNvSpPr>
          <p:nvPr>
            <p:ph idx="1"/>
          </p:nvPr>
        </p:nvSpPr>
        <p:spPr/>
        <p:txBody>
          <a:bodyPr/>
          <a:lstStyle/>
          <a:p>
            <a:r>
              <a:rPr lang="zh-TW" altLang="en-US" dirty="0"/>
              <a:t>二、辦理方式：</a:t>
            </a:r>
          </a:p>
          <a:p>
            <a:pPr marL="0" indent="0">
              <a:buNone/>
            </a:pPr>
            <a:r>
              <a:rPr lang="en-US" altLang="zh-TW" dirty="0" smtClean="0"/>
              <a:t>(</a:t>
            </a:r>
            <a:r>
              <a:rPr lang="zh-TW" altLang="en-US" dirty="0"/>
              <a:t>一</a:t>
            </a:r>
            <a:r>
              <a:rPr lang="en-US" altLang="zh-TW" dirty="0"/>
              <a:t>)</a:t>
            </a:r>
            <a:r>
              <a:rPr lang="zh-TW" altLang="en-US" dirty="0"/>
              <a:t>適性安置依本要點規定辦理。</a:t>
            </a:r>
          </a:p>
          <a:p>
            <a:pPr marL="0" indent="0">
              <a:buNone/>
            </a:pPr>
            <a:r>
              <a:rPr lang="en-US" altLang="zh-TW" dirty="0" smtClean="0"/>
              <a:t>(</a:t>
            </a:r>
            <a:r>
              <a:rPr lang="zh-TW" altLang="en-US" dirty="0"/>
              <a:t>二</a:t>
            </a:r>
            <a:r>
              <a:rPr lang="en-US" altLang="zh-TW" dirty="0"/>
              <a:t>)</a:t>
            </a:r>
            <a:r>
              <a:rPr lang="zh-TW" altLang="en-US" dirty="0"/>
              <a:t>免試入學及特色招生等其他入學管道之</a:t>
            </a:r>
            <a:r>
              <a:rPr lang="zh-TW" altLang="en-US" dirty="0" smtClean="0"/>
              <a:t>辦</a:t>
            </a:r>
            <a:r>
              <a:rPr lang="en-US" altLang="zh-TW" dirty="0" smtClean="0"/>
              <a:t/>
            </a:r>
            <a:br>
              <a:rPr lang="en-US" altLang="zh-TW" dirty="0" smtClean="0"/>
            </a:br>
            <a:r>
              <a:rPr lang="zh-TW" altLang="en-US" dirty="0" smtClean="0"/>
              <a:t>       理</a:t>
            </a:r>
            <a:r>
              <a:rPr lang="zh-TW" altLang="en-US" dirty="0"/>
              <a:t>方式，依該入學管道</a:t>
            </a:r>
          </a:p>
        </p:txBody>
      </p:sp>
    </p:spTree>
    <p:extLst>
      <p:ext uri="{BB962C8B-B14F-4D97-AF65-F5344CB8AC3E}">
        <p14:creationId xmlns:p14="http://schemas.microsoft.com/office/powerpoint/2010/main" val="11933174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a:t>身心障礙學生適性安置高級中等</a:t>
            </a:r>
            <a:br>
              <a:rPr lang="zh-TW" altLang="en-US" dirty="0"/>
            </a:br>
            <a:r>
              <a:rPr lang="zh-TW" altLang="en-US" dirty="0"/>
              <a:t>學校實施要點</a:t>
            </a:r>
          </a:p>
        </p:txBody>
      </p:sp>
      <p:sp>
        <p:nvSpPr>
          <p:cNvPr id="3" name="內容版面配置區 2"/>
          <p:cNvSpPr>
            <a:spLocks noGrp="1"/>
          </p:cNvSpPr>
          <p:nvPr>
            <p:ph idx="1"/>
          </p:nvPr>
        </p:nvSpPr>
        <p:spPr/>
        <p:txBody>
          <a:bodyPr>
            <a:normAutofit fontScale="85000" lnSpcReduction="10000"/>
          </a:bodyPr>
          <a:lstStyle/>
          <a:p>
            <a:r>
              <a:rPr lang="zh-TW" altLang="en-US" dirty="0"/>
              <a:t>四、適性安置適用對象：</a:t>
            </a:r>
          </a:p>
          <a:p>
            <a:pPr marL="0" indent="0">
              <a:buNone/>
            </a:pPr>
            <a:r>
              <a:rPr lang="zh-TW" altLang="en-US" dirty="0" smtClean="0"/>
              <a:t>    </a:t>
            </a:r>
            <a:r>
              <a:rPr lang="en-US" altLang="zh-TW" dirty="0" smtClean="0"/>
              <a:t>(</a:t>
            </a:r>
            <a:r>
              <a:rPr lang="zh-TW" altLang="en-US" dirty="0"/>
              <a:t>一</a:t>
            </a:r>
            <a:r>
              <a:rPr lang="en-US" altLang="zh-TW" dirty="0"/>
              <a:t>)</a:t>
            </a:r>
            <a:r>
              <a:rPr lang="zh-TW" altLang="en-US" dirty="0"/>
              <a:t>應同時具備下列資格：</a:t>
            </a:r>
          </a:p>
          <a:p>
            <a:pPr marL="0" indent="0">
              <a:buNone/>
            </a:pPr>
            <a:r>
              <a:rPr lang="zh-TW" altLang="en-US" dirty="0" smtClean="0"/>
              <a:t>          １</a:t>
            </a:r>
            <a:r>
              <a:rPr lang="zh-TW" altLang="en-US" dirty="0"/>
              <a:t>、領有鑑輔會證明或身心障礙證明（手冊）。</a:t>
            </a:r>
          </a:p>
          <a:p>
            <a:pPr marL="0" indent="0">
              <a:buNone/>
            </a:pPr>
            <a:r>
              <a:rPr lang="zh-TW" altLang="en-US" dirty="0" smtClean="0"/>
              <a:t>          ２</a:t>
            </a:r>
            <a:r>
              <a:rPr lang="zh-TW" altLang="en-US" dirty="0"/>
              <a:t>、</a:t>
            </a:r>
            <a:r>
              <a:rPr lang="zh-TW" altLang="en-US" b="1" u="sng" dirty="0"/>
              <a:t>每年十二月三十一日前</a:t>
            </a:r>
            <a:r>
              <a:rPr lang="zh-TW" altLang="en-US" dirty="0"/>
              <a:t>於本部特殊教育</a:t>
            </a:r>
            <a:r>
              <a:rPr lang="zh-TW" altLang="en-US" dirty="0" smtClean="0"/>
              <a:t>通報</a:t>
            </a:r>
            <a:endParaRPr lang="en-US" altLang="zh-TW" dirty="0" smtClean="0"/>
          </a:p>
          <a:p>
            <a:pPr marL="0" indent="0">
              <a:buNone/>
            </a:pPr>
            <a:r>
              <a:rPr lang="zh-TW" altLang="en-US" dirty="0"/>
              <a:t> </a:t>
            </a:r>
            <a:r>
              <a:rPr lang="zh-TW" altLang="en-US" dirty="0" smtClean="0"/>
              <a:t>                  網完成</a:t>
            </a:r>
            <a:r>
              <a:rPr lang="zh-TW" altLang="en-US" dirty="0"/>
              <a:t>通報並</a:t>
            </a:r>
            <a:r>
              <a:rPr lang="zh-TW" altLang="en-US" dirty="0" smtClean="0"/>
              <a:t>確認</a:t>
            </a:r>
            <a:r>
              <a:rPr lang="zh-TW" altLang="en-US" dirty="0"/>
              <a:t>之身心障礙學生個案</a:t>
            </a:r>
            <a:r>
              <a:rPr lang="zh-TW" altLang="en-US" dirty="0" smtClean="0"/>
              <a:t>。</a:t>
            </a:r>
            <a:endParaRPr lang="en-US" altLang="zh-TW" dirty="0" smtClean="0"/>
          </a:p>
          <a:p>
            <a:pPr marL="0" indent="0">
              <a:buNone/>
            </a:pPr>
            <a:r>
              <a:rPr lang="zh-TW" altLang="en-US" dirty="0" smtClean="0"/>
              <a:t>           →</a:t>
            </a:r>
            <a:r>
              <a:rPr lang="en-US" altLang="zh-TW" i="1" dirty="0" smtClean="0"/>
              <a:t>104</a:t>
            </a:r>
            <a:r>
              <a:rPr lang="zh-TW" altLang="en-US" i="1" dirty="0" smtClean="0"/>
              <a:t>年</a:t>
            </a:r>
            <a:r>
              <a:rPr lang="zh-TW" altLang="en-US" i="1" dirty="0"/>
              <a:t>度</a:t>
            </a:r>
            <a:r>
              <a:rPr lang="zh-TW" altLang="en-US" i="1" dirty="0" smtClean="0"/>
              <a:t>第</a:t>
            </a:r>
            <a:r>
              <a:rPr lang="en-US" altLang="zh-TW" i="1" dirty="0" smtClean="0"/>
              <a:t>3</a:t>
            </a:r>
            <a:r>
              <a:rPr lang="zh-TW" altLang="en-US" i="1" dirty="0" smtClean="0"/>
              <a:t>次</a:t>
            </a:r>
            <a:r>
              <a:rPr lang="zh-TW" altLang="en-US" i="1" dirty="0"/>
              <a:t>學前及國民教育階段特殊</a:t>
            </a:r>
            <a:r>
              <a:rPr lang="zh-TW" altLang="en-US" i="1" dirty="0" smtClean="0"/>
              <a:t>教育學</a:t>
            </a:r>
            <a:r>
              <a:rPr lang="en-US" altLang="zh-TW" i="1" dirty="0" smtClean="0"/>
              <a:t/>
            </a:r>
            <a:br>
              <a:rPr lang="en-US" altLang="zh-TW" i="1" dirty="0" smtClean="0"/>
            </a:br>
            <a:r>
              <a:rPr lang="zh-TW" altLang="en-US" i="1" dirty="0" smtClean="0"/>
              <a:t>               生鑑定</a:t>
            </a:r>
            <a:r>
              <a:rPr lang="zh-TW" altLang="en-US" i="1" dirty="0"/>
              <a:t>安置跨</a:t>
            </a:r>
            <a:r>
              <a:rPr lang="zh-TW" altLang="en-US" i="1" dirty="0" smtClean="0"/>
              <a:t>教育階段符合本要點。</a:t>
            </a:r>
            <a:endParaRPr lang="zh-TW" altLang="en-US" i="1" dirty="0"/>
          </a:p>
          <a:p>
            <a:pPr marL="0" indent="0">
              <a:buNone/>
            </a:pPr>
            <a:r>
              <a:rPr lang="zh-TW" altLang="en-US" dirty="0" smtClean="0"/>
              <a:t>          ３</a:t>
            </a:r>
            <a:r>
              <a:rPr lang="zh-TW" altLang="en-US" dirty="0"/>
              <a:t>、未曾參加本安置（包括十二年就學</a:t>
            </a:r>
            <a:r>
              <a:rPr lang="zh-TW" altLang="en-US" dirty="0" smtClean="0"/>
              <a:t>安置之國</a:t>
            </a:r>
            <a:r>
              <a:rPr lang="en-US" altLang="zh-TW" dirty="0" smtClean="0"/>
              <a:t/>
            </a:r>
            <a:br>
              <a:rPr lang="en-US" altLang="zh-TW" dirty="0" smtClean="0"/>
            </a:br>
            <a:r>
              <a:rPr lang="zh-TW" altLang="en-US" dirty="0" smtClean="0"/>
              <a:t>                   民中學</a:t>
            </a:r>
            <a:r>
              <a:rPr lang="zh-TW" altLang="en-US" dirty="0"/>
              <a:t>畢業</a:t>
            </a:r>
            <a:r>
              <a:rPr lang="zh-TW" altLang="en-US" dirty="0" smtClean="0"/>
              <a:t>或具</a:t>
            </a:r>
            <a:r>
              <a:rPr lang="zh-TW" altLang="en-US" dirty="0"/>
              <a:t>同等學力者</a:t>
            </a:r>
            <a:r>
              <a:rPr lang="zh-TW" altLang="en-US" dirty="0" smtClean="0"/>
              <a:t>。</a:t>
            </a:r>
            <a:endParaRPr lang="zh-TW" altLang="en-US" dirty="0"/>
          </a:p>
        </p:txBody>
      </p:sp>
    </p:spTree>
    <p:extLst>
      <p:ext uri="{BB962C8B-B14F-4D97-AF65-F5344CB8AC3E}">
        <p14:creationId xmlns:p14="http://schemas.microsoft.com/office/powerpoint/2010/main" val="29197558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lstStyle/>
          <a:p>
            <a:pPr marL="0" indent="0">
              <a:buNone/>
            </a:pPr>
            <a:r>
              <a:rPr lang="en-US" altLang="zh-TW" dirty="0"/>
              <a:t>(</a:t>
            </a:r>
            <a:r>
              <a:rPr lang="zh-TW" altLang="en-US" dirty="0"/>
              <a:t>二</a:t>
            </a:r>
            <a:r>
              <a:rPr lang="en-US" altLang="zh-TW" dirty="0"/>
              <a:t>)</a:t>
            </a:r>
            <a:r>
              <a:rPr lang="zh-TW" altLang="en-US" dirty="0"/>
              <a:t>年齡在二十一歲以下者，得自願就讀</a:t>
            </a:r>
            <a:r>
              <a:rPr lang="zh-TW" altLang="en-US" dirty="0" smtClean="0"/>
              <a:t>高</a:t>
            </a:r>
            <a:endParaRPr lang="en-US" altLang="zh-TW" dirty="0" smtClean="0"/>
          </a:p>
          <a:p>
            <a:pPr marL="0" indent="0">
              <a:buNone/>
            </a:pPr>
            <a:r>
              <a:rPr lang="zh-TW" altLang="en-US" dirty="0"/>
              <a:t> </a:t>
            </a:r>
            <a:r>
              <a:rPr lang="zh-TW" altLang="en-US" dirty="0" smtClean="0"/>
              <a:t>       級中等學校</a:t>
            </a:r>
            <a:r>
              <a:rPr lang="zh-TW" altLang="en-US" dirty="0"/>
              <a:t>集中式特殊教育班或特殊</a:t>
            </a:r>
            <a:r>
              <a:rPr lang="zh-TW" altLang="en-US" dirty="0" smtClean="0"/>
              <a:t>教</a:t>
            </a:r>
            <a:endParaRPr lang="en-US" altLang="zh-TW" dirty="0" smtClean="0"/>
          </a:p>
          <a:p>
            <a:pPr marL="0" indent="0">
              <a:buNone/>
            </a:pPr>
            <a:r>
              <a:rPr lang="zh-TW" altLang="en-US" dirty="0" smtClean="0"/>
              <a:t>        育</a:t>
            </a:r>
            <a:r>
              <a:rPr lang="zh-TW" altLang="en-US" dirty="0"/>
              <a:t>學校。但國民</a:t>
            </a:r>
            <a:r>
              <a:rPr lang="zh-TW" altLang="en-US" dirty="0" smtClean="0"/>
              <a:t>中學</a:t>
            </a:r>
            <a:r>
              <a:rPr lang="zh-TW" altLang="en-US" dirty="0"/>
              <a:t>應屆畢業生，</a:t>
            </a:r>
            <a:r>
              <a:rPr lang="zh-TW" altLang="en-US" dirty="0" smtClean="0"/>
              <a:t>不在</a:t>
            </a:r>
            <a:endParaRPr lang="en-US" altLang="zh-TW" dirty="0" smtClean="0"/>
          </a:p>
          <a:p>
            <a:pPr marL="0" indent="0">
              <a:buNone/>
            </a:pPr>
            <a:r>
              <a:rPr lang="zh-TW" altLang="en-US" dirty="0" smtClean="0"/>
              <a:t>         此</a:t>
            </a:r>
            <a:r>
              <a:rPr lang="zh-TW" altLang="en-US" dirty="0"/>
              <a:t>限。</a:t>
            </a:r>
          </a:p>
          <a:p>
            <a:endParaRPr lang="zh-TW" altLang="en-US" dirty="0"/>
          </a:p>
        </p:txBody>
      </p:sp>
    </p:spTree>
    <p:extLst>
      <p:ext uri="{BB962C8B-B14F-4D97-AF65-F5344CB8AC3E}">
        <p14:creationId xmlns:p14="http://schemas.microsoft.com/office/powerpoint/2010/main" val="34018331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a:t>身心障礙學生適性安置高級中等</a:t>
            </a:r>
            <a:br>
              <a:rPr lang="zh-TW" altLang="en-US" dirty="0"/>
            </a:br>
            <a:r>
              <a:rPr lang="zh-TW" altLang="en-US" dirty="0"/>
              <a:t>學校實施要點</a:t>
            </a:r>
          </a:p>
        </p:txBody>
      </p:sp>
      <p:sp>
        <p:nvSpPr>
          <p:cNvPr id="3" name="內容版面配置區 2"/>
          <p:cNvSpPr>
            <a:spLocks noGrp="1"/>
          </p:cNvSpPr>
          <p:nvPr>
            <p:ph idx="1"/>
          </p:nvPr>
        </p:nvSpPr>
        <p:spPr/>
        <p:txBody>
          <a:bodyPr>
            <a:normAutofit fontScale="92500" lnSpcReduction="20000"/>
          </a:bodyPr>
          <a:lstStyle/>
          <a:p>
            <a:r>
              <a:rPr lang="zh-TW" altLang="en-US" dirty="0"/>
              <a:t>六、適性安置實施方式：</a:t>
            </a:r>
          </a:p>
          <a:p>
            <a:pPr marL="0" indent="0">
              <a:buNone/>
            </a:pPr>
            <a:r>
              <a:rPr lang="zh-TW" altLang="en-US" dirty="0" smtClean="0"/>
              <a:t>      </a:t>
            </a:r>
            <a:r>
              <a:rPr lang="en-US" altLang="zh-TW" dirty="0" smtClean="0"/>
              <a:t>(</a:t>
            </a:r>
            <a:r>
              <a:rPr lang="zh-TW" altLang="en-US" dirty="0"/>
              <a:t>一</a:t>
            </a:r>
            <a:r>
              <a:rPr lang="en-US" altLang="zh-TW" dirty="0"/>
              <a:t>)</a:t>
            </a:r>
            <a:r>
              <a:rPr lang="zh-TW" altLang="en-US" dirty="0"/>
              <a:t>由分區安置委員會會同直轄市政府</a:t>
            </a:r>
            <a:r>
              <a:rPr lang="zh-TW" altLang="en-US" dirty="0" smtClean="0"/>
              <a:t>教育</a:t>
            </a:r>
            <a:endParaRPr lang="en-US" altLang="zh-TW" dirty="0" smtClean="0"/>
          </a:p>
          <a:p>
            <a:pPr marL="0" indent="0">
              <a:buNone/>
            </a:pPr>
            <a:r>
              <a:rPr lang="zh-TW" altLang="en-US" dirty="0"/>
              <a:t> </a:t>
            </a:r>
            <a:r>
              <a:rPr lang="zh-TW" altLang="en-US" dirty="0" smtClean="0"/>
              <a:t>           局</a:t>
            </a:r>
            <a:r>
              <a:rPr lang="zh-TW" altLang="en-US" dirty="0"/>
              <a:t>、縣（市）政府依</a:t>
            </a:r>
            <a:r>
              <a:rPr lang="zh-TW" altLang="en-US" b="1" u="sng" dirty="0" smtClean="0"/>
              <a:t>學生志願</a:t>
            </a:r>
            <a:r>
              <a:rPr lang="zh-TW" altLang="en-US" b="1" u="sng" dirty="0"/>
              <a:t>順序</a:t>
            </a:r>
            <a:r>
              <a:rPr lang="zh-TW" altLang="en-US" dirty="0"/>
              <a:t>、</a:t>
            </a:r>
            <a:r>
              <a:rPr lang="zh-TW" altLang="en-US" u="sng" dirty="0" smtClean="0"/>
              <a:t>就</a:t>
            </a:r>
            <a:endParaRPr lang="en-US" altLang="zh-TW" u="sng" dirty="0" smtClean="0"/>
          </a:p>
          <a:p>
            <a:pPr marL="0" indent="0">
              <a:buNone/>
            </a:pPr>
            <a:r>
              <a:rPr lang="zh-TW" altLang="en-US" dirty="0"/>
              <a:t> </a:t>
            </a:r>
            <a:r>
              <a:rPr lang="zh-TW" altLang="en-US" dirty="0" smtClean="0"/>
              <a:t>           </a:t>
            </a:r>
            <a:r>
              <a:rPr lang="zh-TW" altLang="en-US" u="sng" dirty="0" smtClean="0"/>
              <a:t>近</a:t>
            </a:r>
            <a:r>
              <a:rPr lang="zh-TW" altLang="en-US" u="sng" dirty="0"/>
              <a:t>入學及學校特教資源</a:t>
            </a:r>
            <a:r>
              <a:rPr lang="zh-TW" altLang="en-US" dirty="0"/>
              <a:t>、</a:t>
            </a:r>
            <a:r>
              <a:rPr lang="zh-TW" altLang="en-US" u="sng" dirty="0"/>
              <a:t>生涯轉銜</a:t>
            </a:r>
            <a:r>
              <a:rPr lang="zh-TW" altLang="en-US" u="sng" dirty="0" smtClean="0"/>
              <a:t>計畫</a:t>
            </a:r>
            <a:endParaRPr lang="en-US" altLang="zh-TW" u="sng" dirty="0" smtClean="0"/>
          </a:p>
          <a:p>
            <a:pPr marL="0" indent="0">
              <a:buNone/>
            </a:pPr>
            <a:r>
              <a:rPr lang="zh-TW" altLang="en-US" dirty="0"/>
              <a:t> </a:t>
            </a:r>
            <a:r>
              <a:rPr lang="zh-TW" altLang="en-US" dirty="0" smtClean="0"/>
              <a:t>          （</a:t>
            </a:r>
            <a:r>
              <a:rPr lang="zh-TW" altLang="en-US" dirty="0"/>
              <a:t>包括</a:t>
            </a:r>
            <a:r>
              <a:rPr lang="zh-TW" altLang="en-US" b="1" u="sng" dirty="0"/>
              <a:t>生活</a:t>
            </a:r>
            <a:r>
              <a:rPr lang="zh-TW" altLang="en-US" b="1" u="sng" dirty="0" smtClean="0"/>
              <a:t>適應狀況</a:t>
            </a:r>
            <a:r>
              <a:rPr lang="zh-TW" altLang="en-US" dirty="0"/>
              <a:t>、障礙類別與程度</a:t>
            </a:r>
            <a:r>
              <a:rPr lang="zh-TW" altLang="en-US" dirty="0" smtClean="0"/>
              <a:t>、</a:t>
            </a:r>
            <a:endParaRPr lang="en-US" altLang="zh-TW" dirty="0" smtClean="0"/>
          </a:p>
          <a:p>
            <a:pPr marL="0" indent="0">
              <a:buNone/>
            </a:pPr>
            <a:r>
              <a:rPr lang="zh-TW" altLang="en-US" dirty="0"/>
              <a:t> </a:t>
            </a:r>
            <a:r>
              <a:rPr lang="zh-TW" altLang="en-US" dirty="0" smtClean="0"/>
              <a:t>            </a:t>
            </a:r>
            <a:r>
              <a:rPr lang="zh-TW" altLang="en-US" b="1" u="sng" dirty="0" smtClean="0"/>
              <a:t>多元</a:t>
            </a:r>
            <a:r>
              <a:rPr lang="zh-TW" altLang="en-US" b="1" u="sng" dirty="0"/>
              <a:t>優勢能力表現</a:t>
            </a:r>
            <a:r>
              <a:rPr lang="zh-TW" altLang="en-US" dirty="0"/>
              <a:t>）等綜合研判予以</a:t>
            </a:r>
            <a:r>
              <a:rPr lang="zh-TW" altLang="en-US" dirty="0" smtClean="0"/>
              <a:t>安</a:t>
            </a:r>
            <a:endParaRPr lang="en-US" altLang="zh-TW" dirty="0" smtClean="0"/>
          </a:p>
          <a:p>
            <a:pPr marL="0" indent="0">
              <a:buNone/>
            </a:pPr>
            <a:r>
              <a:rPr lang="zh-TW" altLang="en-US" dirty="0"/>
              <a:t> </a:t>
            </a:r>
            <a:r>
              <a:rPr lang="zh-TW" altLang="en-US" dirty="0" smtClean="0"/>
              <a:t>            置</a:t>
            </a:r>
            <a:r>
              <a:rPr lang="zh-TW" altLang="en-US" dirty="0"/>
              <a:t>。</a:t>
            </a:r>
          </a:p>
          <a:p>
            <a:pPr marL="0" indent="0">
              <a:buNone/>
            </a:pPr>
            <a:r>
              <a:rPr lang="zh-TW" altLang="en-US" dirty="0"/>
              <a:t>　</a:t>
            </a:r>
            <a:r>
              <a:rPr lang="zh-TW" altLang="en-US" dirty="0" smtClean="0"/>
              <a:t> </a:t>
            </a:r>
            <a:r>
              <a:rPr lang="en-US" altLang="zh-TW" dirty="0" smtClean="0"/>
              <a:t>(</a:t>
            </a:r>
            <a:r>
              <a:rPr lang="zh-TW" altLang="en-US" dirty="0"/>
              <a:t>二</a:t>
            </a:r>
            <a:r>
              <a:rPr lang="en-US" altLang="zh-TW" dirty="0"/>
              <a:t>)</a:t>
            </a:r>
            <a:r>
              <a:rPr lang="zh-TW" altLang="en-US" dirty="0"/>
              <a:t>經分區安置委員會綜合研判後之</a:t>
            </a:r>
            <a:r>
              <a:rPr lang="zh-TW" altLang="en-US" dirty="0" smtClean="0"/>
              <a:t>安置</a:t>
            </a:r>
            <a:endParaRPr lang="en-US" altLang="zh-TW" dirty="0" smtClean="0"/>
          </a:p>
          <a:p>
            <a:pPr marL="0" indent="0">
              <a:buNone/>
            </a:pPr>
            <a:r>
              <a:rPr lang="zh-TW" altLang="en-US" dirty="0"/>
              <a:t> </a:t>
            </a:r>
            <a:r>
              <a:rPr lang="zh-TW" altLang="en-US" dirty="0" smtClean="0"/>
              <a:t>           結果</a:t>
            </a:r>
            <a:r>
              <a:rPr lang="zh-TW" altLang="en-US" dirty="0"/>
              <a:t>，應提報聯合安置</a:t>
            </a:r>
            <a:r>
              <a:rPr lang="zh-TW" altLang="en-US" dirty="0" smtClean="0"/>
              <a:t>委員會</a:t>
            </a:r>
            <a:r>
              <a:rPr lang="zh-TW" altLang="en-US" dirty="0"/>
              <a:t>確認。</a:t>
            </a:r>
          </a:p>
        </p:txBody>
      </p:sp>
    </p:spTree>
    <p:extLst>
      <p:ext uri="{BB962C8B-B14F-4D97-AF65-F5344CB8AC3E}">
        <p14:creationId xmlns:p14="http://schemas.microsoft.com/office/powerpoint/2010/main" val="40019296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a:t>身心障礙學生適性安置高級中等</a:t>
            </a:r>
            <a:br>
              <a:rPr lang="zh-TW" altLang="en-US" dirty="0"/>
            </a:br>
            <a:r>
              <a:rPr lang="zh-TW" altLang="en-US" dirty="0"/>
              <a:t>學校實施要點</a:t>
            </a:r>
          </a:p>
        </p:txBody>
      </p:sp>
      <p:sp>
        <p:nvSpPr>
          <p:cNvPr id="3" name="內容版面配置區 2"/>
          <p:cNvSpPr>
            <a:spLocks noGrp="1"/>
          </p:cNvSpPr>
          <p:nvPr>
            <p:ph idx="1"/>
          </p:nvPr>
        </p:nvSpPr>
        <p:spPr/>
        <p:txBody>
          <a:bodyPr>
            <a:normAutofit fontScale="85000" lnSpcReduction="10000"/>
          </a:bodyPr>
          <a:lstStyle/>
          <a:p>
            <a:r>
              <a:rPr lang="zh-TW" altLang="en-US" dirty="0" smtClean="0"/>
              <a:t>適</a:t>
            </a:r>
            <a:r>
              <a:rPr lang="zh-TW" altLang="en-US" dirty="0"/>
              <a:t>性安置實施</a:t>
            </a:r>
            <a:r>
              <a:rPr lang="zh-TW" altLang="en-US" dirty="0" smtClean="0"/>
              <a:t>流程：</a:t>
            </a:r>
            <a:endParaRPr lang="zh-TW" altLang="en-US" dirty="0"/>
          </a:p>
          <a:p>
            <a:pPr marL="0" indent="0">
              <a:buNone/>
            </a:pPr>
            <a:r>
              <a:rPr lang="zh-TW" altLang="en-US" dirty="0" smtClean="0"/>
              <a:t>    </a:t>
            </a:r>
            <a:r>
              <a:rPr lang="en-US" altLang="zh-TW" dirty="0" smtClean="0"/>
              <a:t>(</a:t>
            </a:r>
            <a:r>
              <a:rPr lang="zh-TW" altLang="en-US" dirty="0"/>
              <a:t>一</a:t>
            </a:r>
            <a:r>
              <a:rPr lang="en-US" altLang="zh-TW" dirty="0"/>
              <a:t>)</a:t>
            </a:r>
            <a:r>
              <a:rPr lang="zh-TW" altLang="en-US" dirty="0"/>
              <a:t>國民中學適性輔導：</a:t>
            </a:r>
          </a:p>
          <a:p>
            <a:pPr marL="0" indent="0">
              <a:buNone/>
            </a:pPr>
            <a:r>
              <a:rPr lang="zh-TW" altLang="en-US" dirty="0" smtClean="0"/>
              <a:t>          １</a:t>
            </a:r>
            <a:r>
              <a:rPr lang="zh-TW" altLang="en-US" dirty="0"/>
              <a:t>、國中教師及輔導教師應運用</a:t>
            </a:r>
            <a:r>
              <a:rPr lang="zh-TW" altLang="en-US" b="1" dirty="0"/>
              <a:t>智力、</a:t>
            </a:r>
            <a:r>
              <a:rPr lang="zh-TW" altLang="en-US" b="1" dirty="0" smtClean="0"/>
              <a:t>性</a:t>
            </a:r>
            <a:r>
              <a:rPr lang="zh-TW" altLang="en-US" b="1" dirty="0"/>
              <a:t>向及</a:t>
            </a:r>
            <a:r>
              <a:rPr lang="zh-TW" altLang="en-US" b="1" dirty="0" smtClean="0"/>
              <a:t>興</a:t>
            </a:r>
            <a:endParaRPr lang="en-US" altLang="zh-TW" b="1" dirty="0" smtClean="0"/>
          </a:p>
          <a:p>
            <a:pPr marL="0" indent="0">
              <a:buNone/>
            </a:pPr>
            <a:r>
              <a:rPr lang="zh-TW" altLang="en-US" dirty="0"/>
              <a:t> </a:t>
            </a:r>
            <a:r>
              <a:rPr lang="zh-TW" altLang="en-US" dirty="0" smtClean="0"/>
              <a:t>                  </a:t>
            </a:r>
            <a:r>
              <a:rPr lang="zh-TW" altLang="en-US" b="1" dirty="0" smtClean="0"/>
              <a:t>趣等測驗</a:t>
            </a:r>
            <a:r>
              <a:rPr lang="zh-TW" altLang="en-US" dirty="0"/>
              <a:t>，提供身心障礙學生試探</a:t>
            </a:r>
            <a:r>
              <a:rPr lang="zh-TW" altLang="en-US" dirty="0" smtClean="0"/>
              <a:t>及</a:t>
            </a:r>
            <a:r>
              <a:rPr lang="zh-TW" altLang="en-US" dirty="0"/>
              <a:t>實作</a:t>
            </a:r>
            <a:r>
              <a:rPr lang="zh-TW" altLang="en-US" dirty="0" smtClean="0"/>
              <a:t>活</a:t>
            </a:r>
            <a:endParaRPr lang="en-US" altLang="zh-TW" dirty="0" smtClean="0"/>
          </a:p>
          <a:p>
            <a:pPr marL="0" indent="0">
              <a:buNone/>
            </a:pPr>
            <a:r>
              <a:rPr lang="zh-TW" altLang="en-US" dirty="0"/>
              <a:t> </a:t>
            </a:r>
            <a:r>
              <a:rPr lang="zh-TW" altLang="en-US" dirty="0" smtClean="0"/>
              <a:t>                  動</a:t>
            </a:r>
            <a:r>
              <a:rPr lang="zh-TW" altLang="en-US" dirty="0"/>
              <a:t>，</a:t>
            </a:r>
            <a:r>
              <a:rPr lang="zh-TW" altLang="en-US" b="1" dirty="0" smtClean="0"/>
              <a:t>妥善記錄</a:t>
            </a:r>
            <a:r>
              <a:rPr lang="zh-TW" altLang="en-US" dirty="0"/>
              <a:t>並利用國民中學</a:t>
            </a:r>
            <a:r>
              <a:rPr lang="zh-TW" altLang="en-US" dirty="0" smtClean="0"/>
              <a:t>學生之生涯</a:t>
            </a:r>
            <a:endParaRPr lang="en-US" altLang="zh-TW" dirty="0" smtClean="0"/>
          </a:p>
          <a:p>
            <a:pPr marL="0" indent="0">
              <a:buNone/>
            </a:pPr>
            <a:r>
              <a:rPr lang="zh-TW" altLang="en-US" dirty="0"/>
              <a:t> </a:t>
            </a:r>
            <a:r>
              <a:rPr lang="zh-TW" altLang="en-US" dirty="0" smtClean="0"/>
              <a:t>                  輔導</a:t>
            </a:r>
            <a:r>
              <a:rPr lang="zh-TW" altLang="en-US" dirty="0"/>
              <a:t>紀錄手冊、生涯轉銜計畫等，適性</a:t>
            </a:r>
            <a:r>
              <a:rPr lang="zh-TW" altLang="en-US" dirty="0" smtClean="0"/>
              <a:t>輔導</a:t>
            </a:r>
            <a:endParaRPr lang="en-US" altLang="zh-TW" dirty="0" smtClean="0"/>
          </a:p>
          <a:p>
            <a:pPr marL="0" indent="0">
              <a:buNone/>
            </a:pPr>
            <a:r>
              <a:rPr lang="zh-TW" altLang="en-US" dirty="0"/>
              <a:t> </a:t>
            </a:r>
            <a:r>
              <a:rPr lang="zh-TW" altLang="en-US" dirty="0" smtClean="0"/>
              <a:t>                  學生</a:t>
            </a:r>
            <a:r>
              <a:rPr lang="zh-TW" altLang="en-US" dirty="0"/>
              <a:t>選填志願。</a:t>
            </a:r>
          </a:p>
          <a:p>
            <a:pPr marL="0" indent="0">
              <a:buNone/>
            </a:pPr>
            <a:r>
              <a:rPr lang="zh-TW" altLang="en-US" dirty="0" smtClean="0"/>
              <a:t>      </a:t>
            </a:r>
            <a:r>
              <a:rPr lang="zh-TW" altLang="en-US" dirty="0"/>
              <a:t>　</a:t>
            </a:r>
            <a:r>
              <a:rPr lang="zh-TW" altLang="en-US" dirty="0" smtClean="0"/>
              <a:t>２</a:t>
            </a:r>
            <a:r>
              <a:rPr lang="zh-TW" altLang="en-US" dirty="0"/>
              <a:t>、學生報名表件及轉銜相關資料經校內特殊</a:t>
            </a:r>
            <a:r>
              <a:rPr lang="zh-TW" altLang="en-US" dirty="0" smtClean="0"/>
              <a:t>教</a:t>
            </a:r>
            <a:endParaRPr lang="en-US" altLang="zh-TW" dirty="0" smtClean="0"/>
          </a:p>
          <a:p>
            <a:pPr marL="0" indent="0">
              <a:buNone/>
            </a:pPr>
            <a:r>
              <a:rPr lang="zh-TW" altLang="en-US" dirty="0" smtClean="0"/>
              <a:t>                   育</a:t>
            </a:r>
            <a:r>
              <a:rPr lang="zh-TW" altLang="en-US" dirty="0"/>
              <a:t>推行委員</a:t>
            </a:r>
            <a:r>
              <a:rPr lang="zh-TW" altLang="en-US" dirty="0" smtClean="0"/>
              <a:t>會通過後</a:t>
            </a:r>
            <a:r>
              <a:rPr lang="zh-TW" altLang="en-US" dirty="0"/>
              <a:t>，由學校辦理推薦報名。</a:t>
            </a:r>
          </a:p>
        </p:txBody>
      </p:sp>
    </p:spTree>
    <p:extLst>
      <p:ext uri="{BB962C8B-B14F-4D97-AF65-F5344CB8AC3E}">
        <p14:creationId xmlns:p14="http://schemas.microsoft.com/office/powerpoint/2010/main" val="15270484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normAutofit/>
          </a:bodyPr>
          <a:lstStyle/>
          <a:p>
            <a:r>
              <a:rPr lang="en-US" altLang="zh-TW" dirty="0"/>
              <a:t>(</a:t>
            </a:r>
            <a:r>
              <a:rPr lang="zh-TW" altLang="en-US" dirty="0"/>
              <a:t>二</a:t>
            </a:r>
            <a:r>
              <a:rPr lang="en-US" altLang="zh-TW" dirty="0"/>
              <a:t>)</a:t>
            </a:r>
            <a:r>
              <a:rPr lang="zh-TW" altLang="en-US" dirty="0"/>
              <a:t>適性安置：經直轄市政府教育局</a:t>
            </a:r>
            <a:r>
              <a:rPr lang="zh-TW" altLang="en-US" dirty="0" smtClean="0"/>
              <a:t>、縣</a:t>
            </a:r>
            <a:endParaRPr lang="en-US" altLang="zh-TW" dirty="0" smtClean="0"/>
          </a:p>
          <a:p>
            <a:pPr marL="0" indent="0">
              <a:buNone/>
            </a:pPr>
            <a:r>
              <a:rPr lang="zh-TW" altLang="en-US" dirty="0"/>
              <a:t> </a:t>
            </a:r>
            <a:r>
              <a:rPr lang="zh-TW" altLang="en-US" dirty="0" smtClean="0"/>
              <a:t>        （</a:t>
            </a:r>
            <a:r>
              <a:rPr lang="zh-TW" altLang="en-US" dirty="0"/>
              <a:t>市）政府審查、彙整</a:t>
            </a:r>
            <a:r>
              <a:rPr lang="zh-TW" altLang="en-US" dirty="0" smtClean="0"/>
              <a:t>身心障礙</a:t>
            </a:r>
            <a:r>
              <a:rPr lang="zh-TW" altLang="en-US" dirty="0"/>
              <a:t>學生</a:t>
            </a:r>
            <a:r>
              <a:rPr lang="zh-TW" altLang="en-US" dirty="0" smtClean="0"/>
              <a:t>報</a:t>
            </a:r>
            <a:endParaRPr lang="en-US" altLang="zh-TW" dirty="0" smtClean="0"/>
          </a:p>
          <a:p>
            <a:pPr marL="0" indent="0">
              <a:buNone/>
            </a:pPr>
            <a:r>
              <a:rPr lang="zh-TW" altLang="en-US" dirty="0"/>
              <a:t> </a:t>
            </a:r>
            <a:r>
              <a:rPr lang="zh-TW" altLang="en-US" dirty="0" smtClean="0"/>
              <a:t>           名</a:t>
            </a:r>
            <a:r>
              <a:rPr lang="zh-TW" altLang="en-US" dirty="0"/>
              <a:t>表件及轉銜相關資料後，送交分區</a:t>
            </a:r>
            <a:r>
              <a:rPr lang="zh-TW" altLang="en-US" dirty="0" smtClean="0"/>
              <a:t>安</a:t>
            </a:r>
            <a:endParaRPr lang="en-US" altLang="zh-TW" dirty="0" smtClean="0"/>
          </a:p>
          <a:p>
            <a:pPr marL="0" indent="0">
              <a:buNone/>
            </a:pPr>
            <a:r>
              <a:rPr lang="zh-TW" altLang="en-US" dirty="0"/>
              <a:t> </a:t>
            </a:r>
            <a:r>
              <a:rPr lang="zh-TW" altLang="en-US" dirty="0" smtClean="0"/>
              <a:t>           置</a:t>
            </a:r>
            <a:r>
              <a:rPr lang="zh-TW" altLang="en-US" dirty="0"/>
              <a:t>委員會審議，</a:t>
            </a:r>
            <a:r>
              <a:rPr lang="zh-TW" altLang="en-US" dirty="0" smtClean="0"/>
              <a:t>並由</a:t>
            </a:r>
            <a:r>
              <a:rPr lang="zh-TW" altLang="en-US" dirty="0"/>
              <a:t>分區安置</a:t>
            </a:r>
            <a:r>
              <a:rPr lang="zh-TW" altLang="en-US" dirty="0" smtClean="0"/>
              <a:t>委員會</a:t>
            </a:r>
            <a:endParaRPr lang="en-US" altLang="zh-TW" dirty="0" smtClean="0"/>
          </a:p>
          <a:p>
            <a:pPr marL="0" indent="0">
              <a:buNone/>
            </a:pPr>
            <a:r>
              <a:rPr lang="zh-TW" altLang="en-US" dirty="0" smtClean="0"/>
              <a:t>            會同</a:t>
            </a:r>
            <a:r>
              <a:rPr lang="zh-TW" altLang="en-US" dirty="0"/>
              <a:t>直轄市政府教育局、縣</a:t>
            </a:r>
            <a:r>
              <a:rPr lang="en-US" altLang="zh-TW" dirty="0"/>
              <a:t>(</a:t>
            </a:r>
            <a:r>
              <a:rPr lang="zh-TW" altLang="en-US" dirty="0"/>
              <a:t>市）</a:t>
            </a:r>
            <a:r>
              <a:rPr lang="zh-TW" altLang="en-US" dirty="0" smtClean="0"/>
              <a:t>政府</a:t>
            </a:r>
            <a:endParaRPr lang="en-US" altLang="zh-TW" dirty="0" smtClean="0"/>
          </a:p>
          <a:p>
            <a:pPr marL="0" indent="0">
              <a:buNone/>
            </a:pPr>
            <a:r>
              <a:rPr lang="zh-TW" altLang="en-US" dirty="0"/>
              <a:t> </a:t>
            </a:r>
            <a:r>
              <a:rPr lang="zh-TW" altLang="en-US" dirty="0" smtClean="0"/>
              <a:t>           審議</a:t>
            </a:r>
            <a:r>
              <a:rPr lang="zh-TW" altLang="en-US" dirty="0"/>
              <a:t>、安置</a:t>
            </a:r>
            <a:r>
              <a:rPr lang="zh-TW" altLang="en-US" dirty="0" smtClean="0"/>
              <a:t>，並</a:t>
            </a:r>
            <a:r>
              <a:rPr lang="zh-TW" altLang="en-US" dirty="0"/>
              <a:t>將初步安置結果</a:t>
            </a:r>
            <a:r>
              <a:rPr lang="zh-TW" altLang="en-US" dirty="0" smtClean="0"/>
              <a:t>送交</a:t>
            </a:r>
            <a:endParaRPr lang="en-US" altLang="zh-TW" dirty="0" smtClean="0"/>
          </a:p>
          <a:p>
            <a:pPr marL="0" indent="0">
              <a:buNone/>
            </a:pPr>
            <a:r>
              <a:rPr lang="zh-TW" altLang="en-US" dirty="0"/>
              <a:t> </a:t>
            </a:r>
            <a:r>
              <a:rPr lang="zh-TW" altLang="en-US" dirty="0" smtClean="0"/>
              <a:t>           聯合</a:t>
            </a:r>
            <a:r>
              <a:rPr lang="zh-TW" altLang="en-US" dirty="0"/>
              <a:t>安置委員會</a:t>
            </a:r>
            <a:r>
              <a:rPr lang="zh-TW" altLang="en-US" dirty="0" smtClean="0"/>
              <a:t>。</a:t>
            </a:r>
            <a:endParaRPr lang="zh-TW" altLang="en-US" dirty="0"/>
          </a:p>
        </p:txBody>
      </p:sp>
    </p:spTree>
    <p:extLst>
      <p:ext uri="{BB962C8B-B14F-4D97-AF65-F5344CB8AC3E}">
        <p14:creationId xmlns:p14="http://schemas.microsoft.com/office/powerpoint/2010/main" val="34915799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lstStyle/>
          <a:p>
            <a:r>
              <a:rPr lang="en-US" altLang="zh-TW" dirty="0" smtClean="0"/>
              <a:t>(</a:t>
            </a:r>
            <a:r>
              <a:rPr lang="zh-TW" altLang="en-US" dirty="0"/>
              <a:t>三</a:t>
            </a:r>
            <a:r>
              <a:rPr lang="en-US" altLang="zh-TW" dirty="0"/>
              <a:t>)</a:t>
            </a:r>
            <a:r>
              <a:rPr lang="zh-TW" altLang="en-US" dirty="0"/>
              <a:t>餘額安置：未曾參加適性安置（包括</a:t>
            </a:r>
            <a:r>
              <a:rPr lang="zh-TW" altLang="en-US" dirty="0" smtClean="0"/>
              <a:t>十</a:t>
            </a:r>
            <a:endParaRPr lang="en-US" altLang="zh-TW" dirty="0" smtClean="0"/>
          </a:p>
          <a:p>
            <a:pPr marL="0" indent="0">
              <a:buNone/>
            </a:pPr>
            <a:r>
              <a:rPr lang="zh-TW" altLang="en-US" dirty="0"/>
              <a:t> </a:t>
            </a:r>
            <a:r>
              <a:rPr lang="zh-TW" altLang="en-US" dirty="0" smtClean="0"/>
              <a:t>          二年</a:t>
            </a:r>
            <a:r>
              <a:rPr lang="zh-TW" altLang="en-US" dirty="0"/>
              <a:t>就學安置）之身心</a:t>
            </a:r>
            <a:r>
              <a:rPr lang="zh-TW" altLang="en-US" dirty="0" smtClean="0"/>
              <a:t>障礙</a:t>
            </a:r>
            <a:r>
              <a:rPr lang="zh-TW" altLang="en-US" dirty="0"/>
              <a:t>學生，依</a:t>
            </a:r>
            <a:r>
              <a:rPr lang="zh-TW" altLang="en-US" dirty="0" smtClean="0"/>
              <a:t>志</a:t>
            </a:r>
            <a:endParaRPr lang="en-US" altLang="zh-TW" dirty="0" smtClean="0"/>
          </a:p>
          <a:p>
            <a:pPr marL="0" indent="0">
              <a:buNone/>
            </a:pPr>
            <a:r>
              <a:rPr lang="zh-TW" altLang="en-US" dirty="0"/>
              <a:t> </a:t>
            </a:r>
            <a:r>
              <a:rPr lang="zh-TW" altLang="en-US" dirty="0" smtClean="0"/>
              <a:t>          願</a:t>
            </a:r>
            <a:r>
              <a:rPr lang="zh-TW" altLang="en-US" dirty="0"/>
              <a:t>參加免試入學或特色招生均未獲</a:t>
            </a:r>
            <a:r>
              <a:rPr lang="zh-TW" altLang="en-US" dirty="0" smtClean="0"/>
              <a:t>錄取</a:t>
            </a:r>
            <a:endParaRPr lang="en-US" altLang="zh-TW" dirty="0" smtClean="0"/>
          </a:p>
          <a:p>
            <a:pPr marL="0" indent="0">
              <a:buNone/>
            </a:pPr>
            <a:r>
              <a:rPr lang="zh-TW" altLang="en-US" dirty="0"/>
              <a:t> </a:t>
            </a:r>
            <a:r>
              <a:rPr lang="zh-TW" altLang="en-US" dirty="0" smtClean="0"/>
              <a:t>          者</a:t>
            </a:r>
            <a:r>
              <a:rPr lang="zh-TW" altLang="en-US" dirty="0"/>
              <a:t>，得向分區</a:t>
            </a:r>
            <a:r>
              <a:rPr lang="zh-TW" altLang="en-US" dirty="0" smtClean="0"/>
              <a:t>安置</a:t>
            </a:r>
            <a:r>
              <a:rPr lang="zh-TW" altLang="en-US" dirty="0"/>
              <a:t>委員會提出申請，</a:t>
            </a:r>
            <a:r>
              <a:rPr lang="zh-TW" altLang="en-US" dirty="0" smtClean="0"/>
              <a:t>由</a:t>
            </a:r>
            <a:endParaRPr lang="en-US" altLang="zh-TW" dirty="0" smtClean="0"/>
          </a:p>
          <a:p>
            <a:pPr marL="0" indent="0">
              <a:buNone/>
            </a:pPr>
            <a:r>
              <a:rPr lang="zh-TW" altLang="en-US" dirty="0"/>
              <a:t> </a:t>
            </a:r>
            <a:r>
              <a:rPr lang="zh-TW" altLang="en-US" dirty="0" smtClean="0"/>
              <a:t>          分區</a:t>
            </a:r>
            <a:r>
              <a:rPr lang="zh-TW" altLang="en-US" dirty="0"/>
              <a:t>安置委員會為適性安置，並將</a:t>
            </a:r>
            <a:r>
              <a:rPr lang="zh-TW" altLang="en-US" dirty="0" smtClean="0"/>
              <a:t>安置</a:t>
            </a:r>
            <a:endParaRPr lang="en-US" altLang="zh-TW" dirty="0" smtClean="0"/>
          </a:p>
          <a:p>
            <a:pPr marL="0" indent="0">
              <a:buNone/>
            </a:pPr>
            <a:r>
              <a:rPr lang="zh-TW" altLang="en-US" dirty="0" smtClean="0"/>
              <a:t>           結果提聯合</a:t>
            </a:r>
            <a:r>
              <a:rPr lang="zh-TW" altLang="en-US" dirty="0"/>
              <a:t>安置委員會確認。</a:t>
            </a:r>
          </a:p>
          <a:p>
            <a:endParaRPr lang="zh-TW" altLang="en-US" dirty="0"/>
          </a:p>
        </p:txBody>
      </p:sp>
    </p:spTree>
    <p:extLst>
      <p:ext uri="{BB962C8B-B14F-4D97-AF65-F5344CB8AC3E}">
        <p14:creationId xmlns:p14="http://schemas.microsoft.com/office/powerpoint/2010/main" val="8297007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a:t>身心障礙學生適性安置高級</a:t>
            </a:r>
            <a:r>
              <a:rPr lang="zh-TW" altLang="en-US" dirty="0" smtClean="0"/>
              <a:t>中等</a:t>
            </a:r>
            <a:r>
              <a:rPr lang="en-US" altLang="zh-TW" dirty="0" smtClean="0"/>
              <a:t/>
            </a:r>
            <a:br>
              <a:rPr lang="en-US" altLang="zh-TW" dirty="0" smtClean="0"/>
            </a:br>
            <a:r>
              <a:rPr lang="zh-TW" altLang="en-US" dirty="0" smtClean="0"/>
              <a:t>學校</a:t>
            </a:r>
            <a:r>
              <a:rPr lang="zh-TW" altLang="en-US" dirty="0"/>
              <a:t>流程圖</a:t>
            </a:r>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339752" y="1600200"/>
            <a:ext cx="3927258" cy="4925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93230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107</a:t>
            </a:r>
            <a:r>
              <a:rPr lang="zh-TW" altLang="en-US" dirty="0" smtClean="0"/>
              <a:t>身心障礙學生適性升學管道</a:t>
            </a:r>
            <a:endParaRPr lang="zh-TW" altLang="en-US" dirty="0"/>
          </a:p>
        </p:txBody>
      </p:sp>
      <p:sp>
        <p:nvSpPr>
          <p:cNvPr id="3" name="內容版面配置區 2"/>
          <p:cNvSpPr>
            <a:spLocks noGrp="1"/>
          </p:cNvSpPr>
          <p:nvPr>
            <p:ph idx="1"/>
          </p:nvPr>
        </p:nvSpPr>
        <p:spPr/>
        <p:txBody>
          <a:bodyPr>
            <a:normAutofit/>
          </a:bodyPr>
          <a:lstStyle/>
          <a:p>
            <a:r>
              <a:rPr lang="en-US" altLang="zh-TW" dirty="0" smtClean="0"/>
              <a:t>1.107</a:t>
            </a:r>
            <a:r>
              <a:rPr lang="zh-TW" altLang="en-US" dirty="0" smtClean="0"/>
              <a:t>年全國教育會考</a:t>
            </a:r>
            <a:r>
              <a:rPr lang="en-US" altLang="zh-TW" dirty="0" smtClean="0"/>
              <a:t>-</a:t>
            </a:r>
            <a:r>
              <a:rPr lang="en-US" altLang="zh-TW" dirty="0" smtClean="0"/>
              <a:t>107.5.19(</a:t>
            </a:r>
            <a:r>
              <a:rPr lang="zh-TW" altLang="en-US" dirty="0" smtClean="0"/>
              <a:t>六</a:t>
            </a:r>
            <a:r>
              <a:rPr lang="en-US" altLang="zh-TW" smtClean="0"/>
              <a:t>)-</a:t>
            </a:r>
            <a:r>
              <a:rPr lang="en-US" altLang="zh-TW" smtClean="0"/>
              <a:t>20</a:t>
            </a:r>
            <a:r>
              <a:rPr lang="en-US" altLang="zh-TW" smtClean="0"/>
              <a:t>(</a:t>
            </a:r>
            <a:r>
              <a:rPr lang="zh-TW" altLang="en-US" dirty="0" smtClean="0"/>
              <a:t>日</a:t>
            </a:r>
            <a:r>
              <a:rPr lang="en-US" altLang="zh-TW" dirty="0" smtClean="0"/>
              <a:t>)</a:t>
            </a:r>
          </a:p>
          <a:p>
            <a:r>
              <a:rPr lang="en-US" altLang="zh-TW" dirty="0" smtClean="0"/>
              <a:t>107 </a:t>
            </a:r>
            <a:r>
              <a:rPr lang="zh-TW" altLang="en-US" dirty="0"/>
              <a:t>年高雄區高中職</a:t>
            </a:r>
            <a:r>
              <a:rPr lang="en-US" altLang="zh-TW" dirty="0"/>
              <a:t>(</a:t>
            </a:r>
            <a:r>
              <a:rPr lang="zh-TW" altLang="en-US" dirty="0"/>
              <a:t>含部分五專</a:t>
            </a:r>
            <a:r>
              <a:rPr lang="en-US" altLang="zh-TW" dirty="0"/>
              <a:t>)</a:t>
            </a:r>
            <a:r>
              <a:rPr lang="zh-TW" altLang="en-US" dirty="0"/>
              <a:t>免試入學超額比序</a:t>
            </a:r>
            <a:r>
              <a:rPr lang="zh-TW" altLang="en-US" dirty="0" smtClean="0"/>
              <a:t>說明</a:t>
            </a:r>
            <a:r>
              <a:rPr lang="zh-TW" altLang="en-US" dirty="0"/>
              <a:t>：</a:t>
            </a:r>
            <a:endParaRPr lang="en-US" altLang="zh-TW" dirty="0"/>
          </a:p>
          <a:p>
            <a:r>
              <a:rPr lang="zh-TW" altLang="en-US" dirty="0" smtClean="0"/>
              <a:t>所</a:t>
            </a:r>
            <a:r>
              <a:rPr lang="zh-TW" altLang="en-US" dirty="0"/>
              <a:t>稱</a:t>
            </a:r>
            <a:r>
              <a:rPr lang="zh-TW" altLang="en-US" b="1" dirty="0">
                <a:solidFill>
                  <a:schemeClr val="accent6">
                    <a:lumMod val="75000"/>
                  </a:schemeClr>
                </a:solidFill>
              </a:rPr>
              <a:t>總積分</a:t>
            </a:r>
            <a:r>
              <a:rPr lang="en-US" altLang="zh-TW" b="1" dirty="0">
                <a:solidFill>
                  <a:schemeClr val="accent6">
                    <a:lumMod val="75000"/>
                  </a:schemeClr>
                </a:solidFill>
              </a:rPr>
              <a:t>=</a:t>
            </a:r>
            <a:r>
              <a:rPr lang="zh-TW" altLang="en-US" b="1" dirty="0">
                <a:solidFill>
                  <a:schemeClr val="accent6">
                    <a:lumMod val="75000"/>
                  </a:schemeClr>
                </a:solidFill>
              </a:rPr>
              <a:t>多元發展項目總積分</a:t>
            </a:r>
            <a:r>
              <a:rPr lang="en-US" altLang="zh-TW" b="1" dirty="0">
                <a:solidFill>
                  <a:schemeClr val="accent6">
                    <a:lumMod val="75000"/>
                  </a:schemeClr>
                </a:solidFill>
              </a:rPr>
              <a:t>(</a:t>
            </a:r>
            <a:r>
              <a:rPr lang="zh-TW" altLang="en-US" b="1" dirty="0">
                <a:solidFill>
                  <a:schemeClr val="accent6">
                    <a:lumMod val="75000"/>
                  </a:schemeClr>
                </a:solidFill>
              </a:rPr>
              <a:t>上限 </a:t>
            </a:r>
            <a:r>
              <a:rPr lang="en-US" altLang="zh-TW" b="1" dirty="0">
                <a:solidFill>
                  <a:schemeClr val="accent6">
                    <a:lumMod val="75000"/>
                  </a:schemeClr>
                </a:solidFill>
              </a:rPr>
              <a:t>40 </a:t>
            </a:r>
            <a:r>
              <a:rPr lang="zh-TW" altLang="en-US" b="1" dirty="0">
                <a:solidFill>
                  <a:schemeClr val="accent6">
                    <a:lumMod val="75000"/>
                  </a:schemeClr>
                </a:solidFill>
              </a:rPr>
              <a:t>分</a:t>
            </a:r>
            <a:r>
              <a:rPr lang="en-US" altLang="zh-TW" b="1" dirty="0">
                <a:solidFill>
                  <a:schemeClr val="accent6">
                    <a:lumMod val="75000"/>
                  </a:schemeClr>
                </a:solidFill>
              </a:rPr>
              <a:t>)+</a:t>
            </a:r>
            <a:r>
              <a:rPr lang="zh-TW" altLang="en-US" b="1" dirty="0">
                <a:solidFill>
                  <a:schemeClr val="accent6">
                    <a:lumMod val="75000"/>
                  </a:schemeClr>
                </a:solidFill>
              </a:rPr>
              <a:t>志願序積分</a:t>
            </a:r>
            <a:r>
              <a:rPr lang="en-US" altLang="zh-TW" b="1" dirty="0">
                <a:solidFill>
                  <a:schemeClr val="accent6">
                    <a:lumMod val="75000"/>
                  </a:schemeClr>
                </a:solidFill>
              </a:rPr>
              <a:t>+</a:t>
            </a:r>
            <a:r>
              <a:rPr lang="zh-TW" altLang="en-US" b="1" dirty="0">
                <a:solidFill>
                  <a:schemeClr val="accent6">
                    <a:lumMod val="75000"/>
                  </a:schemeClr>
                </a:solidFill>
              </a:rPr>
              <a:t>國中會考總積分。</a:t>
            </a:r>
          </a:p>
          <a:p>
            <a:endParaRPr lang="zh-TW" altLang="en-US" dirty="0"/>
          </a:p>
        </p:txBody>
      </p:sp>
    </p:spTree>
    <p:extLst>
      <p:ext uri="{BB962C8B-B14F-4D97-AF65-F5344CB8AC3E}">
        <p14:creationId xmlns:p14="http://schemas.microsoft.com/office/powerpoint/2010/main" val="41742597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188640"/>
            <a:ext cx="8229600" cy="1143000"/>
          </a:xfrm>
        </p:spPr>
        <p:txBody>
          <a:bodyPr/>
          <a:lstStyle/>
          <a:p>
            <a:r>
              <a:rPr lang="zh-TW" altLang="en-US" dirty="0" smtClean="0">
                <a:latin typeface="+mj-ea"/>
              </a:rPr>
              <a:t>適性輔導安置目標</a:t>
            </a:r>
            <a:endParaRPr lang="zh-TW" altLang="en-US" dirty="0">
              <a:latin typeface="+mj-ea"/>
            </a:endParaRPr>
          </a:p>
        </p:txBody>
      </p:sp>
      <p:sp>
        <p:nvSpPr>
          <p:cNvPr id="3" name="內容版面配置區 2"/>
          <p:cNvSpPr>
            <a:spLocks noGrp="1"/>
          </p:cNvSpPr>
          <p:nvPr>
            <p:ph idx="1"/>
          </p:nvPr>
        </p:nvSpPr>
        <p:spPr/>
        <p:txBody>
          <a:bodyPr>
            <a:normAutofit/>
          </a:bodyPr>
          <a:lstStyle/>
          <a:p>
            <a:r>
              <a:rPr lang="zh-TW" altLang="en-US" dirty="0">
                <a:latin typeface="+mn-ea"/>
              </a:rPr>
              <a:t>一、就學管道多元化：規劃身心障礙學生免試升學，提供適性安置機會發揮潛能，實現教育機會均等。</a:t>
            </a:r>
          </a:p>
          <a:p>
            <a:endParaRPr lang="zh-TW" altLang="en-US" dirty="0">
              <a:latin typeface="+mn-ea"/>
            </a:endParaRPr>
          </a:p>
          <a:p>
            <a:r>
              <a:rPr lang="zh-TW" altLang="en-US" dirty="0">
                <a:latin typeface="+mn-ea"/>
              </a:rPr>
              <a:t>二、就學安置社區化：落實零拒絕與推動融合教育，平衡特殊教育區域資源，實現就近入學，達成就學社區化理念。</a:t>
            </a:r>
          </a:p>
          <a:p>
            <a:endParaRPr lang="zh-TW" altLang="en-US" dirty="0">
              <a:latin typeface="+mn-ea"/>
            </a:endParaRPr>
          </a:p>
        </p:txBody>
      </p:sp>
    </p:spTree>
    <p:extLst>
      <p:ext uri="{BB962C8B-B14F-4D97-AF65-F5344CB8AC3E}">
        <p14:creationId xmlns:p14="http://schemas.microsoft.com/office/powerpoint/2010/main" val="41470626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107</a:t>
            </a:r>
            <a:r>
              <a:rPr lang="zh-TW" altLang="en-US" dirty="0" smtClean="0"/>
              <a:t>身心</a:t>
            </a:r>
            <a:r>
              <a:rPr lang="zh-TW" altLang="en-US" dirty="0"/>
              <a:t>障礙學生適性升學管道</a:t>
            </a:r>
          </a:p>
        </p:txBody>
      </p:sp>
      <p:pic>
        <p:nvPicPr>
          <p:cNvPr id="3074" name="Picture 2" descr="C:\Documents and Settings\user\桌面\104高雄市特教升學演講\poster.jpg"/>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21291" b="21298"/>
          <a:stretch/>
        </p:blipFill>
        <p:spPr bwMode="auto">
          <a:xfrm>
            <a:off x="1331640" y="1556792"/>
            <a:ext cx="6480720" cy="4824536"/>
          </a:xfrm>
          <a:prstGeom prst="rect">
            <a:avLst/>
          </a:prstGeom>
          <a:noFill/>
          <a:extLst>
            <a:ext uri="{909E8E84-426E-40DD-AFC4-6F175D3DCCD1}">
              <a14:hiddenFill xmlns:a14="http://schemas.microsoft.com/office/drawing/2010/main">
                <a:solidFill>
                  <a:srgbClr val="FFFFFF"/>
                </a:solidFill>
              </a14:hiddenFill>
            </a:ext>
          </a:extLst>
        </p:spPr>
      </p:pic>
      <p:sp>
        <p:nvSpPr>
          <p:cNvPr id="6" name="向左箭號 5"/>
          <p:cNvSpPr/>
          <p:nvPr/>
        </p:nvSpPr>
        <p:spPr>
          <a:xfrm>
            <a:off x="7452320" y="5013176"/>
            <a:ext cx="1691680" cy="1584176"/>
          </a:xfrm>
          <a:prstGeom prst="lef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dirty="0" smtClean="0"/>
              <a:t>引自國前署身心障礙學生適性輔導安置網</a:t>
            </a:r>
            <a:endParaRPr lang="zh-TW" altLang="en-US" dirty="0"/>
          </a:p>
        </p:txBody>
      </p:sp>
    </p:spTree>
    <p:extLst>
      <p:ext uri="{BB962C8B-B14F-4D97-AF65-F5344CB8AC3E}">
        <p14:creationId xmlns:p14="http://schemas.microsoft.com/office/powerpoint/2010/main" val="20761935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107</a:t>
            </a:r>
            <a:r>
              <a:rPr lang="zh-TW" altLang="en-US" dirty="0" smtClean="0"/>
              <a:t>身心</a:t>
            </a:r>
            <a:r>
              <a:rPr lang="zh-TW" altLang="en-US" dirty="0"/>
              <a:t>障礙學生適性升學管道</a:t>
            </a:r>
          </a:p>
        </p:txBody>
      </p:sp>
      <p:sp>
        <p:nvSpPr>
          <p:cNvPr id="3" name="內容版面配置區 2"/>
          <p:cNvSpPr>
            <a:spLocks noGrp="1"/>
          </p:cNvSpPr>
          <p:nvPr>
            <p:ph idx="1"/>
          </p:nvPr>
        </p:nvSpPr>
        <p:spPr/>
        <p:txBody>
          <a:bodyPr>
            <a:normAutofit/>
          </a:bodyPr>
          <a:lstStyle/>
          <a:p>
            <a:pPr marL="0" indent="0">
              <a:buNone/>
            </a:pPr>
            <a:r>
              <a:rPr lang="en-US" altLang="zh-TW" dirty="0" smtClean="0"/>
              <a:t>1.</a:t>
            </a:r>
            <a:r>
              <a:rPr lang="zh-TW" altLang="en-US" dirty="0"/>
              <a:t>高雄</a:t>
            </a:r>
            <a:r>
              <a:rPr lang="zh-TW" altLang="en-US" dirty="0" smtClean="0"/>
              <a:t>區</a:t>
            </a:r>
            <a:r>
              <a:rPr lang="en-US" altLang="zh-TW" dirty="0" smtClean="0"/>
              <a:t>107</a:t>
            </a:r>
            <a:r>
              <a:rPr lang="zh-TW" altLang="en-US" dirty="0" smtClean="0"/>
              <a:t>學年</a:t>
            </a:r>
            <a:r>
              <a:rPr lang="zh-TW" altLang="en-US" dirty="0"/>
              <a:t>度身心障礙</a:t>
            </a:r>
            <a:r>
              <a:rPr lang="zh-TW" altLang="en-US" dirty="0" smtClean="0"/>
              <a:t>學生適</a:t>
            </a:r>
            <a:r>
              <a:rPr lang="zh-TW" altLang="en-US" dirty="0"/>
              <a:t>性輔導</a:t>
            </a:r>
            <a:r>
              <a:rPr lang="zh-TW" altLang="en-US" dirty="0" smtClean="0"/>
              <a:t>安</a:t>
            </a:r>
            <a:endParaRPr lang="en-US" altLang="zh-TW" dirty="0" smtClean="0"/>
          </a:p>
          <a:p>
            <a:pPr marL="0" indent="0">
              <a:buNone/>
            </a:pPr>
            <a:r>
              <a:rPr lang="zh-TW" altLang="en-US" dirty="0"/>
              <a:t> </a:t>
            </a:r>
            <a:r>
              <a:rPr lang="zh-TW" altLang="en-US" dirty="0" smtClean="0"/>
              <a:t>  置高級</a:t>
            </a:r>
            <a:r>
              <a:rPr lang="zh-TW" altLang="en-US" dirty="0"/>
              <a:t>中等學校集中式特教</a:t>
            </a:r>
            <a:r>
              <a:rPr lang="zh-TW" altLang="en-US" dirty="0" smtClean="0"/>
              <a:t>班。</a:t>
            </a:r>
            <a:endParaRPr lang="en-US" altLang="zh-TW" dirty="0" smtClean="0"/>
          </a:p>
          <a:p>
            <a:pPr marL="0" indent="0">
              <a:buNone/>
            </a:pPr>
            <a:r>
              <a:rPr lang="zh-TW" altLang="en-US" dirty="0" smtClean="0"/>
              <a:t>   資格：智能障礙類、多重障礙</a:t>
            </a:r>
            <a:r>
              <a:rPr lang="en-US" altLang="zh-TW" dirty="0" smtClean="0"/>
              <a:t>(</a:t>
            </a:r>
            <a:r>
              <a:rPr lang="zh-TW" altLang="en-US" dirty="0" smtClean="0"/>
              <a:t>伴隨智能障</a:t>
            </a:r>
            <a:endParaRPr lang="en-US" altLang="zh-TW" dirty="0" smtClean="0"/>
          </a:p>
          <a:p>
            <a:pPr marL="0" indent="0">
              <a:buNone/>
            </a:pPr>
            <a:r>
              <a:rPr lang="zh-TW" altLang="en-US" dirty="0"/>
              <a:t> </a:t>
            </a:r>
            <a:r>
              <a:rPr lang="zh-TW" altLang="en-US" dirty="0" smtClean="0"/>
              <a:t>               礙</a:t>
            </a:r>
            <a:r>
              <a:rPr lang="en-US" altLang="zh-TW" dirty="0" smtClean="0"/>
              <a:t>)</a:t>
            </a:r>
            <a:r>
              <a:rPr lang="zh-TW" altLang="en-US" dirty="0" smtClean="0"/>
              <a:t>、自閉症</a:t>
            </a:r>
            <a:endParaRPr lang="zh-TW" altLang="en-US" dirty="0"/>
          </a:p>
          <a:p>
            <a:endParaRPr lang="zh-TW" altLang="en-US" dirty="0"/>
          </a:p>
        </p:txBody>
      </p:sp>
    </p:spTree>
    <p:extLst>
      <p:ext uri="{BB962C8B-B14F-4D97-AF65-F5344CB8AC3E}">
        <p14:creationId xmlns:p14="http://schemas.microsoft.com/office/powerpoint/2010/main" val="3890801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a:xfrm>
            <a:off x="457200" y="1600200"/>
            <a:ext cx="8291264" cy="4525963"/>
          </a:xfrm>
        </p:spPr>
        <p:txBody>
          <a:bodyPr>
            <a:normAutofit fontScale="92500"/>
          </a:bodyPr>
          <a:lstStyle/>
          <a:p>
            <a:r>
              <a:rPr lang="en-US" altLang="zh-TW" dirty="0"/>
              <a:t>2. </a:t>
            </a:r>
            <a:r>
              <a:rPr lang="en-US" altLang="zh-TW" dirty="0" smtClean="0"/>
              <a:t>107</a:t>
            </a:r>
            <a:r>
              <a:rPr lang="zh-TW" altLang="en-US" dirty="0" smtClean="0"/>
              <a:t>高雄</a:t>
            </a:r>
            <a:r>
              <a:rPr lang="zh-TW" altLang="en-US" dirty="0"/>
              <a:t>區 適性安置特殊教育學校</a:t>
            </a:r>
          </a:p>
          <a:p>
            <a:pPr marL="0" indent="0">
              <a:buNone/>
            </a:pPr>
            <a:r>
              <a:rPr lang="zh-TW" altLang="en-US" dirty="0"/>
              <a:t> </a:t>
            </a:r>
            <a:r>
              <a:rPr lang="zh-TW" altLang="en-US" dirty="0" smtClean="0"/>
              <a:t>       </a:t>
            </a:r>
            <a:r>
              <a:rPr lang="en-US" altLang="zh-TW" dirty="0" smtClean="0"/>
              <a:t>1</a:t>
            </a:r>
            <a:r>
              <a:rPr lang="en-US" altLang="zh-TW" dirty="0"/>
              <a:t>.</a:t>
            </a:r>
            <a:r>
              <a:rPr lang="zh-TW" altLang="en-US" b="1" dirty="0">
                <a:solidFill>
                  <a:schemeClr val="tx2"/>
                </a:solidFill>
              </a:rPr>
              <a:t>綜合職能科</a:t>
            </a:r>
            <a:r>
              <a:rPr lang="en-US" altLang="zh-TW" dirty="0"/>
              <a:t>-</a:t>
            </a:r>
            <a:r>
              <a:rPr lang="zh-TW" altLang="en-US" dirty="0"/>
              <a:t>資格：智能障礙類、多重障礙</a:t>
            </a:r>
          </a:p>
          <a:p>
            <a:pPr marL="0" indent="0">
              <a:buNone/>
            </a:pPr>
            <a:r>
              <a:rPr lang="zh-TW" altLang="en-US" dirty="0"/>
              <a:t> </a:t>
            </a:r>
            <a:r>
              <a:rPr lang="zh-TW" altLang="en-US" dirty="0" smtClean="0"/>
              <a:t>          </a:t>
            </a:r>
            <a:r>
              <a:rPr lang="en-US" altLang="zh-TW" dirty="0"/>
              <a:t>(</a:t>
            </a:r>
            <a:r>
              <a:rPr lang="zh-TW" altLang="en-US" dirty="0"/>
              <a:t>伴隨智能障礙</a:t>
            </a:r>
            <a:r>
              <a:rPr lang="en-US" altLang="zh-TW" dirty="0"/>
              <a:t>)</a:t>
            </a:r>
            <a:r>
              <a:rPr lang="zh-TW" altLang="en-US" dirty="0"/>
              <a:t>、自閉症</a:t>
            </a:r>
            <a:r>
              <a:rPr lang="en-US" altLang="zh-TW" dirty="0"/>
              <a:t>(</a:t>
            </a:r>
            <a:r>
              <a:rPr lang="zh-TW" altLang="en-US" dirty="0"/>
              <a:t>伴隨智能障礙</a:t>
            </a:r>
            <a:r>
              <a:rPr lang="en-US" altLang="zh-TW" dirty="0"/>
              <a:t>)</a:t>
            </a:r>
          </a:p>
          <a:p>
            <a:pPr marL="0" indent="0">
              <a:buNone/>
            </a:pPr>
            <a:r>
              <a:rPr lang="zh-TW" altLang="en-US" dirty="0"/>
              <a:t> </a:t>
            </a:r>
            <a:r>
              <a:rPr lang="zh-TW" altLang="en-US" dirty="0" smtClean="0"/>
              <a:t>       </a:t>
            </a:r>
            <a:r>
              <a:rPr lang="en-US" altLang="zh-TW" dirty="0" smtClean="0"/>
              <a:t>2</a:t>
            </a:r>
            <a:r>
              <a:rPr lang="en-US" altLang="zh-TW" dirty="0"/>
              <a:t>.</a:t>
            </a:r>
            <a:r>
              <a:rPr lang="zh-TW" altLang="en-US" b="1" dirty="0">
                <a:solidFill>
                  <a:schemeClr val="tx2"/>
                </a:solidFill>
              </a:rPr>
              <a:t>綜合科</a:t>
            </a:r>
            <a:r>
              <a:rPr lang="zh-TW" altLang="en-US" dirty="0"/>
              <a:t>：聽語類障礙或含聽語類障礙</a:t>
            </a:r>
            <a:r>
              <a:rPr lang="zh-TW" altLang="en-US" dirty="0" smtClean="0"/>
              <a:t>之多 </a:t>
            </a:r>
            <a:endParaRPr lang="en-US" altLang="zh-TW" dirty="0" smtClean="0"/>
          </a:p>
          <a:p>
            <a:pPr marL="0" indent="0">
              <a:buNone/>
            </a:pPr>
            <a:r>
              <a:rPr lang="zh-TW" altLang="en-US" dirty="0"/>
              <a:t> </a:t>
            </a:r>
            <a:r>
              <a:rPr lang="zh-TW" altLang="en-US" dirty="0" smtClean="0"/>
              <a:t>          重障礙</a:t>
            </a:r>
            <a:r>
              <a:rPr lang="zh-TW" altLang="en-US" dirty="0"/>
              <a:t>鑑定證明。</a:t>
            </a:r>
          </a:p>
          <a:p>
            <a:pPr marL="0" indent="0">
              <a:buNone/>
            </a:pPr>
            <a:r>
              <a:rPr lang="zh-TW" altLang="en-US" dirty="0"/>
              <a:t> </a:t>
            </a:r>
            <a:r>
              <a:rPr lang="zh-TW" altLang="en-US" dirty="0" smtClean="0"/>
              <a:t>      </a:t>
            </a:r>
            <a:r>
              <a:rPr lang="en-US" altLang="zh-TW" dirty="0" smtClean="0"/>
              <a:t>3</a:t>
            </a:r>
            <a:r>
              <a:rPr lang="en-US" altLang="zh-TW" dirty="0"/>
              <a:t>.</a:t>
            </a:r>
            <a:r>
              <a:rPr lang="zh-TW" altLang="en-US" b="1" dirty="0">
                <a:solidFill>
                  <a:schemeClr val="tx2"/>
                </a:solidFill>
              </a:rPr>
              <a:t>復健按摩科</a:t>
            </a:r>
            <a:r>
              <a:rPr lang="zh-TW" altLang="en-US" dirty="0" smtClean="0"/>
              <a:t>：視覺</a:t>
            </a:r>
            <a:r>
              <a:rPr lang="zh-TW" altLang="en-US" dirty="0"/>
              <a:t>障礙或含視覺障礙</a:t>
            </a:r>
            <a:r>
              <a:rPr lang="zh-TW" altLang="en-US" dirty="0" smtClean="0"/>
              <a:t>之多</a:t>
            </a:r>
            <a:r>
              <a:rPr lang="en-US" altLang="zh-TW" dirty="0" smtClean="0"/>
              <a:t/>
            </a:r>
            <a:br>
              <a:rPr lang="en-US" altLang="zh-TW" dirty="0" smtClean="0"/>
            </a:br>
            <a:r>
              <a:rPr lang="zh-TW" altLang="en-US" dirty="0" smtClean="0"/>
              <a:t>           重障礙鑑定證明</a:t>
            </a:r>
            <a:r>
              <a:rPr lang="zh-TW" altLang="en-US" dirty="0"/>
              <a:t>。</a:t>
            </a:r>
          </a:p>
        </p:txBody>
      </p:sp>
    </p:spTree>
    <p:extLst>
      <p:ext uri="{BB962C8B-B14F-4D97-AF65-F5344CB8AC3E}">
        <p14:creationId xmlns:p14="http://schemas.microsoft.com/office/powerpoint/2010/main" val="309331622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a:xfrm>
            <a:off x="457200" y="1600200"/>
            <a:ext cx="8229600" cy="5141168"/>
          </a:xfrm>
        </p:spPr>
        <p:txBody>
          <a:bodyPr>
            <a:normAutofit lnSpcReduction="10000"/>
          </a:bodyPr>
          <a:lstStyle/>
          <a:p>
            <a:r>
              <a:rPr lang="en-US" altLang="zh-TW" dirty="0" smtClean="0"/>
              <a:t>3.</a:t>
            </a:r>
            <a:r>
              <a:rPr lang="zh-TW" altLang="en-US" dirty="0" smtClean="0"/>
              <a:t>高雄區</a:t>
            </a:r>
            <a:r>
              <a:rPr lang="en-US" altLang="zh-TW" dirty="0" smtClean="0"/>
              <a:t>107 </a:t>
            </a:r>
            <a:r>
              <a:rPr lang="zh-TW" altLang="en-US" dirty="0"/>
              <a:t>學年度身心障礙</a:t>
            </a:r>
            <a:r>
              <a:rPr lang="zh-TW" altLang="en-US" dirty="0" smtClean="0"/>
              <a:t>學生適</a:t>
            </a:r>
            <a:r>
              <a:rPr lang="zh-TW" altLang="en-US" dirty="0"/>
              <a:t>性</a:t>
            </a:r>
            <a:r>
              <a:rPr lang="zh-TW" altLang="en-US" dirty="0" smtClean="0"/>
              <a:t>輔導  </a:t>
            </a:r>
            <a:endParaRPr lang="en-US" altLang="zh-TW" dirty="0" smtClean="0"/>
          </a:p>
          <a:p>
            <a:pPr marL="0" indent="0">
              <a:buNone/>
            </a:pPr>
            <a:r>
              <a:rPr lang="zh-TW" altLang="en-US" dirty="0"/>
              <a:t> </a:t>
            </a:r>
            <a:r>
              <a:rPr lang="zh-TW" altLang="en-US" dirty="0" smtClean="0"/>
              <a:t>      安置高級</a:t>
            </a:r>
            <a:r>
              <a:rPr lang="zh-TW" altLang="en-US" dirty="0"/>
              <a:t>中等學校普通班、實用技能</a:t>
            </a:r>
            <a:r>
              <a:rPr lang="zh-TW" altLang="en-US" dirty="0" smtClean="0"/>
              <a:t>班</a:t>
            </a:r>
            <a:endParaRPr lang="en-US" altLang="zh-TW" dirty="0" smtClean="0"/>
          </a:p>
          <a:p>
            <a:pPr marL="0" indent="0">
              <a:buNone/>
            </a:pPr>
            <a:r>
              <a:rPr lang="zh-TW" altLang="en-US" dirty="0"/>
              <a:t> </a:t>
            </a:r>
            <a:r>
              <a:rPr lang="zh-TW" altLang="en-US" dirty="0" smtClean="0"/>
              <a:t>      資格：</a:t>
            </a:r>
            <a:endParaRPr lang="en-US" altLang="zh-TW" dirty="0" smtClean="0"/>
          </a:p>
          <a:p>
            <a:pPr marL="0" indent="0">
              <a:buNone/>
            </a:pPr>
            <a:r>
              <a:rPr lang="zh-TW" altLang="en-US" dirty="0"/>
              <a:t> </a:t>
            </a:r>
            <a:r>
              <a:rPr lang="zh-TW" altLang="en-US" dirty="0" smtClean="0"/>
              <a:t>       </a:t>
            </a:r>
            <a:r>
              <a:rPr lang="en-US" altLang="zh-TW" dirty="0" smtClean="0"/>
              <a:t>1.</a:t>
            </a:r>
            <a:r>
              <a:rPr lang="zh-TW" altLang="en-US" dirty="0" smtClean="0"/>
              <a:t>身心</a:t>
            </a:r>
            <a:r>
              <a:rPr lang="zh-TW" altLang="en-US" dirty="0"/>
              <a:t>障礙學生持有各縣</a:t>
            </a:r>
            <a:r>
              <a:rPr lang="en-US" altLang="zh-TW" dirty="0"/>
              <a:t>/</a:t>
            </a:r>
            <a:r>
              <a:rPr lang="zh-TW" altLang="en-US" dirty="0"/>
              <a:t>市政府身心</a:t>
            </a:r>
            <a:r>
              <a:rPr lang="zh-TW" altLang="en-US" dirty="0" smtClean="0"/>
              <a:t>障</a:t>
            </a:r>
            <a:endParaRPr lang="en-US" altLang="zh-TW" dirty="0" smtClean="0"/>
          </a:p>
          <a:p>
            <a:pPr marL="0" indent="0">
              <a:buNone/>
            </a:pPr>
            <a:r>
              <a:rPr lang="zh-TW" altLang="en-US" dirty="0"/>
              <a:t> </a:t>
            </a:r>
            <a:r>
              <a:rPr lang="zh-TW" altLang="en-US" dirty="0" smtClean="0"/>
              <a:t>           礙</a:t>
            </a:r>
            <a:r>
              <a:rPr lang="zh-TW" altLang="en-US" dirty="0"/>
              <a:t>手冊或縣</a:t>
            </a:r>
            <a:r>
              <a:rPr lang="en-US" altLang="zh-TW" dirty="0"/>
              <a:t>/</a:t>
            </a:r>
            <a:r>
              <a:rPr lang="zh-TW" altLang="en-US" dirty="0"/>
              <a:t>市政府特殊教育</a:t>
            </a:r>
            <a:r>
              <a:rPr lang="zh-TW" altLang="en-US" dirty="0" smtClean="0"/>
              <a:t>鑑定及就</a:t>
            </a:r>
            <a:endParaRPr lang="en-US" altLang="zh-TW" dirty="0" smtClean="0"/>
          </a:p>
          <a:p>
            <a:pPr marL="0" indent="0">
              <a:buNone/>
            </a:pPr>
            <a:r>
              <a:rPr lang="zh-TW" altLang="en-US" dirty="0" smtClean="0"/>
              <a:t>            學</a:t>
            </a:r>
            <a:r>
              <a:rPr lang="zh-TW" altLang="en-US" dirty="0"/>
              <a:t>輔導會證明者</a:t>
            </a:r>
            <a:r>
              <a:rPr lang="en-US" altLang="zh-TW" dirty="0"/>
              <a:t>(</a:t>
            </a:r>
            <a:r>
              <a:rPr lang="zh-TW" altLang="en-US" dirty="0"/>
              <a:t>不含智能障礙</a:t>
            </a:r>
            <a:r>
              <a:rPr lang="en-US" altLang="zh-TW" dirty="0"/>
              <a:t>)</a:t>
            </a:r>
            <a:r>
              <a:rPr lang="zh-TW" altLang="en-US" dirty="0" smtClean="0"/>
              <a:t>。</a:t>
            </a:r>
            <a:endParaRPr lang="en-US" altLang="zh-TW" dirty="0" smtClean="0"/>
          </a:p>
          <a:p>
            <a:pPr marL="0" indent="0">
              <a:buNone/>
            </a:pPr>
            <a:r>
              <a:rPr lang="zh-TW" altLang="en-US" dirty="0"/>
              <a:t> </a:t>
            </a:r>
            <a:r>
              <a:rPr lang="zh-TW" altLang="en-US" dirty="0" smtClean="0"/>
              <a:t>       </a:t>
            </a:r>
            <a:r>
              <a:rPr lang="en-US" altLang="zh-TW" dirty="0" smtClean="0"/>
              <a:t>2.</a:t>
            </a:r>
            <a:r>
              <a:rPr lang="zh-TW" altLang="en-US" dirty="0" smtClean="0"/>
              <a:t>具有</a:t>
            </a:r>
            <a:r>
              <a:rPr lang="zh-TW" altLang="en-US" dirty="0"/>
              <a:t>各縣</a:t>
            </a:r>
            <a:r>
              <a:rPr lang="en-US" altLang="zh-TW" dirty="0"/>
              <a:t>/</a:t>
            </a:r>
            <a:r>
              <a:rPr lang="zh-TW" altLang="en-US" dirty="0"/>
              <a:t>市政府所核發下列之身心</a:t>
            </a:r>
            <a:r>
              <a:rPr lang="zh-TW" altLang="en-US" dirty="0" smtClean="0"/>
              <a:t>障</a:t>
            </a:r>
            <a:endParaRPr lang="en-US" altLang="zh-TW" dirty="0" smtClean="0"/>
          </a:p>
          <a:p>
            <a:pPr marL="0" indent="0">
              <a:buNone/>
            </a:pPr>
            <a:r>
              <a:rPr lang="zh-TW" altLang="en-US" dirty="0"/>
              <a:t> </a:t>
            </a:r>
            <a:r>
              <a:rPr lang="zh-TW" altLang="en-US" dirty="0" smtClean="0"/>
              <a:t>           礙</a:t>
            </a:r>
            <a:r>
              <a:rPr lang="zh-TW" altLang="en-US" dirty="0"/>
              <a:t>證明之一者</a:t>
            </a:r>
            <a:r>
              <a:rPr lang="zh-TW" altLang="en-US" dirty="0" smtClean="0"/>
              <a:t>：第一、二、七、其他類</a:t>
            </a:r>
            <a:endParaRPr lang="en-US" altLang="zh-TW" dirty="0" smtClean="0"/>
          </a:p>
          <a:p>
            <a:pPr marL="0" indent="0">
              <a:buNone/>
            </a:pPr>
            <a:r>
              <a:rPr lang="zh-TW" altLang="en-US" dirty="0"/>
              <a:t> </a:t>
            </a:r>
            <a:r>
              <a:rPr lang="zh-TW" altLang="en-US" dirty="0" smtClean="0"/>
              <a:t>           </a:t>
            </a:r>
            <a:r>
              <a:rPr lang="en-US" altLang="zh-TW" dirty="0" smtClean="0"/>
              <a:t>(</a:t>
            </a:r>
            <a:r>
              <a:rPr lang="zh-TW" altLang="en-US" dirty="0" smtClean="0"/>
              <a:t>非智能障礙類</a:t>
            </a:r>
            <a:r>
              <a:rPr lang="en-US" altLang="zh-TW" dirty="0" smtClean="0"/>
              <a:t>)</a:t>
            </a:r>
            <a:endParaRPr lang="zh-TW" altLang="en-US" dirty="0"/>
          </a:p>
        </p:txBody>
      </p:sp>
    </p:spTree>
    <p:extLst>
      <p:ext uri="{BB962C8B-B14F-4D97-AF65-F5344CB8AC3E}">
        <p14:creationId xmlns:p14="http://schemas.microsoft.com/office/powerpoint/2010/main" val="8048783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lstStyle/>
          <a:p>
            <a:r>
              <a:rPr lang="en-US" altLang="zh-TW" dirty="0" smtClean="0"/>
              <a:t>107</a:t>
            </a:r>
            <a:r>
              <a:rPr lang="zh-TW" altLang="en-US" dirty="0" smtClean="0"/>
              <a:t>高雄區</a:t>
            </a:r>
            <a:r>
              <a:rPr lang="en-US" altLang="zh-TW" dirty="0" smtClean="0"/>
              <a:t>-</a:t>
            </a:r>
            <a:r>
              <a:rPr lang="zh-TW" altLang="en-US" dirty="0" smtClean="0"/>
              <a:t>適</a:t>
            </a:r>
            <a:r>
              <a:rPr lang="zh-TW" altLang="en-US" dirty="0"/>
              <a:t>性安置高級中等學校集中式特教班</a:t>
            </a:r>
          </a:p>
        </p:txBody>
      </p:sp>
    </p:spTree>
    <p:extLst>
      <p:ext uri="{BB962C8B-B14F-4D97-AF65-F5344CB8AC3E}">
        <p14:creationId xmlns:p14="http://schemas.microsoft.com/office/powerpoint/2010/main" val="40029400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4238258835"/>
              </p:ext>
            </p:extLst>
          </p:nvPr>
        </p:nvGraphicFramePr>
        <p:xfrm>
          <a:off x="1331640" y="620688"/>
          <a:ext cx="6264696" cy="5716629"/>
        </p:xfrm>
        <a:graphic>
          <a:graphicData uri="http://schemas.openxmlformats.org/drawingml/2006/table">
            <a:tbl>
              <a:tblPr bandRow="1"/>
              <a:tblGrid>
                <a:gridCol w="936104"/>
                <a:gridCol w="2024428"/>
                <a:gridCol w="3304164"/>
              </a:tblGrid>
              <a:tr h="254560">
                <a:tc>
                  <a:txBody>
                    <a:bodyPr/>
                    <a:lstStyle/>
                    <a:p>
                      <a:pPr algn="ctr">
                        <a:spcAft>
                          <a:spcPts val="0"/>
                        </a:spcAft>
                      </a:pPr>
                      <a:r>
                        <a:rPr lang="zh-TW" sz="1300" b="1" kern="0" dirty="0">
                          <a:solidFill>
                            <a:srgbClr val="292934"/>
                          </a:solidFill>
                          <a:effectLst/>
                          <a:latin typeface="Arial"/>
                          <a:ea typeface="新細明體"/>
                          <a:cs typeface="Arial"/>
                        </a:rPr>
                        <a:t>項次</a:t>
                      </a:r>
                      <a:endParaRPr lang="zh-TW" sz="1000" kern="100" dirty="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0DE"/>
                    </a:solidFill>
                  </a:tcPr>
                </a:tc>
                <a:tc>
                  <a:txBody>
                    <a:bodyPr/>
                    <a:lstStyle/>
                    <a:p>
                      <a:pPr algn="ctr">
                        <a:spcAft>
                          <a:spcPts val="0"/>
                        </a:spcAft>
                      </a:pPr>
                      <a:r>
                        <a:rPr lang="zh-TW" sz="1300" b="1" kern="0" dirty="0">
                          <a:solidFill>
                            <a:srgbClr val="292934"/>
                          </a:solidFill>
                          <a:effectLst/>
                          <a:latin typeface="Arial"/>
                          <a:ea typeface="新細明體"/>
                          <a:cs typeface="Arial"/>
                        </a:rPr>
                        <a:t>項目</a:t>
                      </a:r>
                      <a:endParaRPr lang="zh-TW" sz="1000" kern="100" dirty="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0DE"/>
                    </a:solidFill>
                  </a:tcPr>
                </a:tc>
                <a:tc>
                  <a:txBody>
                    <a:bodyPr/>
                    <a:lstStyle/>
                    <a:p>
                      <a:pPr algn="ctr">
                        <a:spcAft>
                          <a:spcPts val="0"/>
                        </a:spcAft>
                      </a:pPr>
                      <a:r>
                        <a:rPr lang="zh-TW" sz="1300" b="1" kern="0">
                          <a:solidFill>
                            <a:srgbClr val="292934"/>
                          </a:solidFill>
                          <a:effectLst/>
                          <a:latin typeface="Arial"/>
                          <a:ea typeface="新細明體"/>
                          <a:cs typeface="Arial"/>
                        </a:rPr>
                        <a:t>日期</a:t>
                      </a:r>
                      <a:endParaRPr lang="zh-TW" sz="1000" kern="10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0DE"/>
                    </a:solidFill>
                  </a:tcPr>
                </a:tc>
              </a:tr>
              <a:tr h="791227">
                <a:tc>
                  <a:txBody>
                    <a:bodyPr/>
                    <a:lstStyle/>
                    <a:p>
                      <a:pPr algn="ctr">
                        <a:spcAft>
                          <a:spcPts val="0"/>
                        </a:spcAft>
                      </a:pPr>
                      <a:r>
                        <a:rPr lang="en-US" sz="2000" kern="0" dirty="0">
                          <a:solidFill>
                            <a:srgbClr val="292934"/>
                          </a:solidFill>
                          <a:effectLst/>
                          <a:latin typeface="Arial"/>
                          <a:ea typeface="新細明體"/>
                          <a:cs typeface="Times New Roman"/>
                        </a:rPr>
                        <a:t>1</a:t>
                      </a:r>
                      <a:endParaRPr lang="zh-TW" sz="1400" kern="100" dirty="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0EF"/>
                    </a:solidFill>
                  </a:tcPr>
                </a:tc>
                <a:tc>
                  <a:txBody>
                    <a:bodyPr/>
                    <a:lstStyle/>
                    <a:p>
                      <a:pPr>
                        <a:spcAft>
                          <a:spcPts val="0"/>
                        </a:spcAft>
                      </a:pPr>
                      <a:r>
                        <a:rPr lang="zh-TW" sz="1300" kern="0" dirty="0">
                          <a:solidFill>
                            <a:srgbClr val="292934"/>
                          </a:solidFill>
                          <a:effectLst/>
                          <a:latin typeface="Arial"/>
                          <a:ea typeface="新細明體"/>
                          <a:cs typeface="Arial"/>
                        </a:rPr>
                        <a:t>簡章公告</a:t>
                      </a:r>
                      <a:endParaRPr lang="zh-TW" sz="1000" kern="100" dirty="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0EF"/>
                    </a:solidFill>
                  </a:tcPr>
                </a:tc>
                <a:tc>
                  <a:txBody>
                    <a:bodyPr/>
                    <a:lstStyle/>
                    <a:p>
                      <a:pPr algn="just">
                        <a:spcAft>
                          <a:spcPts val="0"/>
                        </a:spcAft>
                      </a:pPr>
                      <a:r>
                        <a:rPr lang="en-US" sz="1300" kern="0" dirty="0" smtClean="0">
                          <a:solidFill>
                            <a:srgbClr val="292934"/>
                          </a:solidFill>
                          <a:effectLst/>
                          <a:latin typeface="Arial"/>
                          <a:ea typeface="新細明體"/>
                          <a:cs typeface="Times New Roman"/>
                        </a:rPr>
                        <a:t>10</a:t>
                      </a:r>
                      <a:r>
                        <a:rPr lang="en-US" altLang="zh-TW" sz="1300" kern="0" dirty="0" smtClean="0">
                          <a:solidFill>
                            <a:srgbClr val="292934"/>
                          </a:solidFill>
                          <a:effectLst/>
                          <a:latin typeface="Arial"/>
                          <a:ea typeface="新細明體"/>
                          <a:cs typeface="Times New Roman"/>
                        </a:rPr>
                        <a:t>6</a:t>
                      </a:r>
                      <a:r>
                        <a:rPr lang="zh-TW" sz="1300" kern="0" dirty="0" smtClean="0">
                          <a:solidFill>
                            <a:srgbClr val="292934"/>
                          </a:solidFill>
                          <a:effectLst/>
                          <a:latin typeface="Arial"/>
                          <a:ea typeface="新細明體"/>
                          <a:cs typeface="Arial"/>
                        </a:rPr>
                        <a:t>年</a:t>
                      </a:r>
                      <a:r>
                        <a:rPr lang="en-US" sz="1300" kern="0" dirty="0">
                          <a:solidFill>
                            <a:srgbClr val="292934"/>
                          </a:solidFill>
                          <a:effectLst/>
                          <a:latin typeface="Arial"/>
                          <a:ea typeface="新細明體"/>
                          <a:cs typeface="Times New Roman"/>
                        </a:rPr>
                        <a:t>12</a:t>
                      </a:r>
                      <a:r>
                        <a:rPr lang="zh-TW" sz="1300" kern="0" dirty="0" smtClean="0">
                          <a:solidFill>
                            <a:srgbClr val="292934"/>
                          </a:solidFill>
                          <a:effectLst/>
                          <a:latin typeface="Arial"/>
                          <a:ea typeface="新細明體"/>
                          <a:cs typeface="Arial"/>
                        </a:rPr>
                        <a:t>月</a:t>
                      </a:r>
                      <a:r>
                        <a:rPr lang="en-US" altLang="zh-TW" sz="1300" kern="0" dirty="0" smtClean="0">
                          <a:solidFill>
                            <a:srgbClr val="292934"/>
                          </a:solidFill>
                          <a:effectLst/>
                          <a:latin typeface="Arial"/>
                          <a:ea typeface="新細明體"/>
                          <a:cs typeface="Arial"/>
                        </a:rPr>
                        <a:t>1</a:t>
                      </a:r>
                      <a:r>
                        <a:rPr lang="en-US" altLang="zh-TW" sz="1300" kern="0" dirty="0" smtClean="0">
                          <a:solidFill>
                            <a:srgbClr val="292934"/>
                          </a:solidFill>
                          <a:effectLst/>
                          <a:latin typeface="Arial"/>
                          <a:ea typeface="新細明體"/>
                          <a:cs typeface="Times New Roman"/>
                        </a:rPr>
                        <a:t>1</a:t>
                      </a:r>
                      <a:r>
                        <a:rPr lang="zh-TW" sz="1300" kern="0" dirty="0" smtClean="0">
                          <a:solidFill>
                            <a:srgbClr val="292934"/>
                          </a:solidFill>
                          <a:effectLst/>
                          <a:latin typeface="Arial"/>
                          <a:ea typeface="新細明體"/>
                          <a:cs typeface="Arial"/>
                        </a:rPr>
                        <a:t>日</a:t>
                      </a:r>
                      <a:r>
                        <a:rPr lang="zh-TW" sz="1300" kern="0" dirty="0">
                          <a:solidFill>
                            <a:srgbClr val="292934"/>
                          </a:solidFill>
                          <a:effectLst/>
                          <a:latin typeface="Arial"/>
                          <a:ea typeface="新細明體"/>
                          <a:cs typeface="Arial"/>
                        </a:rPr>
                        <a:t>（</a:t>
                      </a:r>
                      <a:r>
                        <a:rPr lang="zh-TW" sz="1300" kern="0" dirty="0" smtClean="0">
                          <a:solidFill>
                            <a:srgbClr val="292934"/>
                          </a:solidFill>
                          <a:effectLst/>
                          <a:latin typeface="Arial"/>
                          <a:ea typeface="新細明體"/>
                          <a:cs typeface="Arial"/>
                        </a:rPr>
                        <a:t>星期</a:t>
                      </a:r>
                      <a:r>
                        <a:rPr lang="zh-TW" altLang="en-US" sz="1300" kern="0" dirty="0" smtClean="0">
                          <a:solidFill>
                            <a:srgbClr val="292934"/>
                          </a:solidFill>
                          <a:effectLst/>
                          <a:latin typeface="Arial"/>
                          <a:ea typeface="新細明體"/>
                          <a:cs typeface="Arial"/>
                        </a:rPr>
                        <a:t>一</a:t>
                      </a:r>
                      <a:r>
                        <a:rPr lang="zh-TW" sz="1300" kern="0" dirty="0" smtClean="0">
                          <a:solidFill>
                            <a:srgbClr val="292934"/>
                          </a:solidFill>
                          <a:effectLst/>
                          <a:latin typeface="Arial"/>
                          <a:ea typeface="新細明體"/>
                          <a:cs typeface="Arial"/>
                        </a:rPr>
                        <a:t>）</a:t>
                      </a:r>
                      <a:r>
                        <a:rPr lang="zh-TW" sz="1300" kern="0" spc="-100" dirty="0">
                          <a:solidFill>
                            <a:srgbClr val="292934"/>
                          </a:solidFill>
                          <a:effectLst/>
                          <a:latin typeface="Arial"/>
                          <a:ea typeface="新細明體"/>
                          <a:cs typeface="Arial"/>
                        </a:rPr>
                        <a:t>起</a:t>
                      </a:r>
                      <a:r>
                        <a:rPr lang="zh-TW" sz="1300" kern="0" dirty="0">
                          <a:solidFill>
                            <a:srgbClr val="292934"/>
                          </a:solidFill>
                          <a:effectLst/>
                          <a:latin typeface="Arial"/>
                          <a:ea typeface="新細明體"/>
                          <a:cs typeface="Arial"/>
                        </a:rPr>
                        <a:t>公告於「高雄區身心障礙學生適性輔導安置網站」</a:t>
                      </a:r>
                      <a:r>
                        <a:rPr lang="en-US" sz="1300" kern="0" dirty="0">
                          <a:solidFill>
                            <a:srgbClr val="292934"/>
                          </a:solidFill>
                          <a:effectLst/>
                          <a:latin typeface="Arial"/>
                          <a:ea typeface="新細明體"/>
                          <a:cs typeface="Times New Roman"/>
                        </a:rPr>
                        <a:t>(</a:t>
                      </a:r>
                      <a:r>
                        <a:rPr lang="en-US" sz="1300" u="sng" kern="0" dirty="0">
                          <a:solidFill>
                            <a:srgbClr val="292934"/>
                          </a:solidFill>
                          <a:effectLst/>
                          <a:latin typeface="Arial"/>
                          <a:ea typeface="新細明體"/>
                          <a:cs typeface="Times New Roman"/>
                          <a:hlinkClick r:id="rId2"/>
                        </a:rPr>
                        <a:t>http://doc.spec.kh.edu.tw/12/</a:t>
                      </a:r>
                      <a:r>
                        <a:rPr lang="en-US" sz="1300" kern="0" dirty="0">
                          <a:solidFill>
                            <a:srgbClr val="292934"/>
                          </a:solidFill>
                          <a:effectLst/>
                          <a:latin typeface="Arial"/>
                          <a:ea typeface="新細明體"/>
                          <a:cs typeface="Times New Roman"/>
                        </a:rPr>
                        <a:t>)</a:t>
                      </a:r>
                      <a:endParaRPr lang="zh-TW" sz="1000" kern="100" dirty="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0EF"/>
                    </a:solidFill>
                  </a:tcPr>
                </a:tc>
              </a:tr>
              <a:tr h="523404">
                <a:tc>
                  <a:txBody>
                    <a:bodyPr/>
                    <a:lstStyle/>
                    <a:p>
                      <a:pPr algn="ctr">
                        <a:spcAft>
                          <a:spcPts val="0"/>
                        </a:spcAft>
                      </a:pPr>
                      <a:r>
                        <a:rPr lang="en-US" sz="2000" kern="0" dirty="0">
                          <a:solidFill>
                            <a:srgbClr val="292934"/>
                          </a:solidFill>
                          <a:effectLst/>
                          <a:latin typeface="Arial"/>
                          <a:ea typeface="新細明體"/>
                          <a:cs typeface="Times New Roman"/>
                        </a:rPr>
                        <a:t>2</a:t>
                      </a:r>
                      <a:endParaRPr lang="zh-TW" sz="1400" kern="100" dirty="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0DE"/>
                    </a:solidFill>
                  </a:tcPr>
                </a:tc>
                <a:tc>
                  <a:txBody>
                    <a:bodyPr/>
                    <a:lstStyle/>
                    <a:p>
                      <a:pPr>
                        <a:spcAft>
                          <a:spcPts val="0"/>
                        </a:spcAft>
                      </a:pPr>
                      <a:r>
                        <a:rPr lang="zh-TW" sz="1300" kern="0" dirty="0">
                          <a:solidFill>
                            <a:srgbClr val="292934"/>
                          </a:solidFill>
                          <a:effectLst/>
                          <a:latin typeface="Arial"/>
                          <a:ea typeface="新細明體"/>
                          <a:cs typeface="Arial"/>
                        </a:rPr>
                        <a:t>各國中報名作業</a:t>
                      </a:r>
                      <a:endParaRPr lang="zh-TW" sz="1000" kern="100" dirty="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0DE"/>
                    </a:solidFill>
                  </a:tcPr>
                </a:tc>
                <a:tc>
                  <a:txBody>
                    <a:bodyPr/>
                    <a:lstStyle/>
                    <a:p>
                      <a:pPr>
                        <a:spcAft>
                          <a:spcPts val="0"/>
                        </a:spcAft>
                      </a:pPr>
                      <a:r>
                        <a:rPr lang="en-US" sz="1300" kern="0" dirty="0" smtClean="0">
                          <a:solidFill>
                            <a:srgbClr val="292934"/>
                          </a:solidFill>
                          <a:effectLst/>
                          <a:latin typeface="Arial"/>
                          <a:ea typeface="新細明體"/>
                          <a:cs typeface="Times New Roman"/>
                        </a:rPr>
                        <a:t>107</a:t>
                      </a:r>
                      <a:r>
                        <a:rPr lang="zh-TW" sz="1300" kern="0" dirty="0" smtClean="0">
                          <a:solidFill>
                            <a:srgbClr val="292934"/>
                          </a:solidFill>
                          <a:effectLst/>
                          <a:latin typeface="Arial"/>
                          <a:ea typeface="新細明體"/>
                          <a:cs typeface="Arial"/>
                        </a:rPr>
                        <a:t>年</a:t>
                      </a:r>
                      <a:r>
                        <a:rPr lang="en-US" altLang="zh-TW" sz="1300" kern="0" dirty="0" smtClean="0">
                          <a:solidFill>
                            <a:srgbClr val="292934"/>
                          </a:solidFill>
                          <a:effectLst/>
                          <a:latin typeface="Arial"/>
                          <a:ea typeface="新細明體"/>
                          <a:cs typeface="Times New Roman"/>
                        </a:rPr>
                        <a:t>2</a:t>
                      </a:r>
                      <a:r>
                        <a:rPr lang="zh-TW" sz="1300" kern="0" dirty="0" smtClean="0">
                          <a:solidFill>
                            <a:srgbClr val="292934"/>
                          </a:solidFill>
                          <a:effectLst/>
                          <a:latin typeface="Arial"/>
                          <a:ea typeface="新細明體"/>
                          <a:cs typeface="Arial"/>
                        </a:rPr>
                        <a:t>月</a:t>
                      </a:r>
                      <a:r>
                        <a:rPr lang="en-US" altLang="zh-TW" sz="1300" kern="0" dirty="0" smtClean="0">
                          <a:solidFill>
                            <a:srgbClr val="292934"/>
                          </a:solidFill>
                          <a:effectLst/>
                          <a:latin typeface="Arial"/>
                          <a:ea typeface="新細明體"/>
                          <a:cs typeface="Arial"/>
                        </a:rPr>
                        <a:t>2</a:t>
                      </a:r>
                      <a:r>
                        <a:rPr lang="en-US" altLang="zh-TW" sz="1300" kern="0" dirty="0" smtClean="0">
                          <a:solidFill>
                            <a:srgbClr val="292934"/>
                          </a:solidFill>
                          <a:effectLst/>
                          <a:latin typeface="Arial"/>
                          <a:ea typeface="新細明體"/>
                          <a:cs typeface="Times New Roman"/>
                        </a:rPr>
                        <a:t>1</a:t>
                      </a:r>
                      <a:r>
                        <a:rPr lang="zh-TW" sz="1300" kern="0" dirty="0" smtClean="0">
                          <a:solidFill>
                            <a:srgbClr val="292934"/>
                          </a:solidFill>
                          <a:effectLst/>
                          <a:latin typeface="Arial"/>
                          <a:ea typeface="新細明體"/>
                          <a:cs typeface="Arial"/>
                        </a:rPr>
                        <a:t>日</a:t>
                      </a:r>
                      <a:r>
                        <a:rPr lang="zh-TW" sz="1300" kern="0" dirty="0">
                          <a:solidFill>
                            <a:srgbClr val="292934"/>
                          </a:solidFill>
                          <a:effectLst/>
                          <a:latin typeface="Arial"/>
                          <a:ea typeface="新細明體"/>
                          <a:cs typeface="Arial"/>
                        </a:rPr>
                        <a:t>（</a:t>
                      </a:r>
                      <a:r>
                        <a:rPr lang="zh-TW" sz="1300" kern="0" dirty="0" smtClean="0">
                          <a:solidFill>
                            <a:srgbClr val="292934"/>
                          </a:solidFill>
                          <a:effectLst/>
                          <a:latin typeface="Arial"/>
                          <a:ea typeface="新細明體"/>
                          <a:cs typeface="Arial"/>
                        </a:rPr>
                        <a:t>星期</a:t>
                      </a:r>
                      <a:r>
                        <a:rPr lang="zh-TW" altLang="en-US" sz="1300" kern="0" dirty="0" smtClean="0">
                          <a:solidFill>
                            <a:srgbClr val="292934"/>
                          </a:solidFill>
                          <a:effectLst/>
                          <a:latin typeface="Arial"/>
                          <a:ea typeface="新細明體"/>
                          <a:cs typeface="Arial"/>
                        </a:rPr>
                        <a:t>三</a:t>
                      </a:r>
                      <a:r>
                        <a:rPr lang="zh-TW" sz="1300" kern="0" dirty="0" smtClean="0">
                          <a:solidFill>
                            <a:srgbClr val="292934"/>
                          </a:solidFill>
                          <a:effectLst/>
                          <a:latin typeface="Arial"/>
                          <a:ea typeface="新細明體"/>
                          <a:cs typeface="Arial"/>
                        </a:rPr>
                        <a:t>）</a:t>
                      </a:r>
                      <a:r>
                        <a:rPr lang="zh-TW" sz="1300" kern="0" dirty="0">
                          <a:solidFill>
                            <a:srgbClr val="292934"/>
                          </a:solidFill>
                          <a:effectLst/>
                          <a:latin typeface="Arial"/>
                          <a:ea typeface="新細明體"/>
                          <a:cs typeface="Arial"/>
                        </a:rPr>
                        <a:t>至</a:t>
                      </a:r>
                      <a:r>
                        <a:rPr lang="en-US" sz="1300" kern="0" dirty="0">
                          <a:solidFill>
                            <a:srgbClr val="292934"/>
                          </a:solidFill>
                          <a:effectLst/>
                          <a:latin typeface="Arial"/>
                          <a:ea typeface="新細明體"/>
                          <a:cs typeface="Times New Roman"/>
                        </a:rPr>
                        <a:t>3</a:t>
                      </a:r>
                      <a:r>
                        <a:rPr lang="zh-TW" sz="1300" kern="0" dirty="0" smtClean="0">
                          <a:solidFill>
                            <a:srgbClr val="292934"/>
                          </a:solidFill>
                          <a:effectLst/>
                          <a:latin typeface="Arial"/>
                          <a:ea typeface="新細明體"/>
                          <a:cs typeface="Arial"/>
                        </a:rPr>
                        <a:t>月</a:t>
                      </a:r>
                      <a:r>
                        <a:rPr lang="en-US" altLang="zh-TW" sz="1300" kern="0" dirty="0" smtClean="0">
                          <a:solidFill>
                            <a:srgbClr val="292934"/>
                          </a:solidFill>
                          <a:effectLst/>
                          <a:latin typeface="Arial"/>
                          <a:ea typeface="新細明體"/>
                          <a:cs typeface="Times New Roman"/>
                        </a:rPr>
                        <a:t>5</a:t>
                      </a:r>
                      <a:r>
                        <a:rPr lang="zh-TW" sz="1300" kern="0" dirty="0" smtClean="0">
                          <a:solidFill>
                            <a:srgbClr val="292934"/>
                          </a:solidFill>
                          <a:effectLst/>
                          <a:latin typeface="Arial"/>
                          <a:ea typeface="新細明體"/>
                          <a:cs typeface="Arial"/>
                        </a:rPr>
                        <a:t>日</a:t>
                      </a:r>
                      <a:r>
                        <a:rPr lang="en-US" sz="1300" kern="0" dirty="0">
                          <a:solidFill>
                            <a:srgbClr val="292934"/>
                          </a:solidFill>
                          <a:effectLst/>
                          <a:latin typeface="Arial"/>
                          <a:ea typeface="新細明體"/>
                          <a:cs typeface="Times New Roman"/>
                        </a:rPr>
                        <a:t>(</a:t>
                      </a:r>
                      <a:r>
                        <a:rPr lang="zh-TW" sz="1300" kern="0" dirty="0" smtClean="0">
                          <a:solidFill>
                            <a:srgbClr val="292934"/>
                          </a:solidFill>
                          <a:effectLst/>
                          <a:latin typeface="Arial"/>
                          <a:ea typeface="新細明體"/>
                          <a:cs typeface="Arial"/>
                        </a:rPr>
                        <a:t>星期</a:t>
                      </a:r>
                      <a:r>
                        <a:rPr lang="zh-TW" altLang="en-US" sz="1300" kern="0" dirty="0" smtClean="0">
                          <a:solidFill>
                            <a:srgbClr val="292934"/>
                          </a:solidFill>
                          <a:effectLst/>
                          <a:latin typeface="Arial"/>
                          <a:ea typeface="新細明體"/>
                          <a:cs typeface="Arial"/>
                        </a:rPr>
                        <a:t>一</a:t>
                      </a:r>
                      <a:r>
                        <a:rPr lang="en-US" sz="1300" kern="0" dirty="0" smtClean="0">
                          <a:solidFill>
                            <a:srgbClr val="292934"/>
                          </a:solidFill>
                          <a:effectLst/>
                          <a:latin typeface="Arial"/>
                          <a:ea typeface="新細明體"/>
                          <a:cs typeface="Times New Roman"/>
                        </a:rPr>
                        <a:t>)</a:t>
                      </a:r>
                      <a:endParaRPr lang="zh-TW" sz="1000" kern="100" dirty="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0DE"/>
                    </a:solidFill>
                  </a:tcPr>
                </a:tc>
              </a:tr>
              <a:tr h="523404">
                <a:tc>
                  <a:txBody>
                    <a:bodyPr/>
                    <a:lstStyle/>
                    <a:p>
                      <a:pPr algn="ctr">
                        <a:spcAft>
                          <a:spcPts val="0"/>
                        </a:spcAft>
                      </a:pPr>
                      <a:r>
                        <a:rPr lang="en-US" sz="2000" kern="0" dirty="0">
                          <a:solidFill>
                            <a:srgbClr val="292934"/>
                          </a:solidFill>
                          <a:effectLst/>
                          <a:latin typeface="Arial"/>
                          <a:ea typeface="新細明體"/>
                          <a:cs typeface="Times New Roman"/>
                        </a:rPr>
                        <a:t>3</a:t>
                      </a:r>
                      <a:endParaRPr lang="zh-TW" sz="1400" kern="100" dirty="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0EF"/>
                    </a:solidFill>
                  </a:tcPr>
                </a:tc>
                <a:tc>
                  <a:txBody>
                    <a:bodyPr/>
                    <a:lstStyle/>
                    <a:p>
                      <a:pPr>
                        <a:spcAft>
                          <a:spcPts val="0"/>
                        </a:spcAft>
                      </a:pPr>
                      <a:r>
                        <a:rPr lang="zh-TW" altLang="en-US" sz="1300" kern="0" dirty="0" smtClean="0">
                          <a:solidFill>
                            <a:srgbClr val="292934"/>
                          </a:solidFill>
                          <a:effectLst/>
                          <a:latin typeface="Arial"/>
                          <a:ea typeface="新細明體"/>
                          <a:cs typeface="Arial"/>
                        </a:rPr>
                        <a:t>寄發能力評估通知單及准考證至各國中</a:t>
                      </a:r>
                      <a:endParaRPr lang="zh-TW" sz="1000" kern="100" dirty="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0EF"/>
                    </a:solidFill>
                  </a:tcPr>
                </a:tc>
                <a:tc>
                  <a:txBody>
                    <a:bodyPr/>
                    <a:lstStyle/>
                    <a:p>
                      <a:pPr>
                        <a:spcAft>
                          <a:spcPts val="0"/>
                        </a:spcAft>
                      </a:pPr>
                      <a:r>
                        <a:rPr lang="en-US" sz="1300" kern="100" dirty="0" smtClean="0">
                          <a:solidFill>
                            <a:srgbClr val="292934"/>
                          </a:solidFill>
                          <a:effectLst/>
                          <a:latin typeface="Arial"/>
                          <a:ea typeface="新細明體"/>
                          <a:cs typeface="Times New Roman"/>
                        </a:rPr>
                        <a:t>107</a:t>
                      </a:r>
                      <a:r>
                        <a:rPr lang="zh-TW" sz="1300" kern="100" dirty="0" smtClean="0">
                          <a:solidFill>
                            <a:srgbClr val="292934"/>
                          </a:solidFill>
                          <a:effectLst/>
                          <a:latin typeface="Arial"/>
                          <a:ea typeface="新細明體"/>
                          <a:cs typeface="Arial"/>
                        </a:rPr>
                        <a:t>年</a:t>
                      </a:r>
                      <a:r>
                        <a:rPr lang="en-US" altLang="zh-TW" sz="1300" kern="100" dirty="0" smtClean="0">
                          <a:solidFill>
                            <a:srgbClr val="292934"/>
                          </a:solidFill>
                          <a:effectLst/>
                          <a:latin typeface="Arial"/>
                          <a:ea typeface="新細明體"/>
                          <a:cs typeface="Times New Roman"/>
                        </a:rPr>
                        <a:t>4</a:t>
                      </a:r>
                      <a:r>
                        <a:rPr lang="zh-TW" sz="1300" kern="100" dirty="0" smtClean="0">
                          <a:solidFill>
                            <a:srgbClr val="292934"/>
                          </a:solidFill>
                          <a:effectLst/>
                          <a:latin typeface="Arial"/>
                          <a:ea typeface="新細明體"/>
                          <a:cs typeface="Arial"/>
                        </a:rPr>
                        <a:t>月</a:t>
                      </a:r>
                      <a:r>
                        <a:rPr lang="en-US" altLang="zh-TW" sz="1300" kern="100" dirty="0">
                          <a:solidFill>
                            <a:srgbClr val="292934"/>
                          </a:solidFill>
                          <a:effectLst/>
                          <a:latin typeface="Arial"/>
                          <a:ea typeface="新細明體"/>
                          <a:cs typeface="Times New Roman"/>
                        </a:rPr>
                        <a:t>3</a:t>
                      </a:r>
                      <a:r>
                        <a:rPr lang="zh-TW" sz="1300" kern="100" dirty="0" smtClean="0">
                          <a:solidFill>
                            <a:srgbClr val="292934"/>
                          </a:solidFill>
                          <a:effectLst/>
                          <a:latin typeface="Arial"/>
                          <a:ea typeface="新細明體"/>
                          <a:cs typeface="Arial"/>
                        </a:rPr>
                        <a:t>日</a:t>
                      </a:r>
                      <a:r>
                        <a:rPr lang="en-US" sz="1300" kern="100" dirty="0">
                          <a:solidFill>
                            <a:srgbClr val="292934"/>
                          </a:solidFill>
                          <a:effectLst/>
                          <a:latin typeface="Arial"/>
                          <a:ea typeface="新細明體"/>
                          <a:cs typeface="Times New Roman"/>
                        </a:rPr>
                        <a:t>(</a:t>
                      </a:r>
                      <a:r>
                        <a:rPr lang="zh-TW" sz="1300" kern="100" dirty="0" smtClean="0">
                          <a:solidFill>
                            <a:srgbClr val="292934"/>
                          </a:solidFill>
                          <a:effectLst/>
                          <a:latin typeface="Arial"/>
                          <a:ea typeface="新細明體"/>
                          <a:cs typeface="Arial"/>
                        </a:rPr>
                        <a:t>星期</a:t>
                      </a:r>
                      <a:r>
                        <a:rPr lang="zh-TW" altLang="en-US" sz="1300" kern="100" dirty="0" smtClean="0">
                          <a:solidFill>
                            <a:srgbClr val="292934"/>
                          </a:solidFill>
                          <a:effectLst/>
                          <a:latin typeface="Arial"/>
                          <a:ea typeface="新細明體"/>
                          <a:cs typeface="Arial"/>
                        </a:rPr>
                        <a:t>二</a:t>
                      </a:r>
                      <a:r>
                        <a:rPr lang="en-US" sz="1300" kern="0" dirty="0" smtClean="0">
                          <a:solidFill>
                            <a:srgbClr val="292934"/>
                          </a:solidFill>
                          <a:effectLst/>
                          <a:latin typeface="Arial"/>
                          <a:ea typeface="新細明體"/>
                          <a:cs typeface="Times New Roman"/>
                        </a:rPr>
                        <a:t>)</a:t>
                      </a:r>
                      <a:r>
                        <a:rPr lang="zh-TW" sz="1300" kern="0" dirty="0">
                          <a:solidFill>
                            <a:srgbClr val="292934"/>
                          </a:solidFill>
                          <a:effectLst/>
                          <a:latin typeface="Arial"/>
                          <a:ea typeface="新細明體"/>
                          <a:cs typeface="Arial"/>
                        </a:rPr>
                        <a:t>前</a:t>
                      </a:r>
                      <a:endParaRPr lang="zh-TW" sz="1000" kern="100" dirty="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0EF"/>
                    </a:solidFill>
                  </a:tcPr>
                </a:tc>
              </a:tr>
              <a:tr h="523404">
                <a:tc>
                  <a:txBody>
                    <a:bodyPr/>
                    <a:lstStyle/>
                    <a:p>
                      <a:pPr algn="ctr">
                        <a:spcAft>
                          <a:spcPts val="0"/>
                        </a:spcAft>
                      </a:pPr>
                      <a:r>
                        <a:rPr lang="en-US" sz="2000" kern="0" dirty="0">
                          <a:solidFill>
                            <a:srgbClr val="292934"/>
                          </a:solidFill>
                          <a:effectLst/>
                          <a:latin typeface="Arial"/>
                          <a:ea typeface="新細明體"/>
                          <a:cs typeface="Times New Roman"/>
                        </a:rPr>
                        <a:t>4</a:t>
                      </a:r>
                      <a:endParaRPr lang="zh-TW" sz="1400" kern="100" dirty="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0DE"/>
                    </a:solidFill>
                  </a:tcPr>
                </a:tc>
                <a:tc>
                  <a:txBody>
                    <a:bodyPr/>
                    <a:lstStyle/>
                    <a:p>
                      <a:pPr>
                        <a:spcAft>
                          <a:spcPts val="0"/>
                        </a:spcAft>
                      </a:pPr>
                      <a:r>
                        <a:rPr lang="zh-TW" altLang="en-US" sz="1300" kern="100" dirty="0" smtClean="0">
                          <a:solidFill>
                            <a:srgbClr val="292934"/>
                          </a:solidFill>
                          <a:effectLst/>
                          <a:latin typeface="Arial"/>
                          <a:ea typeface="新細明體"/>
                          <a:cs typeface="Arial"/>
                        </a:rPr>
                        <a:t>能力評估</a:t>
                      </a:r>
                      <a:endParaRPr lang="zh-TW" sz="1000" kern="100" dirty="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0DE"/>
                    </a:solidFill>
                  </a:tcPr>
                </a:tc>
                <a:tc>
                  <a:txBody>
                    <a:bodyPr/>
                    <a:lstStyle/>
                    <a:p>
                      <a:pPr>
                        <a:spcAft>
                          <a:spcPts val="0"/>
                        </a:spcAft>
                      </a:pPr>
                      <a:r>
                        <a:rPr lang="en-US" sz="1300" kern="100" dirty="0" smtClean="0">
                          <a:solidFill>
                            <a:srgbClr val="292934"/>
                          </a:solidFill>
                          <a:effectLst/>
                          <a:latin typeface="Arial"/>
                          <a:ea typeface="新細明體"/>
                          <a:cs typeface="Times New Roman"/>
                        </a:rPr>
                        <a:t>107</a:t>
                      </a:r>
                      <a:r>
                        <a:rPr lang="zh-TW" sz="1300" kern="100" dirty="0" smtClean="0">
                          <a:solidFill>
                            <a:srgbClr val="292934"/>
                          </a:solidFill>
                          <a:effectLst/>
                          <a:latin typeface="Arial"/>
                          <a:ea typeface="新細明體"/>
                          <a:cs typeface="Arial"/>
                        </a:rPr>
                        <a:t>年</a:t>
                      </a:r>
                      <a:r>
                        <a:rPr lang="en-US" altLang="zh-TW" sz="1300" kern="100" dirty="0" smtClean="0">
                          <a:solidFill>
                            <a:srgbClr val="292934"/>
                          </a:solidFill>
                          <a:effectLst/>
                          <a:latin typeface="Arial"/>
                          <a:ea typeface="新細明體"/>
                          <a:cs typeface="Times New Roman"/>
                        </a:rPr>
                        <a:t>4</a:t>
                      </a:r>
                      <a:r>
                        <a:rPr lang="zh-TW" sz="1300" kern="100" dirty="0" smtClean="0">
                          <a:solidFill>
                            <a:srgbClr val="292934"/>
                          </a:solidFill>
                          <a:effectLst/>
                          <a:latin typeface="Arial"/>
                          <a:ea typeface="新細明體"/>
                          <a:cs typeface="Arial"/>
                        </a:rPr>
                        <a:t>月</a:t>
                      </a:r>
                      <a:r>
                        <a:rPr lang="en-US" altLang="zh-TW" sz="1300" kern="100" dirty="0" smtClean="0">
                          <a:solidFill>
                            <a:srgbClr val="292934"/>
                          </a:solidFill>
                          <a:effectLst/>
                          <a:latin typeface="Arial"/>
                          <a:ea typeface="新細明體"/>
                          <a:cs typeface="Times New Roman"/>
                        </a:rPr>
                        <a:t>14</a:t>
                      </a:r>
                      <a:r>
                        <a:rPr lang="zh-TW" sz="1300" kern="100" dirty="0" smtClean="0">
                          <a:solidFill>
                            <a:srgbClr val="292934"/>
                          </a:solidFill>
                          <a:effectLst/>
                          <a:latin typeface="Arial"/>
                          <a:ea typeface="新細明體"/>
                          <a:cs typeface="Arial"/>
                        </a:rPr>
                        <a:t>日</a:t>
                      </a:r>
                      <a:r>
                        <a:rPr lang="en-US" sz="1300" kern="100" dirty="0">
                          <a:solidFill>
                            <a:srgbClr val="292934"/>
                          </a:solidFill>
                          <a:effectLst/>
                          <a:latin typeface="Arial"/>
                          <a:ea typeface="新細明體"/>
                          <a:cs typeface="Times New Roman"/>
                        </a:rPr>
                        <a:t>(</a:t>
                      </a:r>
                      <a:r>
                        <a:rPr lang="zh-TW" sz="1300" kern="100" dirty="0" smtClean="0">
                          <a:solidFill>
                            <a:srgbClr val="292934"/>
                          </a:solidFill>
                          <a:effectLst/>
                          <a:latin typeface="Arial"/>
                          <a:ea typeface="新細明體"/>
                          <a:cs typeface="Arial"/>
                        </a:rPr>
                        <a:t>星期</a:t>
                      </a:r>
                      <a:r>
                        <a:rPr lang="zh-TW" altLang="en-US" sz="1300" kern="100" dirty="0" smtClean="0">
                          <a:solidFill>
                            <a:srgbClr val="292934"/>
                          </a:solidFill>
                          <a:effectLst/>
                          <a:latin typeface="Arial"/>
                          <a:ea typeface="新細明體"/>
                          <a:cs typeface="Arial"/>
                        </a:rPr>
                        <a:t>六</a:t>
                      </a:r>
                      <a:r>
                        <a:rPr lang="en-US" sz="1300" kern="0" dirty="0" smtClean="0">
                          <a:solidFill>
                            <a:srgbClr val="292934"/>
                          </a:solidFill>
                          <a:effectLst/>
                          <a:latin typeface="Arial"/>
                          <a:ea typeface="新細明體"/>
                          <a:cs typeface="Times New Roman"/>
                        </a:rPr>
                        <a:t>)</a:t>
                      </a:r>
                      <a:endParaRPr lang="zh-TW" sz="1000" kern="100" dirty="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0DE"/>
                    </a:solidFill>
                  </a:tcPr>
                </a:tc>
              </a:tr>
              <a:tr h="523404">
                <a:tc>
                  <a:txBody>
                    <a:bodyPr/>
                    <a:lstStyle/>
                    <a:p>
                      <a:pPr algn="ctr">
                        <a:spcAft>
                          <a:spcPts val="0"/>
                        </a:spcAft>
                      </a:pPr>
                      <a:r>
                        <a:rPr lang="en-US" sz="2000" kern="0" dirty="0">
                          <a:solidFill>
                            <a:srgbClr val="292934"/>
                          </a:solidFill>
                          <a:effectLst/>
                          <a:latin typeface="Arial"/>
                          <a:ea typeface="新細明體"/>
                          <a:cs typeface="Times New Roman"/>
                        </a:rPr>
                        <a:t>5</a:t>
                      </a:r>
                      <a:endParaRPr lang="zh-TW" sz="1400" kern="100" dirty="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0EF"/>
                    </a:solidFill>
                  </a:tcPr>
                </a:tc>
                <a:tc>
                  <a:txBody>
                    <a:bodyPr/>
                    <a:lstStyle/>
                    <a:p>
                      <a:pPr>
                        <a:spcAft>
                          <a:spcPts val="0"/>
                        </a:spcAft>
                      </a:pPr>
                      <a:r>
                        <a:rPr lang="zh-TW" altLang="en-US" sz="1300" kern="0" dirty="0" smtClean="0">
                          <a:solidFill>
                            <a:srgbClr val="292934"/>
                          </a:solidFill>
                          <a:effectLst/>
                          <a:latin typeface="Arial"/>
                          <a:ea typeface="新細明體"/>
                          <a:cs typeface="Arial"/>
                        </a:rPr>
                        <a:t>寄發能力評估成績通知單至各國中，並提供網路查詢</a:t>
                      </a:r>
                      <a:endParaRPr lang="zh-TW" sz="1300" kern="0" dirty="0">
                        <a:solidFill>
                          <a:srgbClr val="292934"/>
                        </a:solidFill>
                        <a:effectLst/>
                        <a:latin typeface="Arial"/>
                        <a:ea typeface="新細明體"/>
                        <a:cs typeface="Arial"/>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0EF"/>
                    </a:solidFill>
                  </a:tcPr>
                </a:tc>
                <a:tc>
                  <a:txBody>
                    <a:bodyPr/>
                    <a:lstStyle/>
                    <a:p>
                      <a:pPr>
                        <a:spcAft>
                          <a:spcPts val="0"/>
                        </a:spcAft>
                      </a:pPr>
                      <a:r>
                        <a:rPr lang="en-US" sz="1300" kern="0" dirty="0" smtClean="0">
                          <a:solidFill>
                            <a:srgbClr val="292934"/>
                          </a:solidFill>
                          <a:effectLst/>
                          <a:latin typeface="Arial"/>
                          <a:ea typeface="新細明體"/>
                          <a:cs typeface="Times New Roman"/>
                        </a:rPr>
                        <a:t>107</a:t>
                      </a:r>
                      <a:r>
                        <a:rPr lang="zh-TW" sz="1300" kern="0" dirty="0" smtClean="0">
                          <a:solidFill>
                            <a:srgbClr val="292934"/>
                          </a:solidFill>
                          <a:effectLst/>
                          <a:latin typeface="Arial"/>
                          <a:ea typeface="新細明體"/>
                          <a:cs typeface="Arial"/>
                        </a:rPr>
                        <a:t>年</a:t>
                      </a:r>
                      <a:r>
                        <a:rPr lang="en-US" altLang="zh-TW" sz="1300" kern="0" dirty="0">
                          <a:solidFill>
                            <a:srgbClr val="292934"/>
                          </a:solidFill>
                          <a:effectLst/>
                          <a:latin typeface="Arial"/>
                          <a:ea typeface="新細明體"/>
                          <a:cs typeface="Times New Roman"/>
                        </a:rPr>
                        <a:t>4</a:t>
                      </a:r>
                      <a:r>
                        <a:rPr lang="zh-TW" sz="1300" kern="0" dirty="0" smtClean="0">
                          <a:solidFill>
                            <a:srgbClr val="292934"/>
                          </a:solidFill>
                          <a:effectLst/>
                          <a:latin typeface="Arial"/>
                          <a:ea typeface="新細明體"/>
                          <a:cs typeface="Arial"/>
                        </a:rPr>
                        <a:t>月</a:t>
                      </a:r>
                      <a:r>
                        <a:rPr lang="en-US" altLang="zh-TW" sz="1300" kern="0" dirty="0" smtClean="0">
                          <a:solidFill>
                            <a:srgbClr val="292934"/>
                          </a:solidFill>
                          <a:effectLst/>
                          <a:latin typeface="Arial"/>
                          <a:ea typeface="新細明體"/>
                          <a:cs typeface="Times New Roman"/>
                        </a:rPr>
                        <a:t>26</a:t>
                      </a:r>
                      <a:r>
                        <a:rPr lang="zh-TW" sz="1300" kern="0" dirty="0" smtClean="0">
                          <a:solidFill>
                            <a:srgbClr val="292934"/>
                          </a:solidFill>
                          <a:effectLst/>
                          <a:latin typeface="Arial"/>
                          <a:ea typeface="新細明體"/>
                          <a:cs typeface="Arial"/>
                        </a:rPr>
                        <a:t>日</a:t>
                      </a:r>
                      <a:r>
                        <a:rPr lang="en-US" sz="1300" kern="0" dirty="0">
                          <a:solidFill>
                            <a:srgbClr val="292934"/>
                          </a:solidFill>
                          <a:effectLst/>
                          <a:latin typeface="Arial"/>
                          <a:ea typeface="新細明體"/>
                          <a:cs typeface="Times New Roman"/>
                        </a:rPr>
                        <a:t>(</a:t>
                      </a:r>
                      <a:r>
                        <a:rPr lang="zh-TW" sz="1300" kern="0" dirty="0" smtClean="0">
                          <a:solidFill>
                            <a:srgbClr val="292934"/>
                          </a:solidFill>
                          <a:effectLst/>
                          <a:latin typeface="Arial"/>
                          <a:ea typeface="新細明體"/>
                          <a:cs typeface="Arial"/>
                        </a:rPr>
                        <a:t>星期</a:t>
                      </a:r>
                      <a:r>
                        <a:rPr lang="zh-TW" altLang="en-US" sz="1300" kern="0" dirty="0" smtClean="0">
                          <a:solidFill>
                            <a:srgbClr val="292934"/>
                          </a:solidFill>
                          <a:effectLst/>
                          <a:latin typeface="Arial"/>
                          <a:ea typeface="新細明體"/>
                          <a:cs typeface="Arial"/>
                        </a:rPr>
                        <a:t>四</a:t>
                      </a:r>
                      <a:r>
                        <a:rPr lang="en-US" sz="1300" kern="0" dirty="0" smtClean="0">
                          <a:solidFill>
                            <a:srgbClr val="292934"/>
                          </a:solidFill>
                          <a:effectLst/>
                          <a:latin typeface="Arial"/>
                          <a:ea typeface="新細明體"/>
                          <a:cs typeface="Times New Roman"/>
                        </a:rPr>
                        <a:t>) </a:t>
                      </a:r>
                      <a:endParaRPr lang="zh-TW" sz="1000" kern="100" dirty="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0EF"/>
                    </a:solidFill>
                  </a:tcPr>
                </a:tc>
              </a:tr>
              <a:tr h="791227">
                <a:tc>
                  <a:txBody>
                    <a:bodyPr/>
                    <a:lstStyle/>
                    <a:p>
                      <a:pPr marL="0" algn="ctr" defTabSz="914400" rtl="0" eaLnBrk="1" latinLnBrk="0" hangingPunct="1">
                        <a:spcAft>
                          <a:spcPts val="0"/>
                        </a:spcAft>
                      </a:pPr>
                      <a:r>
                        <a:rPr lang="en-US" sz="2000" kern="0" dirty="0">
                          <a:solidFill>
                            <a:srgbClr val="292934"/>
                          </a:solidFill>
                          <a:effectLst/>
                          <a:latin typeface="Arial"/>
                          <a:ea typeface="新細明體"/>
                          <a:cs typeface="Arial"/>
                        </a:rPr>
                        <a:t>6</a:t>
                      </a:r>
                      <a:endParaRPr lang="zh-TW" sz="2000" kern="0" dirty="0">
                        <a:solidFill>
                          <a:srgbClr val="292934"/>
                        </a:solidFill>
                        <a:effectLst/>
                        <a:latin typeface="Arial"/>
                        <a:ea typeface="新細明體"/>
                        <a:cs typeface="Arial"/>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0DE"/>
                    </a:solidFill>
                  </a:tcPr>
                </a:tc>
                <a:tc>
                  <a:txBody>
                    <a:bodyPr/>
                    <a:lstStyle/>
                    <a:p>
                      <a:pPr marL="0" algn="l" defTabSz="914400" rtl="0" eaLnBrk="1" latinLnBrk="0" hangingPunct="1">
                        <a:spcAft>
                          <a:spcPts val="0"/>
                        </a:spcAft>
                      </a:pPr>
                      <a:r>
                        <a:rPr lang="zh-TW" altLang="en-US" sz="1300" kern="0" dirty="0" smtClean="0">
                          <a:solidFill>
                            <a:srgbClr val="292934"/>
                          </a:solidFill>
                          <a:effectLst/>
                          <a:latin typeface="Arial"/>
                          <a:ea typeface="新細明體"/>
                          <a:cs typeface="Arial"/>
                        </a:rPr>
                        <a:t>能力評估分數複查申請</a:t>
                      </a:r>
                      <a:endParaRPr lang="zh-TW" sz="1300" kern="0" dirty="0">
                        <a:solidFill>
                          <a:srgbClr val="292934"/>
                        </a:solidFill>
                        <a:effectLst/>
                        <a:latin typeface="Arial"/>
                        <a:ea typeface="新細明體"/>
                        <a:cs typeface="Arial"/>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0DE"/>
                    </a:solidFill>
                  </a:tcPr>
                </a:tc>
                <a:tc>
                  <a:txBody>
                    <a:bodyPr/>
                    <a:lstStyle/>
                    <a:p>
                      <a:pPr>
                        <a:spcAft>
                          <a:spcPts val="0"/>
                        </a:spcAft>
                      </a:pPr>
                      <a:r>
                        <a:rPr lang="en-US" sz="1300" kern="0" dirty="0" smtClean="0">
                          <a:solidFill>
                            <a:srgbClr val="292934"/>
                          </a:solidFill>
                          <a:effectLst/>
                          <a:latin typeface="Arial"/>
                          <a:ea typeface="新細明體"/>
                          <a:cs typeface="Times New Roman"/>
                        </a:rPr>
                        <a:t>107</a:t>
                      </a:r>
                      <a:r>
                        <a:rPr lang="zh-TW" sz="1300" kern="0" dirty="0" smtClean="0">
                          <a:solidFill>
                            <a:srgbClr val="292934"/>
                          </a:solidFill>
                          <a:effectLst/>
                          <a:latin typeface="Arial"/>
                          <a:ea typeface="新細明體"/>
                          <a:cs typeface="Arial"/>
                        </a:rPr>
                        <a:t>年</a:t>
                      </a:r>
                      <a:r>
                        <a:rPr lang="en-US" altLang="zh-TW" sz="1300" kern="0" dirty="0">
                          <a:solidFill>
                            <a:srgbClr val="292934"/>
                          </a:solidFill>
                          <a:effectLst/>
                          <a:latin typeface="Arial"/>
                          <a:ea typeface="新細明體"/>
                          <a:cs typeface="Times New Roman"/>
                        </a:rPr>
                        <a:t>4</a:t>
                      </a:r>
                      <a:r>
                        <a:rPr lang="zh-TW" sz="1300" kern="0" dirty="0" smtClean="0">
                          <a:solidFill>
                            <a:srgbClr val="292934"/>
                          </a:solidFill>
                          <a:effectLst/>
                          <a:latin typeface="Arial"/>
                          <a:ea typeface="新細明體"/>
                          <a:cs typeface="Arial"/>
                        </a:rPr>
                        <a:t>月</a:t>
                      </a:r>
                      <a:r>
                        <a:rPr lang="en-US" altLang="zh-TW" sz="1300" kern="0" dirty="0" smtClean="0">
                          <a:solidFill>
                            <a:srgbClr val="292934"/>
                          </a:solidFill>
                          <a:effectLst/>
                          <a:latin typeface="Arial"/>
                          <a:ea typeface="新細明體"/>
                          <a:cs typeface="Times New Roman"/>
                        </a:rPr>
                        <a:t>27</a:t>
                      </a:r>
                      <a:r>
                        <a:rPr lang="zh-TW" sz="1300" kern="0" dirty="0" smtClean="0">
                          <a:solidFill>
                            <a:srgbClr val="292934"/>
                          </a:solidFill>
                          <a:effectLst/>
                          <a:latin typeface="Arial"/>
                          <a:ea typeface="新細明體"/>
                          <a:cs typeface="Arial"/>
                        </a:rPr>
                        <a:t>日</a:t>
                      </a:r>
                      <a:r>
                        <a:rPr lang="en-US" sz="1300" kern="0" dirty="0">
                          <a:solidFill>
                            <a:srgbClr val="292934"/>
                          </a:solidFill>
                          <a:effectLst/>
                          <a:latin typeface="Arial"/>
                          <a:ea typeface="新細明體"/>
                          <a:cs typeface="Times New Roman"/>
                        </a:rPr>
                        <a:t>(</a:t>
                      </a:r>
                      <a:r>
                        <a:rPr lang="zh-TW" sz="1300" kern="0" dirty="0" smtClean="0">
                          <a:solidFill>
                            <a:srgbClr val="292934"/>
                          </a:solidFill>
                          <a:effectLst/>
                          <a:latin typeface="Arial"/>
                          <a:ea typeface="新細明體"/>
                          <a:cs typeface="Arial"/>
                        </a:rPr>
                        <a:t>星期</a:t>
                      </a:r>
                      <a:r>
                        <a:rPr lang="zh-TW" altLang="en-US" sz="1300" kern="0" dirty="0" smtClean="0">
                          <a:solidFill>
                            <a:srgbClr val="292934"/>
                          </a:solidFill>
                          <a:effectLst/>
                          <a:latin typeface="Arial"/>
                          <a:ea typeface="新細明體"/>
                          <a:cs typeface="Arial"/>
                        </a:rPr>
                        <a:t>五</a:t>
                      </a:r>
                      <a:r>
                        <a:rPr lang="en-US" sz="1300" kern="0" dirty="0" smtClean="0">
                          <a:solidFill>
                            <a:srgbClr val="292934"/>
                          </a:solidFill>
                          <a:effectLst/>
                          <a:latin typeface="Arial"/>
                          <a:ea typeface="新細明體"/>
                          <a:cs typeface="Times New Roman"/>
                        </a:rPr>
                        <a:t>)</a:t>
                      </a:r>
                      <a:r>
                        <a:rPr lang="zh-TW" altLang="en-US" sz="1300" kern="0" dirty="0" smtClean="0">
                          <a:solidFill>
                            <a:srgbClr val="292934"/>
                          </a:solidFill>
                          <a:effectLst/>
                          <a:latin typeface="Arial"/>
                          <a:ea typeface="新細明體"/>
                          <a:cs typeface="Times New Roman"/>
                        </a:rPr>
                        <a:t>至</a:t>
                      </a:r>
                      <a:r>
                        <a:rPr lang="en-US" altLang="zh-TW" sz="1300" kern="0" dirty="0" smtClean="0">
                          <a:solidFill>
                            <a:srgbClr val="292934"/>
                          </a:solidFill>
                          <a:effectLst/>
                          <a:latin typeface="Arial"/>
                          <a:ea typeface="新細明體"/>
                          <a:cs typeface="Times New Roman"/>
                        </a:rPr>
                        <a:t>5</a:t>
                      </a:r>
                      <a:r>
                        <a:rPr lang="zh-TW" altLang="en-US" sz="1300" kern="0" dirty="0" smtClean="0">
                          <a:solidFill>
                            <a:srgbClr val="292934"/>
                          </a:solidFill>
                          <a:effectLst/>
                          <a:latin typeface="Arial"/>
                          <a:ea typeface="新細明體"/>
                          <a:cs typeface="Times New Roman"/>
                        </a:rPr>
                        <a:t>月</a:t>
                      </a:r>
                      <a:r>
                        <a:rPr lang="en-US" altLang="zh-TW" sz="1300" kern="0" dirty="0" smtClean="0">
                          <a:solidFill>
                            <a:srgbClr val="292934"/>
                          </a:solidFill>
                          <a:effectLst/>
                          <a:latin typeface="Arial"/>
                          <a:ea typeface="新細明體"/>
                          <a:cs typeface="Times New Roman"/>
                        </a:rPr>
                        <a:t>2</a:t>
                      </a:r>
                      <a:r>
                        <a:rPr lang="zh-TW" altLang="en-US" sz="1300" kern="0" dirty="0" smtClean="0">
                          <a:solidFill>
                            <a:srgbClr val="292934"/>
                          </a:solidFill>
                          <a:effectLst/>
                          <a:latin typeface="Arial"/>
                          <a:ea typeface="新細明體"/>
                          <a:cs typeface="Times New Roman"/>
                        </a:rPr>
                        <a:t>日</a:t>
                      </a:r>
                      <a:r>
                        <a:rPr lang="en-US" altLang="zh-TW" sz="1300" kern="0" dirty="0" smtClean="0">
                          <a:solidFill>
                            <a:srgbClr val="292934"/>
                          </a:solidFill>
                          <a:effectLst/>
                          <a:latin typeface="Arial"/>
                          <a:ea typeface="新細明體"/>
                          <a:cs typeface="Times New Roman"/>
                        </a:rPr>
                        <a:t>(</a:t>
                      </a:r>
                      <a:r>
                        <a:rPr lang="zh-TW" altLang="en-US" sz="1300" kern="0" dirty="0" smtClean="0">
                          <a:solidFill>
                            <a:srgbClr val="292934"/>
                          </a:solidFill>
                          <a:effectLst/>
                          <a:latin typeface="Arial"/>
                          <a:ea typeface="新細明體"/>
                          <a:cs typeface="Times New Roman"/>
                        </a:rPr>
                        <a:t>星期三</a:t>
                      </a:r>
                      <a:r>
                        <a:rPr lang="en-US" altLang="zh-TW" sz="1300" kern="0" dirty="0" smtClean="0">
                          <a:solidFill>
                            <a:srgbClr val="292934"/>
                          </a:solidFill>
                          <a:effectLst/>
                          <a:latin typeface="Arial"/>
                          <a:ea typeface="新細明體"/>
                          <a:cs typeface="Times New Roman"/>
                        </a:rPr>
                        <a:t>)</a:t>
                      </a:r>
                      <a:endParaRPr lang="zh-TW" sz="1000" kern="100" dirty="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0DE"/>
                    </a:solidFill>
                  </a:tcPr>
                </a:tc>
              </a:tr>
              <a:tr h="595333">
                <a:tc>
                  <a:txBody>
                    <a:bodyPr/>
                    <a:lstStyle/>
                    <a:p>
                      <a:pPr algn="ctr">
                        <a:spcAft>
                          <a:spcPts val="0"/>
                        </a:spcAft>
                      </a:pPr>
                      <a:r>
                        <a:rPr lang="en-US" sz="2000" kern="0" dirty="0">
                          <a:solidFill>
                            <a:srgbClr val="292934"/>
                          </a:solidFill>
                          <a:effectLst/>
                          <a:latin typeface="Arial"/>
                          <a:ea typeface="新細明體"/>
                          <a:cs typeface="Times New Roman"/>
                        </a:rPr>
                        <a:t>7</a:t>
                      </a:r>
                      <a:endParaRPr lang="zh-TW" sz="1400" kern="100" dirty="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0EF"/>
                    </a:solidFill>
                  </a:tcPr>
                </a:tc>
                <a:tc>
                  <a:txBody>
                    <a:bodyPr/>
                    <a:lstStyle/>
                    <a:p>
                      <a:pPr>
                        <a:spcAft>
                          <a:spcPts val="0"/>
                        </a:spcAft>
                      </a:pPr>
                      <a:r>
                        <a:rPr lang="zh-TW" altLang="en-US" sz="1300" kern="0" dirty="0" smtClean="0">
                          <a:solidFill>
                            <a:srgbClr val="292934"/>
                          </a:solidFill>
                          <a:effectLst/>
                          <a:latin typeface="Arial"/>
                          <a:ea typeface="新細明體"/>
                          <a:cs typeface="Arial"/>
                        </a:rPr>
                        <a:t>寄發複查結果通知書</a:t>
                      </a:r>
                      <a:endParaRPr lang="zh-TW" sz="1000" kern="100" dirty="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0EF"/>
                    </a:solidFill>
                  </a:tcPr>
                </a:tc>
                <a:tc>
                  <a:txBody>
                    <a:bodyPr/>
                    <a:lstStyle/>
                    <a:p>
                      <a:pPr>
                        <a:spcAft>
                          <a:spcPts val="0"/>
                        </a:spcAft>
                      </a:pPr>
                      <a:r>
                        <a:rPr lang="eu-ES" sz="1300" kern="100" dirty="0" smtClean="0">
                          <a:solidFill>
                            <a:srgbClr val="292934"/>
                          </a:solidFill>
                          <a:effectLst/>
                          <a:latin typeface="Arial"/>
                          <a:ea typeface="新細明體"/>
                          <a:cs typeface="Times New Roman"/>
                        </a:rPr>
                        <a:t>107</a:t>
                      </a:r>
                      <a:r>
                        <a:rPr lang="zh-TW" sz="1300" kern="100" dirty="0" smtClean="0">
                          <a:solidFill>
                            <a:srgbClr val="292934"/>
                          </a:solidFill>
                          <a:effectLst/>
                          <a:latin typeface="Arial"/>
                          <a:ea typeface="新細明體"/>
                          <a:cs typeface="Arial"/>
                        </a:rPr>
                        <a:t>年</a:t>
                      </a:r>
                      <a:r>
                        <a:rPr lang="en-US" altLang="zh-TW" sz="1300" kern="100" dirty="0">
                          <a:solidFill>
                            <a:srgbClr val="292934"/>
                          </a:solidFill>
                          <a:effectLst/>
                          <a:latin typeface="Arial"/>
                          <a:ea typeface="新細明體"/>
                          <a:cs typeface="Times New Roman"/>
                        </a:rPr>
                        <a:t>5</a:t>
                      </a:r>
                      <a:r>
                        <a:rPr lang="zh-TW" sz="1300" kern="100" dirty="0" smtClean="0">
                          <a:solidFill>
                            <a:srgbClr val="292934"/>
                          </a:solidFill>
                          <a:effectLst/>
                          <a:latin typeface="Arial"/>
                          <a:ea typeface="新細明體"/>
                          <a:cs typeface="Arial"/>
                        </a:rPr>
                        <a:t>月</a:t>
                      </a:r>
                      <a:r>
                        <a:rPr lang="en-US" altLang="zh-TW" sz="1300" kern="100" dirty="0">
                          <a:solidFill>
                            <a:srgbClr val="292934"/>
                          </a:solidFill>
                          <a:effectLst/>
                          <a:latin typeface="Arial"/>
                          <a:ea typeface="新細明體"/>
                          <a:cs typeface="Times New Roman"/>
                        </a:rPr>
                        <a:t>4</a:t>
                      </a:r>
                      <a:r>
                        <a:rPr lang="zh-TW" sz="1300" kern="100" dirty="0" smtClean="0">
                          <a:solidFill>
                            <a:srgbClr val="292934"/>
                          </a:solidFill>
                          <a:effectLst/>
                          <a:latin typeface="Arial"/>
                          <a:ea typeface="新細明體"/>
                          <a:cs typeface="Arial"/>
                        </a:rPr>
                        <a:t>日</a:t>
                      </a:r>
                      <a:r>
                        <a:rPr lang="zh-TW" sz="1300" kern="100" dirty="0">
                          <a:solidFill>
                            <a:srgbClr val="292934"/>
                          </a:solidFill>
                          <a:effectLst/>
                          <a:latin typeface="Arial"/>
                          <a:ea typeface="新細明體"/>
                          <a:cs typeface="Arial"/>
                        </a:rPr>
                        <a:t>（</a:t>
                      </a:r>
                      <a:r>
                        <a:rPr lang="zh-TW" sz="1300" kern="100" dirty="0" smtClean="0">
                          <a:solidFill>
                            <a:srgbClr val="292934"/>
                          </a:solidFill>
                          <a:effectLst/>
                          <a:latin typeface="Arial"/>
                          <a:ea typeface="新細明體"/>
                          <a:cs typeface="Arial"/>
                        </a:rPr>
                        <a:t>星期</a:t>
                      </a:r>
                      <a:r>
                        <a:rPr lang="zh-TW" altLang="en-US" sz="1300" kern="100" dirty="0" smtClean="0">
                          <a:solidFill>
                            <a:srgbClr val="292934"/>
                          </a:solidFill>
                          <a:effectLst/>
                          <a:latin typeface="Arial"/>
                          <a:ea typeface="新細明體"/>
                          <a:cs typeface="Arial"/>
                        </a:rPr>
                        <a:t>五</a:t>
                      </a:r>
                      <a:r>
                        <a:rPr lang="zh-TW" sz="1300" kern="100" dirty="0" smtClean="0">
                          <a:solidFill>
                            <a:srgbClr val="292934"/>
                          </a:solidFill>
                          <a:effectLst/>
                          <a:latin typeface="Arial"/>
                          <a:ea typeface="新細明體"/>
                          <a:cs typeface="Arial"/>
                        </a:rPr>
                        <a:t>）</a:t>
                      </a:r>
                      <a:endParaRPr lang="zh-TW" sz="1000" kern="100" dirty="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0EF"/>
                    </a:solidFill>
                  </a:tcPr>
                </a:tc>
              </a:tr>
              <a:tr h="595333">
                <a:tc>
                  <a:txBody>
                    <a:bodyPr/>
                    <a:lstStyle/>
                    <a:p>
                      <a:pPr algn="ctr">
                        <a:spcAft>
                          <a:spcPts val="0"/>
                        </a:spcAft>
                      </a:pPr>
                      <a:r>
                        <a:rPr lang="en-US" altLang="zh-TW" sz="2000" kern="100" dirty="0" smtClean="0">
                          <a:effectLst/>
                          <a:latin typeface="Calibri"/>
                          <a:ea typeface="新細明體"/>
                          <a:cs typeface="Times New Roman"/>
                        </a:rPr>
                        <a:t>8</a:t>
                      </a:r>
                      <a:endParaRPr lang="zh-TW" sz="2400" kern="100" dirty="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0EF"/>
                    </a:solidFill>
                  </a:tcPr>
                </a:tc>
                <a:tc>
                  <a:txBody>
                    <a:bodyPr/>
                    <a:lstStyle/>
                    <a:p>
                      <a:pPr>
                        <a:spcAft>
                          <a:spcPts val="0"/>
                        </a:spcAft>
                      </a:pPr>
                      <a:r>
                        <a:rPr lang="zh-TW" altLang="en-US" sz="1300" kern="0" dirty="0" smtClean="0">
                          <a:solidFill>
                            <a:srgbClr val="292934"/>
                          </a:solidFill>
                          <a:effectLst/>
                          <a:latin typeface="Arial"/>
                          <a:ea typeface="新細明體"/>
                          <a:cs typeface="Arial"/>
                        </a:rPr>
                        <a:t>安置作業、現場唱名分發及報到</a:t>
                      </a:r>
                      <a:endParaRPr lang="zh-TW" sz="1300" kern="0" dirty="0">
                        <a:solidFill>
                          <a:srgbClr val="292934"/>
                        </a:solidFill>
                        <a:effectLst/>
                        <a:latin typeface="Arial"/>
                        <a:ea typeface="新細明體"/>
                        <a:cs typeface="Arial"/>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0EF"/>
                    </a:solidFill>
                  </a:tcPr>
                </a:tc>
                <a:tc>
                  <a:txBody>
                    <a:bodyPr/>
                    <a:lstStyle/>
                    <a:p>
                      <a:pPr>
                        <a:spcAft>
                          <a:spcPts val="0"/>
                        </a:spcAft>
                      </a:pPr>
                      <a:r>
                        <a:rPr lang="en-US" altLang="zh-TW" sz="1300" kern="0" dirty="0" smtClean="0">
                          <a:solidFill>
                            <a:srgbClr val="292934"/>
                          </a:solidFill>
                          <a:effectLst/>
                          <a:latin typeface="Arial"/>
                          <a:ea typeface="新細明體"/>
                          <a:cs typeface="Arial"/>
                        </a:rPr>
                        <a:t>107</a:t>
                      </a:r>
                      <a:r>
                        <a:rPr lang="zh-TW" altLang="en-US" sz="1300" kern="0" dirty="0" smtClean="0">
                          <a:solidFill>
                            <a:srgbClr val="292934"/>
                          </a:solidFill>
                          <a:effectLst/>
                          <a:latin typeface="Arial"/>
                          <a:ea typeface="新細明體"/>
                          <a:cs typeface="Arial"/>
                        </a:rPr>
                        <a:t>年</a:t>
                      </a:r>
                      <a:r>
                        <a:rPr lang="en-US" altLang="zh-TW" sz="1300" kern="0" dirty="0" smtClean="0">
                          <a:solidFill>
                            <a:srgbClr val="292934"/>
                          </a:solidFill>
                          <a:effectLst/>
                          <a:latin typeface="Arial"/>
                          <a:ea typeface="新細明體"/>
                          <a:cs typeface="Arial"/>
                        </a:rPr>
                        <a:t>5</a:t>
                      </a:r>
                      <a:r>
                        <a:rPr lang="zh-TW" altLang="en-US" sz="1300" kern="0" dirty="0" smtClean="0">
                          <a:solidFill>
                            <a:srgbClr val="292934"/>
                          </a:solidFill>
                          <a:effectLst/>
                          <a:latin typeface="Arial"/>
                          <a:ea typeface="新細明體"/>
                          <a:cs typeface="Arial"/>
                        </a:rPr>
                        <a:t>月</a:t>
                      </a:r>
                      <a:r>
                        <a:rPr lang="en-US" altLang="zh-TW" sz="1300" kern="0" dirty="0" smtClean="0">
                          <a:solidFill>
                            <a:srgbClr val="292934"/>
                          </a:solidFill>
                          <a:effectLst/>
                          <a:latin typeface="Arial"/>
                          <a:ea typeface="新細明體"/>
                          <a:cs typeface="Arial"/>
                        </a:rPr>
                        <a:t>8</a:t>
                      </a:r>
                      <a:r>
                        <a:rPr lang="zh-TW" altLang="en-US" sz="1300" kern="0" dirty="0" smtClean="0">
                          <a:solidFill>
                            <a:srgbClr val="292934"/>
                          </a:solidFill>
                          <a:effectLst/>
                          <a:latin typeface="Arial"/>
                          <a:ea typeface="新細明體"/>
                          <a:cs typeface="Arial"/>
                        </a:rPr>
                        <a:t>日</a:t>
                      </a:r>
                      <a:r>
                        <a:rPr lang="en-US" altLang="zh-TW" sz="1300" kern="0" dirty="0" smtClean="0">
                          <a:solidFill>
                            <a:srgbClr val="292934"/>
                          </a:solidFill>
                          <a:effectLst/>
                          <a:latin typeface="Arial"/>
                          <a:ea typeface="新細明體"/>
                          <a:cs typeface="Arial"/>
                        </a:rPr>
                        <a:t>(</a:t>
                      </a:r>
                      <a:r>
                        <a:rPr lang="zh-TW" altLang="en-US" sz="1300" kern="0" dirty="0" smtClean="0">
                          <a:solidFill>
                            <a:srgbClr val="292934"/>
                          </a:solidFill>
                          <a:effectLst/>
                          <a:latin typeface="Arial"/>
                          <a:ea typeface="新細明體"/>
                          <a:cs typeface="Arial"/>
                        </a:rPr>
                        <a:t>星期二</a:t>
                      </a:r>
                      <a:r>
                        <a:rPr lang="en-US" altLang="zh-TW" sz="1300" kern="0" dirty="0" smtClean="0">
                          <a:solidFill>
                            <a:srgbClr val="292934"/>
                          </a:solidFill>
                          <a:effectLst/>
                          <a:latin typeface="Arial"/>
                          <a:ea typeface="新細明體"/>
                          <a:cs typeface="Arial"/>
                        </a:rPr>
                        <a:t>)</a:t>
                      </a:r>
                      <a:endParaRPr lang="zh-TW" sz="1300" kern="0" dirty="0">
                        <a:solidFill>
                          <a:srgbClr val="292934"/>
                        </a:solidFill>
                        <a:effectLst/>
                        <a:latin typeface="Arial"/>
                        <a:ea typeface="新細明體"/>
                        <a:cs typeface="Arial"/>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0EF"/>
                    </a:solidFill>
                  </a:tcPr>
                </a:tc>
              </a:tr>
              <a:tr h="595333">
                <a:tc>
                  <a:txBody>
                    <a:bodyPr/>
                    <a:lstStyle/>
                    <a:p>
                      <a:pPr algn="ctr">
                        <a:spcAft>
                          <a:spcPts val="0"/>
                        </a:spcAft>
                      </a:pPr>
                      <a:r>
                        <a:rPr lang="en-US" altLang="zh-TW" sz="2400" kern="100" dirty="0" smtClean="0">
                          <a:effectLst/>
                          <a:latin typeface="Calibri"/>
                          <a:ea typeface="新細明體"/>
                          <a:cs typeface="Times New Roman"/>
                        </a:rPr>
                        <a:t>9</a:t>
                      </a:r>
                      <a:endParaRPr lang="zh-TW" sz="2400" kern="100" dirty="0">
                        <a:effectLst/>
                        <a:latin typeface="Calibri"/>
                        <a:ea typeface="新細明體"/>
                        <a:cs typeface="Times New Roman"/>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0EF"/>
                    </a:solidFill>
                  </a:tcPr>
                </a:tc>
                <a:tc>
                  <a:txBody>
                    <a:bodyPr/>
                    <a:lstStyle/>
                    <a:p>
                      <a:pPr>
                        <a:spcAft>
                          <a:spcPts val="0"/>
                        </a:spcAft>
                      </a:pPr>
                      <a:r>
                        <a:rPr lang="zh-TW" altLang="en-US" sz="1300" kern="0" dirty="0" smtClean="0">
                          <a:solidFill>
                            <a:srgbClr val="292934"/>
                          </a:solidFill>
                          <a:effectLst/>
                          <a:latin typeface="Arial"/>
                          <a:ea typeface="新細明體"/>
                          <a:cs typeface="Arial"/>
                        </a:rPr>
                        <a:t>公告安置結果</a:t>
                      </a:r>
                      <a:endParaRPr lang="zh-TW" sz="1300" kern="0" dirty="0">
                        <a:solidFill>
                          <a:srgbClr val="292934"/>
                        </a:solidFill>
                        <a:effectLst/>
                        <a:latin typeface="Arial"/>
                        <a:ea typeface="新細明體"/>
                        <a:cs typeface="Arial"/>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0EF"/>
                    </a:solidFill>
                  </a:tcPr>
                </a:tc>
                <a:tc>
                  <a:txBody>
                    <a:bodyPr/>
                    <a:lstStyle/>
                    <a:p>
                      <a:pPr>
                        <a:spcAft>
                          <a:spcPts val="0"/>
                        </a:spcAft>
                      </a:pPr>
                      <a:r>
                        <a:rPr lang="en-US" altLang="zh-TW" sz="1300" kern="0" dirty="0" smtClean="0">
                          <a:solidFill>
                            <a:srgbClr val="292934"/>
                          </a:solidFill>
                          <a:effectLst/>
                          <a:latin typeface="Arial"/>
                          <a:ea typeface="新細明體"/>
                          <a:cs typeface="Arial"/>
                        </a:rPr>
                        <a:t>107</a:t>
                      </a:r>
                      <a:r>
                        <a:rPr lang="zh-TW" altLang="en-US" sz="1300" kern="0" dirty="0" smtClean="0">
                          <a:solidFill>
                            <a:srgbClr val="292934"/>
                          </a:solidFill>
                          <a:effectLst/>
                          <a:latin typeface="Arial"/>
                          <a:ea typeface="新細明體"/>
                          <a:cs typeface="Arial"/>
                        </a:rPr>
                        <a:t>年</a:t>
                      </a:r>
                      <a:r>
                        <a:rPr lang="en-US" altLang="zh-TW" sz="1300" kern="0" dirty="0" smtClean="0">
                          <a:solidFill>
                            <a:srgbClr val="292934"/>
                          </a:solidFill>
                          <a:effectLst/>
                          <a:latin typeface="Arial"/>
                          <a:ea typeface="新細明體"/>
                          <a:cs typeface="Arial"/>
                        </a:rPr>
                        <a:t>5</a:t>
                      </a:r>
                      <a:r>
                        <a:rPr lang="zh-TW" altLang="en-US" sz="1300" kern="0" dirty="0" smtClean="0">
                          <a:solidFill>
                            <a:srgbClr val="292934"/>
                          </a:solidFill>
                          <a:effectLst/>
                          <a:latin typeface="Arial"/>
                          <a:ea typeface="新細明體"/>
                          <a:cs typeface="Arial"/>
                        </a:rPr>
                        <a:t>月</a:t>
                      </a:r>
                      <a:r>
                        <a:rPr lang="en-US" altLang="zh-TW" sz="1300" kern="0" dirty="0" smtClean="0">
                          <a:solidFill>
                            <a:srgbClr val="292934"/>
                          </a:solidFill>
                          <a:effectLst/>
                          <a:latin typeface="Arial"/>
                          <a:ea typeface="新細明體"/>
                          <a:cs typeface="Arial"/>
                        </a:rPr>
                        <a:t>29</a:t>
                      </a:r>
                      <a:r>
                        <a:rPr lang="zh-TW" altLang="en-US" sz="1300" kern="0" dirty="0" smtClean="0">
                          <a:solidFill>
                            <a:srgbClr val="292934"/>
                          </a:solidFill>
                          <a:effectLst/>
                          <a:latin typeface="Arial"/>
                          <a:ea typeface="新細明體"/>
                          <a:cs typeface="Arial"/>
                        </a:rPr>
                        <a:t>日</a:t>
                      </a:r>
                      <a:r>
                        <a:rPr lang="en-US" altLang="zh-TW" sz="1300" kern="0" dirty="0" smtClean="0">
                          <a:solidFill>
                            <a:srgbClr val="292934"/>
                          </a:solidFill>
                          <a:effectLst/>
                          <a:latin typeface="Arial"/>
                          <a:ea typeface="新細明體"/>
                          <a:cs typeface="Arial"/>
                        </a:rPr>
                        <a:t>(</a:t>
                      </a:r>
                      <a:r>
                        <a:rPr lang="zh-TW" altLang="en-US" sz="1300" kern="0" dirty="0" smtClean="0">
                          <a:solidFill>
                            <a:srgbClr val="292934"/>
                          </a:solidFill>
                          <a:effectLst/>
                          <a:latin typeface="Arial"/>
                          <a:ea typeface="新細明體"/>
                          <a:cs typeface="Arial"/>
                        </a:rPr>
                        <a:t>星期二</a:t>
                      </a:r>
                      <a:r>
                        <a:rPr lang="en-US" altLang="zh-TW" sz="1300" kern="0" dirty="0" smtClean="0">
                          <a:solidFill>
                            <a:srgbClr val="292934"/>
                          </a:solidFill>
                          <a:effectLst/>
                          <a:latin typeface="Arial"/>
                          <a:ea typeface="新細明體"/>
                          <a:cs typeface="Arial"/>
                        </a:rPr>
                        <a:t>)</a:t>
                      </a:r>
                      <a:endParaRPr lang="zh-TW" sz="1300" kern="0" dirty="0">
                        <a:solidFill>
                          <a:srgbClr val="292934"/>
                        </a:solidFill>
                        <a:effectLst/>
                        <a:latin typeface="Arial"/>
                        <a:ea typeface="新細明體"/>
                        <a:cs typeface="Arial"/>
                      </a:endParaRPr>
                    </a:p>
                  </a:txBody>
                  <a:tcPr marL="13264" marR="13264" marT="765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0EF"/>
                    </a:solidFill>
                  </a:tcPr>
                </a:tc>
              </a:tr>
            </a:tbl>
          </a:graphicData>
        </a:graphic>
      </p:graphicFrame>
    </p:spTree>
    <p:extLst>
      <p:ext uri="{BB962C8B-B14F-4D97-AF65-F5344CB8AC3E}">
        <p14:creationId xmlns:p14="http://schemas.microsoft.com/office/powerpoint/2010/main" val="357771512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6512" y="692696"/>
            <a:ext cx="9145016" cy="936104"/>
          </a:xfrm>
        </p:spPr>
        <p:txBody>
          <a:bodyPr>
            <a:normAutofit fontScale="90000"/>
          </a:bodyPr>
          <a:lstStyle/>
          <a:p>
            <a:r>
              <a:rPr lang="zh-TW" altLang="en-US" sz="4200" dirty="0"/>
              <a:t>高雄</a:t>
            </a:r>
            <a:r>
              <a:rPr lang="zh-TW" altLang="en-US" sz="4200" dirty="0" smtClean="0"/>
              <a:t>區</a:t>
            </a:r>
            <a:r>
              <a:rPr lang="en-US" altLang="zh-TW" sz="4200" dirty="0" smtClean="0"/>
              <a:t>107</a:t>
            </a:r>
            <a:r>
              <a:rPr lang="zh-TW" altLang="en-US" sz="4200" dirty="0" smtClean="0"/>
              <a:t>學年</a:t>
            </a:r>
            <a:r>
              <a:rPr lang="zh-TW" altLang="en-US" sz="4200" dirty="0"/>
              <a:t>度身心障礙</a:t>
            </a:r>
            <a:r>
              <a:rPr lang="zh-TW" altLang="en-US" sz="4200" dirty="0" smtClean="0"/>
              <a:t>學生</a:t>
            </a:r>
            <a:r>
              <a:rPr lang="en-US" altLang="zh-TW" sz="4200" dirty="0" smtClean="0"/>
              <a:t/>
            </a:r>
            <a:br>
              <a:rPr lang="en-US" altLang="zh-TW" sz="4200" dirty="0" smtClean="0"/>
            </a:br>
            <a:r>
              <a:rPr lang="zh-TW" altLang="en-US" sz="4200" dirty="0" smtClean="0"/>
              <a:t>適性輔導安置高級</a:t>
            </a:r>
            <a:r>
              <a:rPr lang="zh-TW" altLang="en-US" sz="4200" dirty="0"/>
              <a:t>中等學校集中</a:t>
            </a:r>
            <a:r>
              <a:rPr lang="zh-TW" altLang="en-US" sz="4200" dirty="0" smtClean="0"/>
              <a:t>式特教班</a:t>
            </a:r>
            <a:r>
              <a:rPr lang="zh-TW" altLang="en-US" dirty="0"/>
              <a:t/>
            </a:r>
            <a:br>
              <a:rPr lang="zh-TW" altLang="en-US" dirty="0"/>
            </a:br>
            <a:endParaRPr lang="zh-TW" altLang="en-US" dirty="0"/>
          </a:p>
        </p:txBody>
      </p:sp>
      <p:sp>
        <p:nvSpPr>
          <p:cNvPr id="3" name="內容版面配置區 2"/>
          <p:cNvSpPr>
            <a:spLocks noGrp="1"/>
          </p:cNvSpPr>
          <p:nvPr>
            <p:ph idx="1"/>
          </p:nvPr>
        </p:nvSpPr>
        <p:spPr/>
        <p:txBody>
          <a:bodyPr>
            <a:normAutofit fontScale="85000" lnSpcReduction="20000"/>
          </a:bodyPr>
          <a:lstStyle/>
          <a:p>
            <a:r>
              <a:rPr lang="zh-TW" altLang="en-US" dirty="0" smtClean="0"/>
              <a:t>    安</a:t>
            </a:r>
            <a:endParaRPr lang="en-US" altLang="zh-TW" dirty="0" smtClean="0"/>
          </a:p>
          <a:p>
            <a:r>
              <a:rPr lang="zh-TW" altLang="en-US" dirty="0" smtClean="0"/>
              <a:t>    置</a:t>
            </a:r>
            <a:endParaRPr lang="en-US" altLang="zh-TW" dirty="0" smtClean="0"/>
          </a:p>
          <a:p>
            <a:r>
              <a:rPr lang="zh-TW" altLang="en-US" dirty="0" smtClean="0"/>
              <a:t>    學</a:t>
            </a:r>
            <a:endParaRPr lang="en-US" altLang="zh-TW" dirty="0" smtClean="0"/>
          </a:p>
          <a:p>
            <a:r>
              <a:rPr lang="zh-TW" altLang="en-US" dirty="0" smtClean="0"/>
              <a:t>    校</a:t>
            </a:r>
            <a:endParaRPr lang="en-US" altLang="zh-TW" dirty="0" smtClean="0"/>
          </a:p>
          <a:p>
            <a:r>
              <a:rPr lang="zh-TW" altLang="en-US" dirty="0" smtClean="0"/>
              <a:t>    及</a:t>
            </a:r>
            <a:endParaRPr lang="en-US" altLang="zh-TW" dirty="0" smtClean="0"/>
          </a:p>
          <a:p>
            <a:r>
              <a:rPr lang="zh-TW" altLang="en-US" dirty="0" smtClean="0"/>
              <a:t>    名</a:t>
            </a:r>
            <a:endParaRPr lang="en-US" altLang="zh-TW" dirty="0" smtClean="0"/>
          </a:p>
          <a:p>
            <a:r>
              <a:rPr lang="zh-TW" altLang="en-US" dirty="0" smtClean="0"/>
              <a:t>    額</a:t>
            </a:r>
            <a:endParaRPr lang="en-US" altLang="zh-TW" dirty="0" smtClean="0"/>
          </a:p>
          <a:p>
            <a:r>
              <a:rPr lang="zh-TW" altLang="en-US" dirty="0" smtClean="0"/>
              <a:t>    一</a:t>
            </a:r>
            <a:endParaRPr lang="en-US" altLang="zh-TW" dirty="0" smtClean="0"/>
          </a:p>
          <a:p>
            <a:r>
              <a:rPr lang="zh-TW" altLang="en-US" dirty="0" smtClean="0"/>
              <a:t>    覽</a:t>
            </a:r>
            <a:endParaRPr lang="en-US" altLang="zh-TW" dirty="0" smtClean="0"/>
          </a:p>
          <a:p>
            <a:r>
              <a:rPr lang="zh-TW" altLang="en-US" dirty="0" smtClean="0"/>
              <a:t>    表</a:t>
            </a:r>
            <a:endParaRPr lang="en-US" altLang="zh-TW" dirty="0" smtClean="0"/>
          </a:p>
          <a:p>
            <a:endParaRPr lang="zh-TW" altLang="en-US" dirty="0"/>
          </a:p>
        </p:txBody>
      </p:sp>
      <p:graphicFrame>
        <p:nvGraphicFramePr>
          <p:cNvPr id="5" name="表格 4"/>
          <p:cNvGraphicFramePr>
            <a:graphicFrameLocks noGrp="1"/>
          </p:cNvGraphicFramePr>
          <p:nvPr>
            <p:extLst>
              <p:ext uri="{D42A27DB-BD31-4B8C-83A1-F6EECF244321}">
                <p14:modId xmlns:p14="http://schemas.microsoft.com/office/powerpoint/2010/main" val="2412241479"/>
              </p:ext>
            </p:extLst>
          </p:nvPr>
        </p:nvGraphicFramePr>
        <p:xfrm>
          <a:off x="2267744" y="1484784"/>
          <a:ext cx="5119035" cy="4425356"/>
        </p:xfrm>
        <a:graphic>
          <a:graphicData uri="http://schemas.openxmlformats.org/drawingml/2006/table">
            <a:tbl>
              <a:tblPr firstRow="1" firstCol="1" bandRow="1">
                <a:tableStyleId>{5C22544A-7EE6-4342-B048-85BDC9FD1C3A}</a:tableStyleId>
              </a:tblPr>
              <a:tblGrid>
                <a:gridCol w="515150"/>
                <a:gridCol w="3309516"/>
                <a:gridCol w="649349"/>
                <a:gridCol w="645020"/>
              </a:tblGrid>
              <a:tr h="365076">
                <a:tc>
                  <a:txBody>
                    <a:bodyPr/>
                    <a:lstStyle/>
                    <a:p>
                      <a:pPr algn="ctr">
                        <a:spcAft>
                          <a:spcPts val="0"/>
                        </a:spcAft>
                      </a:pPr>
                      <a:r>
                        <a:rPr lang="zh-TW" sz="1200" kern="100" dirty="0">
                          <a:effectLst/>
                        </a:rPr>
                        <a:t>編號</a:t>
                      </a:r>
                      <a:endParaRPr lang="zh-TW" sz="1000" kern="100" dirty="0">
                        <a:effectLst/>
                        <a:latin typeface="Calibri"/>
                        <a:ea typeface="新細明體"/>
                        <a:cs typeface="Times New Roman"/>
                      </a:endParaRPr>
                    </a:p>
                  </a:txBody>
                  <a:tcPr marL="58441" marR="58441" marT="0" marB="0" anchor="ctr"/>
                </a:tc>
                <a:tc>
                  <a:txBody>
                    <a:bodyPr/>
                    <a:lstStyle/>
                    <a:p>
                      <a:pPr algn="ctr">
                        <a:spcAft>
                          <a:spcPts val="0"/>
                        </a:spcAft>
                      </a:pPr>
                      <a:r>
                        <a:rPr lang="zh-TW" sz="1200" kern="100">
                          <a:effectLst/>
                        </a:rPr>
                        <a:t>安置學校</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zh-TW" sz="1200" kern="100">
                          <a:effectLst/>
                        </a:rPr>
                        <a:t>班級數</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zh-TW" sz="1200" kern="100">
                          <a:effectLst/>
                        </a:rPr>
                        <a:t>名額</a:t>
                      </a:r>
                      <a:endParaRPr lang="zh-TW" sz="1000" kern="100">
                        <a:effectLst/>
                        <a:latin typeface="Calibri"/>
                        <a:ea typeface="新細明體"/>
                        <a:cs typeface="Times New Roman"/>
                      </a:endParaRPr>
                    </a:p>
                  </a:txBody>
                  <a:tcPr marL="58441" marR="58441" marT="0" marB="0" anchor="ctr"/>
                </a:tc>
              </a:tr>
              <a:tr h="365076">
                <a:tc>
                  <a:txBody>
                    <a:bodyPr/>
                    <a:lstStyle/>
                    <a:p>
                      <a:pPr algn="ctr">
                        <a:spcAft>
                          <a:spcPts val="0"/>
                        </a:spcAft>
                      </a:pPr>
                      <a:r>
                        <a:rPr lang="en-US" sz="1200" kern="100">
                          <a:effectLst/>
                        </a:rPr>
                        <a:t>1</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zh-TW" sz="1200" kern="100">
                          <a:effectLst/>
                        </a:rPr>
                        <a:t>市立三民高級家事商業職業學校</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en-US" sz="1200" kern="100">
                          <a:effectLst/>
                        </a:rPr>
                        <a:t>1</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en-US" sz="1200" kern="100">
                          <a:effectLst/>
                        </a:rPr>
                        <a:t>15</a:t>
                      </a:r>
                      <a:endParaRPr lang="zh-TW" sz="1000" kern="100">
                        <a:effectLst/>
                        <a:latin typeface="Calibri"/>
                        <a:ea typeface="新細明體"/>
                        <a:cs typeface="Times New Roman"/>
                      </a:endParaRPr>
                    </a:p>
                  </a:txBody>
                  <a:tcPr marL="58441" marR="58441" marT="0" marB="0" anchor="ctr"/>
                </a:tc>
              </a:tr>
              <a:tr h="365076">
                <a:tc>
                  <a:txBody>
                    <a:bodyPr/>
                    <a:lstStyle/>
                    <a:p>
                      <a:pPr algn="ctr">
                        <a:spcAft>
                          <a:spcPts val="0"/>
                        </a:spcAft>
                      </a:pPr>
                      <a:r>
                        <a:rPr lang="en-US" sz="1200" b="1" kern="100" dirty="0">
                          <a:solidFill>
                            <a:srgbClr val="FF0000"/>
                          </a:solidFill>
                          <a:effectLst/>
                        </a:rPr>
                        <a:t>2</a:t>
                      </a:r>
                      <a:endParaRPr lang="zh-TW" sz="1000" b="1" kern="100" dirty="0">
                        <a:solidFill>
                          <a:srgbClr val="FF0000"/>
                        </a:solidFill>
                        <a:effectLst/>
                        <a:latin typeface="Calibri"/>
                        <a:ea typeface="新細明體"/>
                        <a:cs typeface="Times New Roman"/>
                      </a:endParaRPr>
                    </a:p>
                  </a:txBody>
                  <a:tcPr marL="58441" marR="58441" marT="0" marB="0" anchor="ctr"/>
                </a:tc>
                <a:tc>
                  <a:txBody>
                    <a:bodyPr/>
                    <a:lstStyle/>
                    <a:p>
                      <a:pPr algn="ctr">
                        <a:spcAft>
                          <a:spcPts val="0"/>
                        </a:spcAft>
                      </a:pPr>
                      <a:r>
                        <a:rPr lang="zh-TW" sz="1200" b="1" kern="100" dirty="0">
                          <a:solidFill>
                            <a:srgbClr val="FF0000"/>
                          </a:solidFill>
                          <a:effectLst/>
                        </a:rPr>
                        <a:t>市立中正高級工業職業學校</a:t>
                      </a:r>
                      <a:endParaRPr lang="zh-TW" sz="1000" b="1" kern="100" dirty="0">
                        <a:solidFill>
                          <a:srgbClr val="FF0000"/>
                        </a:solidFill>
                        <a:effectLst/>
                        <a:latin typeface="Calibri"/>
                        <a:ea typeface="新細明體"/>
                        <a:cs typeface="Times New Roman"/>
                      </a:endParaRPr>
                    </a:p>
                  </a:txBody>
                  <a:tcPr marL="58441" marR="58441" marT="0" marB="0" anchor="ctr"/>
                </a:tc>
                <a:tc>
                  <a:txBody>
                    <a:bodyPr/>
                    <a:lstStyle/>
                    <a:p>
                      <a:pPr algn="ctr">
                        <a:spcAft>
                          <a:spcPts val="0"/>
                        </a:spcAft>
                      </a:pPr>
                      <a:r>
                        <a:rPr lang="en-US" sz="1200" b="1" kern="100" dirty="0">
                          <a:solidFill>
                            <a:srgbClr val="FF0000"/>
                          </a:solidFill>
                          <a:effectLst/>
                        </a:rPr>
                        <a:t>1</a:t>
                      </a:r>
                      <a:endParaRPr lang="zh-TW" sz="1000" b="1" kern="100" dirty="0">
                        <a:solidFill>
                          <a:srgbClr val="FF0000"/>
                        </a:solidFill>
                        <a:effectLst/>
                        <a:latin typeface="Calibri"/>
                        <a:ea typeface="新細明體"/>
                        <a:cs typeface="Times New Roman"/>
                      </a:endParaRPr>
                    </a:p>
                  </a:txBody>
                  <a:tcPr marL="58441" marR="58441" marT="0" marB="0" anchor="ctr"/>
                </a:tc>
                <a:tc>
                  <a:txBody>
                    <a:bodyPr/>
                    <a:lstStyle/>
                    <a:p>
                      <a:pPr algn="ctr">
                        <a:spcAft>
                          <a:spcPts val="0"/>
                        </a:spcAft>
                      </a:pPr>
                      <a:r>
                        <a:rPr lang="en-US" sz="1200" b="1" kern="100" dirty="0">
                          <a:solidFill>
                            <a:srgbClr val="FF0000"/>
                          </a:solidFill>
                          <a:effectLst/>
                        </a:rPr>
                        <a:t>15</a:t>
                      </a:r>
                      <a:endParaRPr lang="zh-TW" sz="1000" b="1" kern="100" dirty="0">
                        <a:solidFill>
                          <a:srgbClr val="FF0000"/>
                        </a:solidFill>
                        <a:effectLst/>
                        <a:latin typeface="Calibri"/>
                        <a:ea typeface="新細明體"/>
                        <a:cs typeface="Times New Roman"/>
                      </a:endParaRPr>
                    </a:p>
                  </a:txBody>
                  <a:tcPr marL="58441" marR="58441" marT="0" marB="0" anchor="ctr"/>
                </a:tc>
              </a:tr>
              <a:tr h="376187">
                <a:tc>
                  <a:txBody>
                    <a:bodyPr/>
                    <a:lstStyle/>
                    <a:p>
                      <a:pPr algn="ctr">
                        <a:spcAft>
                          <a:spcPts val="0"/>
                        </a:spcAft>
                      </a:pPr>
                      <a:r>
                        <a:rPr lang="en-US" sz="1200" kern="100">
                          <a:effectLst/>
                        </a:rPr>
                        <a:t>3</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zh-TW" sz="1200" kern="100" dirty="0">
                          <a:effectLst/>
                        </a:rPr>
                        <a:t>私立三信高級家事商業職業學校</a:t>
                      </a:r>
                      <a:endParaRPr lang="zh-TW" sz="1000" kern="100" dirty="0">
                        <a:effectLst/>
                        <a:latin typeface="Calibri"/>
                        <a:ea typeface="新細明體"/>
                        <a:cs typeface="Times New Roman"/>
                      </a:endParaRPr>
                    </a:p>
                  </a:txBody>
                  <a:tcPr marL="58441" marR="58441" marT="0" marB="0" anchor="ctr"/>
                </a:tc>
                <a:tc>
                  <a:txBody>
                    <a:bodyPr/>
                    <a:lstStyle/>
                    <a:p>
                      <a:pPr algn="ctr">
                        <a:spcAft>
                          <a:spcPts val="0"/>
                        </a:spcAft>
                      </a:pPr>
                      <a:r>
                        <a:rPr lang="en-US" sz="1200" kern="100">
                          <a:effectLst/>
                        </a:rPr>
                        <a:t>1</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en-US" sz="1200" kern="100">
                          <a:effectLst/>
                        </a:rPr>
                        <a:t>15</a:t>
                      </a:r>
                      <a:endParaRPr lang="zh-TW" sz="1000" kern="100">
                        <a:effectLst/>
                        <a:latin typeface="Calibri"/>
                        <a:ea typeface="新細明體"/>
                        <a:cs typeface="Times New Roman"/>
                      </a:endParaRPr>
                    </a:p>
                  </a:txBody>
                  <a:tcPr marL="58441" marR="58441" marT="0" marB="0" anchor="ctr"/>
                </a:tc>
              </a:tr>
              <a:tr h="365076">
                <a:tc>
                  <a:txBody>
                    <a:bodyPr/>
                    <a:lstStyle/>
                    <a:p>
                      <a:pPr algn="ctr">
                        <a:spcAft>
                          <a:spcPts val="0"/>
                        </a:spcAft>
                      </a:pPr>
                      <a:r>
                        <a:rPr lang="en-US" sz="1200" kern="100">
                          <a:effectLst/>
                        </a:rPr>
                        <a:t>4</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zh-TW" sz="1200" kern="100">
                          <a:effectLst/>
                        </a:rPr>
                        <a:t>私立樹德高級家事商業職業學校</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en-US" sz="1200" kern="100">
                          <a:effectLst/>
                        </a:rPr>
                        <a:t>1</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en-US" sz="1200" kern="100">
                          <a:effectLst/>
                        </a:rPr>
                        <a:t>15</a:t>
                      </a:r>
                      <a:endParaRPr lang="zh-TW" sz="1000" kern="100">
                        <a:effectLst/>
                        <a:latin typeface="Calibri"/>
                        <a:ea typeface="新細明體"/>
                        <a:cs typeface="Times New Roman"/>
                      </a:endParaRPr>
                    </a:p>
                  </a:txBody>
                  <a:tcPr marL="58441" marR="58441" marT="0" marB="0" anchor="ctr"/>
                </a:tc>
              </a:tr>
              <a:tr h="365076">
                <a:tc>
                  <a:txBody>
                    <a:bodyPr/>
                    <a:lstStyle/>
                    <a:p>
                      <a:pPr algn="ctr">
                        <a:spcAft>
                          <a:spcPts val="0"/>
                        </a:spcAft>
                      </a:pPr>
                      <a:r>
                        <a:rPr lang="en-US" sz="1200" kern="100">
                          <a:effectLst/>
                        </a:rPr>
                        <a:t>5</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zh-TW" sz="1200" kern="100" dirty="0">
                          <a:effectLst/>
                        </a:rPr>
                        <a:t>私立高鳳高級工業家事職業學校</a:t>
                      </a:r>
                      <a:endParaRPr lang="zh-TW" sz="1000" kern="100" dirty="0">
                        <a:effectLst/>
                        <a:latin typeface="Calibri"/>
                        <a:ea typeface="新細明體"/>
                        <a:cs typeface="Times New Roman"/>
                      </a:endParaRPr>
                    </a:p>
                  </a:txBody>
                  <a:tcPr marL="58441" marR="58441" marT="0" marB="0" anchor="ctr"/>
                </a:tc>
                <a:tc>
                  <a:txBody>
                    <a:bodyPr/>
                    <a:lstStyle/>
                    <a:p>
                      <a:pPr algn="ctr">
                        <a:spcAft>
                          <a:spcPts val="0"/>
                        </a:spcAft>
                      </a:pPr>
                      <a:r>
                        <a:rPr lang="en-US" sz="1200" kern="100">
                          <a:effectLst/>
                        </a:rPr>
                        <a:t>1</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en-US" sz="1200" kern="100">
                          <a:effectLst/>
                        </a:rPr>
                        <a:t>15</a:t>
                      </a:r>
                      <a:endParaRPr lang="zh-TW" sz="1000" kern="100">
                        <a:effectLst/>
                        <a:latin typeface="Calibri"/>
                        <a:ea typeface="新細明體"/>
                        <a:cs typeface="Times New Roman"/>
                      </a:endParaRPr>
                    </a:p>
                  </a:txBody>
                  <a:tcPr marL="58441" marR="58441" marT="0" marB="0" anchor="ctr"/>
                </a:tc>
              </a:tr>
              <a:tr h="365076">
                <a:tc>
                  <a:txBody>
                    <a:bodyPr/>
                    <a:lstStyle/>
                    <a:p>
                      <a:pPr algn="ctr">
                        <a:spcAft>
                          <a:spcPts val="0"/>
                        </a:spcAft>
                      </a:pPr>
                      <a:r>
                        <a:rPr lang="en-US" sz="1200" kern="100">
                          <a:effectLst/>
                        </a:rPr>
                        <a:t>6</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zh-TW" sz="1200" kern="100">
                          <a:effectLst/>
                        </a:rPr>
                        <a:t>私立立志高級中學</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en-US" sz="1200" kern="100">
                          <a:effectLst/>
                        </a:rPr>
                        <a:t>1</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en-US" sz="1200" kern="100">
                          <a:effectLst/>
                        </a:rPr>
                        <a:t>15</a:t>
                      </a:r>
                      <a:endParaRPr lang="zh-TW" sz="1000" kern="100">
                        <a:effectLst/>
                        <a:latin typeface="Calibri"/>
                        <a:ea typeface="新細明體"/>
                        <a:cs typeface="Times New Roman"/>
                      </a:endParaRPr>
                    </a:p>
                  </a:txBody>
                  <a:tcPr marL="58441" marR="58441" marT="0" marB="0" anchor="ctr"/>
                </a:tc>
              </a:tr>
              <a:tr h="365076">
                <a:tc>
                  <a:txBody>
                    <a:bodyPr/>
                    <a:lstStyle/>
                    <a:p>
                      <a:pPr algn="ctr">
                        <a:spcAft>
                          <a:spcPts val="0"/>
                        </a:spcAft>
                      </a:pPr>
                      <a:r>
                        <a:rPr lang="en-US" sz="1200" kern="100">
                          <a:effectLst/>
                        </a:rPr>
                        <a:t>7</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zh-TW" sz="1200" kern="100">
                          <a:effectLst/>
                        </a:rPr>
                        <a:t>國立岡山高級農工職業學校</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en-US" sz="1200" kern="100">
                          <a:effectLst/>
                        </a:rPr>
                        <a:t>1</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en-US" sz="1200" kern="100">
                          <a:effectLst/>
                        </a:rPr>
                        <a:t>15</a:t>
                      </a:r>
                      <a:endParaRPr lang="zh-TW" sz="1000" kern="100">
                        <a:effectLst/>
                        <a:latin typeface="Calibri"/>
                        <a:ea typeface="新細明體"/>
                        <a:cs typeface="Times New Roman"/>
                      </a:endParaRPr>
                    </a:p>
                  </a:txBody>
                  <a:tcPr marL="58441" marR="58441" marT="0" marB="0" anchor="ctr"/>
                </a:tc>
              </a:tr>
              <a:tr h="365076">
                <a:tc>
                  <a:txBody>
                    <a:bodyPr/>
                    <a:lstStyle/>
                    <a:p>
                      <a:pPr algn="ctr">
                        <a:spcAft>
                          <a:spcPts val="0"/>
                        </a:spcAft>
                      </a:pPr>
                      <a:r>
                        <a:rPr lang="en-US" sz="1200" kern="100">
                          <a:effectLst/>
                        </a:rPr>
                        <a:t>8</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zh-TW" sz="1200" kern="100">
                          <a:effectLst/>
                        </a:rPr>
                        <a:t>私立高苑高級工商職業學校</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en-US" sz="1200" kern="100">
                          <a:effectLst/>
                        </a:rPr>
                        <a:t>1</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en-US" sz="1200" kern="100">
                          <a:effectLst/>
                        </a:rPr>
                        <a:t>15</a:t>
                      </a:r>
                      <a:endParaRPr lang="zh-TW" sz="1000" kern="100">
                        <a:effectLst/>
                        <a:latin typeface="Calibri"/>
                        <a:ea typeface="新細明體"/>
                        <a:cs typeface="Times New Roman"/>
                      </a:endParaRPr>
                    </a:p>
                  </a:txBody>
                  <a:tcPr marL="58441" marR="58441" marT="0" marB="0" anchor="ctr"/>
                </a:tc>
              </a:tr>
              <a:tr h="376187">
                <a:tc>
                  <a:txBody>
                    <a:bodyPr/>
                    <a:lstStyle/>
                    <a:p>
                      <a:pPr algn="ctr">
                        <a:spcAft>
                          <a:spcPts val="0"/>
                        </a:spcAft>
                      </a:pPr>
                      <a:r>
                        <a:rPr lang="en-US" sz="1200" kern="100">
                          <a:effectLst/>
                        </a:rPr>
                        <a:t>9</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zh-TW" sz="1200" kern="100">
                          <a:effectLst/>
                        </a:rPr>
                        <a:t>國立鳳山高級商工職業學校</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en-US" sz="1200" kern="100">
                          <a:effectLst/>
                        </a:rPr>
                        <a:t>1</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en-US" sz="1200" kern="100">
                          <a:effectLst/>
                        </a:rPr>
                        <a:t>15</a:t>
                      </a:r>
                      <a:endParaRPr lang="zh-TW" sz="1000" kern="100">
                        <a:effectLst/>
                        <a:latin typeface="Calibri"/>
                        <a:ea typeface="新細明體"/>
                        <a:cs typeface="Times New Roman"/>
                      </a:endParaRPr>
                    </a:p>
                  </a:txBody>
                  <a:tcPr marL="58441" marR="58441" marT="0" marB="0" anchor="ctr"/>
                </a:tc>
              </a:tr>
              <a:tr h="376187">
                <a:tc>
                  <a:txBody>
                    <a:bodyPr/>
                    <a:lstStyle/>
                    <a:p>
                      <a:pPr algn="ctr">
                        <a:spcAft>
                          <a:spcPts val="0"/>
                        </a:spcAft>
                      </a:pPr>
                      <a:r>
                        <a:rPr lang="en-US" sz="1200" kern="100">
                          <a:effectLst/>
                        </a:rPr>
                        <a:t>10</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zh-TW" sz="1200" kern="100">
                          <a:effectLst/>
                        </a:rPr>
                        <a:t>私立中山高級工商業學校</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en-US" sz="1200" kern="100">
                          <a:effectLst/>
                        </a:rPr>
                        <a:t>3</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en-US" sz="1200" kern="100">
                          <a:effectLst/>
                        </a:rPr>
                        <a:t>45</a:t>
                      </a:r>
                      <a:endParaRPr lang="zh-TW" sz="1000" kern="100">
                        <a:effectLst/>
                        <a:latin typeface="Calibri"/>
                        <a:ea typeface="新細明體"/>
                        <a:cs typeface="Times New Roman"/>
                      </a:endParaRPr>
                    </a:p>
                  </a:txBody>
                  <a:tcPr marL="58441" marR="58441" marT="0" marB="0" anchor="ctr"/>
                </a:tc>
              </a:tr>
              <a:tr h="376187">
                <a:tc>
                  <a:txBody>
                    <a:bodyPr/>
                    <a:lstStyle/>
                    <a:p>
                      <a:pPr algn="ctr">
                        <a:spcAft>
                          <a:spcPts val="0"/>
                        </a:spcAft>
                      </a:pPr>
                      <a:r>
                        <a:rPr lang="en-US" sz="1200" kern="100">
                          <a:effectLst/>
                        </a:rPr>
                        <a:t>11</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zh-TW" sz="1200" kern="100">
                          <a:effectLst/>
                        </a:rPr>
                        <a:t>私立旗美高級商工職業學校</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en-US" sz="1200" kern="100">
                          <a:effectLst/>
                        </a:rPr>
                        <a:t>1</a:t>
                      </a:r>
                      <a:endParaRPr lang="zh-TW" sz="1000" kern="100">
                        <a:effectLst/>
                        <a:latin typeface="Calibri"/>
                        <a:ea typeface="新細明體"/>
                        <a:cs typeface="Times New Roman"/>
                      </a:endParaRPr>
                    </a:p>
                  </a:txBody>
                  <a:tcPr marL="58441" marR="58441" marT="0" marB="0" anchor="ctr"/>
                </a:tc>
                <a:tc>
                  <a:txBody>
                    <a:bodyPr/>
                    <a:lstStyle/>
                    <a:p>
                      <a:pPr algn="ctr">
                        <a:spcAft>
                          <a:spcPts val="0"/>
                        </a:spcAft>
                      </a:pPr>
                      <a:r>
                        <a:rPr lang="en-US" sz="1200" kern="100" dirty="0">
                          <a:effectLst/>
                        </a:rPr>
                        <a:t>15</a:t>
                      </a:r>
                      <a:endParaRPr lang="zh-TW" sz="1000" kern="100" dirty="0">
                        <a:effectLst/>
                        <a:latin typeface="Calibri"/>
                        <a:ea typeface="新細明體"/>
                        <a:cs typeface="Times New Roman"/>
                      </a:endParaRPr>
                    </a:p>
                  </a:txBody>
                  <a:tcPr marL="58441" marR="58441" marT="0" marB="0" anchor="ctr"/>
                </a:tc>
              </a:tr>
            </a:tbl>
          </a:graphicData>
        </a:graphic>
      </p:graphicFrame>
    </p:spTree>
    <p:extLst>
      <p:ext uri="{BB962C8B-B14F-4D97-AF65-F5344CB8AC3E}">
        <p14:creationId xmlns:p14="http://schemas.microsoft.com/office/powerpoint/2010/main" val="5492219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normAutofit/>
          </a:bodyPr>
          <a:lstStyle/>
          <a:p>
            <a:r>
              <a:rPr lang="zh-TW" altLang="en-US" dirty="0"/>
              <a:t>一</a:t>
            </a:r>
            <a:r>
              <a:rPr lang="zh-TW" altLang="en-US" dirty="0" smtClean="0"/>
              <a:t>、身心</a:t>
            </a:r>
            <a:r>
              <a:rPr lang="zh-TW" altLang="en-US" dirty="0"/>
              <a:t>障礙證明請參閱附錄</a:t>
            </a:r>
            <a:r>
              <a:rPr lang="en-US" altLang="zh-TW" dirty="0"/>
              <a:t>2</a:t>
            </a:r>
            <a:r>
              <a:rPr lang="zh-TW" altLang="en-US" dirty="0"/>
              <a:t>「新制</a:t>
            </a:r>
            <a:r>
              <a:rPr lang="en-US" altLang="zh-TW" dirty="0"/>
              <a:t>(8</a:t>
            </a:r>
            <a:r>
              <a:rPr lang="zh-TW" altLang="en-US" dirty="0"/>
              <a:t>類</a:t>
            </a:r>
            <a:r>
              <a:rPr lang="en-US" altLang="zh-TW" dirty="0"/>
              <a:t>)</a:t>
            </a:r>
            <a:r>
              <a:rPr lang="zh-TW" altLang="en-US" dirty="0"/>
              <a:t>與舊制</a:t>
            </a:r>
            <a:r>
              <a:rPr lang="en-US" altLang="zh-TW" dirty="0"/>
              <a:t>(16</a:t>
            </a:r>
            <a:r>
              <a:rPr lang="zh-TW" altLang="en-US" dirty="0"/>
              <a:t>類</a:t>
            </a:r>
            <a:r>
              <a:rPr lang="en-US" altLang="zh-TW" dirty="0"/>
              <a:t>)</a:t>
            </a:r>
            <a:r>
              <a:rPr lang="zh-TW" altLang="en-US" dirty="0"/>
              <a:t>身心障礙類別及代碼對應表。</a:t>
            </a:r>
          </a:p>
          <a:p>
            <a:r>
              <a:rPr lang="zh-TW" altLang="en-US" dirty="0"/>
              <a:t>二</a:t>
            </a:r>
            <a:r>
              <a:rPr lang="zh-TW" altLang="en-US" dirty="0" smtClean="0"/>
              <a:t>、報名</a:t>
            </a:r>
            <a:r>
              <a:rPr lang="zh-TW" altLang="en-US" dirty="0"/>
              <a:t>資格：應同時具備下列資格</a:t>
            </a:r>
          </a:p>
          <a:p>
            <a:pPr marL="0" indent="0">
              <a:buNone/>
            </a:pPr>
            <a:r>
              <a:rPr lang="en-US" altLang="zh-TW" dirty="0"/>
              <a:t>(</a:t>
            </a:r>
            <a:r>
              <a:rPr lang="zh-TW" altLang="en-US" dirty="0"/>
              <a:t>一</a:t>
            </a:r>
            <a:r>
              <a:rPr lang="en-US" altLang="zh-TW" dirty="0"/>
              <a:t>)</a:t>
            </a:r>
            <a:r>
              <a:rPr lang="zh-TW" altLang="en-US" dirty="0"/>
              <a:t>年齡</a:t>
            </a:r>
            <a:r>
              <a:rPr lang="en-US" altLang="zh-TW" dirty="0"/>
              <a:t>21</a:t>
            </a:r>
            <a:r>
              <a:rPr lang="zh-TW" altLang="en-US" dirty="0"/>
              <a:t>足歲以下：</a:t>
            </a:r>
            <a:r>
              <a:rPr lang="en-US" altLang="zh-TW" dirty="0" smtClean="0"/>
              <a:t>86</a:t>
            </a:r>
            <a:r>
              <a:rPr lang="zh-TW" altLang="en-US" dirty="0" smtClean="0"/>
              <a:t>年</a:t>
            </a:r>
            <a:r>
              <a:rPr lang="en-US" altLang="zh-TW" dirty="0"/>
              <a:t>8</a:t>
            </a:r>
            <a:r>
              <a:rPr lang="zh-TW" altLang="en-US" dirty="0"/>
              <a:t>月</a:t>
            </a:r>
            <a:r>
              <a:rPr lang="en-US" altLang="zh-TW" dirty="0"/>
              <a:t>1</a:t>
            </a:r>
            <a:r>
              <a:rPr lang="zh-TW" altLang="en-US" dirty="0"/>
              <a:t>日</a:t>
            </a:r>
            <a:r>
              <a:rPr lang="en-US" altLang="zh-TW" dirty="0"/>
              <a:t>(</a:t>
            </a:r>
            <a:r>
              <a:rPr lang="zh-TW" altLang="en-US" dirty="0"/>
              <a:t>含</a:t>
            </a:r>
            <a:r>
              <a:rPr lang="en-US" altLang="zh-TW" dirty="0"/>
              <a:t>)</a:t>
            </a:r>
            <a:r>
              <a:rPr lang="zh-TW" altLang="en-US" dirty="0"/>
              <a:t>以後出生，應屆畢業生不受上述年齡限制，未曾參加適性輔導安置</a:t>
            </a:r>
            <a:r>
              <a:rPr lang="en-US" altLang="zh-TW" dirty="0"/>
              <a:t>(</a:t>
            </a:r>
            <a:r>
              <a:rPr lang="zh-TW" altLang="en-US" dirty="0"/>
              <a:t>含原十二年就學安置</a:t>
            </a:r>
            <a:r>
              <a:rPr lang="en-US" altLang="zh-TW" dirty="0"/>
              <a:t>)</a:t>
            </a:r>
            <a:r>
              <a:rPr lang="zh-TW" altLang="en-US" dirty="0"/>
              <a:t>之國中畢</a:t>
            </a:r>
            <a:r>
              <a:rPr lang="en-US" altLang="zh-TW" dirty="0"/>
              <a:t>(</a:t>
            </a:r>
            <a:r>
              <a:rPr lang="zh-TW" altLang="en-US" dirty="0"/>
              <a:t>結</a:t>
            </a:r>
            <a:r>
              <a:rPr lang="en-US" altLang="zh-TW" dirty="0"/>
              <a:t>)</a:t>
            </a:r>
            <a:r>
              <a:rPr lang="zh-TW" altLang="en-US" dirty="0"/>
              <a:t>業或具同等學歷</a:t>
            </a:r>
            <a:r>
              <a:rPr lang="en-US" altLang="zh-TW" dirty="0"/>
              <a:t>(</a:t>
            </a:r>
            <a:r>
              <a:rPr lang="zh-TW" altLang="en-US" dirty="0"/>
              <a:t>力</a:t>
            </a:r>
            <a:r>
              <a:rPr lang="en-US" altLang="zh-TW" dirty="0"/>
              <a:t>)</a:t>
            </a:r>
            <a:r>
              <a:rPr lang="zh-TW" altLang="en-US" dirty="0"/>
              <a:t>者。</a:t>
            </a:r>
          </a:p>
          <a:p>
            <a:endParaRPr lang="zh-TW" altLang="en-US" dirty="0"/>
          </a:p>
        </p:txBody>
      </p:sp>
    </p:spTree>
    <p:extLst>
      <p:ext uri="{BB962C8B-B14F-4D97-AF65-F5344CB8AC3E}">
        <p14:creationId xmlns:p14="http://schemas.microsoft.com/office/powerpoint/2010/main" val="32348599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a:xfrm>
            <a:off x="457200" y="1600200"/>
            <a:ext cx="8229600" cy="5429200"/>
          </a:xfrm>
        </p:spPr>
        <p:txBody>
          <a:bodyPr>
            <a:normAutofit fontScale="92500" lnSpcReduction="10000"/>
          </a:bodyPr>
          <a:lstStyle/>
          <a:p>
            <a:pPr lvl="0"/>
            <a:r>
              <a:rPr lang="en-US" altLang="zh-TW" sz="2800" dirty="0">
                <a:solidFill>
                  <a:prstClr val="black"/>
                </a:solidFill>
              </a:rPr>
              <a:t>(</a:t>
            </a:r>
            <a:r>
              <a:rPr lang="zh-TW" altLang="en-US" sz="2800" dirty="0">
                <a:solidFill>
                  <a:prstClr val="black"/>
                </a:solidFill>
              </a:rPr>
              <a:t>二</a:t>
            </a:r>
            <a:r>
              <a:rPr lang="en-US" altLang="zh-TW" sz="2800" dirty="0">
                <a:solidFill>
                  <a:prstClr val="black"/>
                </a:solidFill>
              </a:rPr>
              <a:t>)</a:t>
            </a:r>
            <a:r>
              <a:rPr lang="zh-TW" altLang="en-US" sz="2800" dirty="0">
                <a:solidFill>
                  <a:prstClr val="black"/>
                </a:solidFill>
              </a:rPr>
              <a:t>領有下列證明之一者：</a:t>
            </a:r>
          </a:p>
          <a:p>
            <a:pPr marL="0" lvl="0" indent="0">
              <a:buNone/>
            </a:pPr>
            <a:r>
              <a:rPr lang="en-US" altLang="zh-TW" sz="2800" dirty="0">
                <a:solidFill>
                  <a:prstClr val="black"/>
                </a:solidFill>
              </a:rPr>
              <a:t>1.</a:t>
            </a:r>
            <a:r>
              <a:rPr lang="zh-TW" altLang="en-US" sz="2800" dirty="0">
                <a:solidFill>
                  <a:prstClr val="black"/>
                </a:solidFill>
              </a:rPr>
              <a:t>各縣</a:t>
            </a:r>
            <a:r>
              <a:rPr lang="en-US" altLang="zh-TW" sz="2800" dirty="0">
                <a:solidFill>
                  <a:prstClr val="black"/>
                </a:solidFill>
              </a:rPr>
              <a:t>/</a:t>
            </a:r>
            <a:r>
              <a:rPr lang="zh-TW" altLang="en-US" sz="2800" dirty="0">
                <a:solidFill>
                  <a:prstClr val="black"/>
                </a:solidFill>
              </a:rPr>
              <a:t>市政府特殊教育學生鑑定及就學輔導會</a:t>
            </a:r>
            <a:r>
              <a:rPr lang="en-US" altLang="zh-TW" sz="2800" dirty="0">
                <a:solidFill>
                  <a:prstClr val="black"/>
                </a:solidFill>
              </a:rPr>
              <a:t>(</a:t>
            </a:r>
            <a:r>
              <a:rPr lang="zh-TW" altLang="en-US" sz="2800" dirty="0">
                <a:solidFill>
                  <a:prstClr val="black"/>
                </a:solidFill>
              </a:rPr>
              <a:t>以下簡稱鑑輔會</a:t>
            </a:r>
            <a:r>
              <a:rPr lang="en-US" altLang="zh-TW" sz="2800" dirty="0">
                <a:solidFill>
                  <a:prstClr val="black"/>
                </a:solidFill>
              </a:rPr>
              <a:t>)</a:t>
            </a:r>
            <a:r>
              <a:rPr lang="zh-TW" altLang="en-US" sz="2800" dirty="0">
                <a:solidFill>
                  <a:prstClr val="black"/>
                </a:solidFill>
              </a:rPr>
              <a:t>所核發之智能障礙或含智能障礙之多重障礙鑑定證明。</a:t>
            </a:r>
          </a:p>
          <a:p>
            <a:pPr marL="0" lvl="0" indent="0">
              <a:buNone/>
            </a:pPr>
            <a:r>
              <a:rPr lang="en-US" altLang="zh-TW" sz="2800" dirty="0">
                <a:solidFill>
                  <a:prstClr val="black"/>
                </a:solidFill>
              </a:rPr>
              <a:t>2.</a:t>
            </a:r>
            <a:r>
              <a:rPr lang="zh-TW" altLang="en-US" sz="2800" dirty="0">
                <a:solidFill>
                  <a:prstClr val="black"/>
                </a:solidFill>
              </a:rPr>
              <a:t>各縣</a:t>
            </a:r>
            <a:r>
              <a:rPr lang="en-US" altLang="zh-TW" sz="2800" dirty="0">
                <a:solidFill>
                  <a:prstClr val="black"/>
                </a:solidFill>
              </a:rPr>
              <a:t>/</a:t>
            </a:r>
            <a:r>
              <a:rPr lang="zh-TW" altLang="en-US" sz="2800" dirty="0">
                <a:solidFill>
                  <a:prstClr val="black"/>
                </a:solidFill>
              </a:rPr>
              <a:t>市政府所核發輕度、中度智能障礙類或含前述障礙之多重障礙類身心障礙手冊。</a:t>
            </a:r>
          </a:p>
          <a:p>
            <a:pPr marL="0" lvl="0" indent="0">
              <a:buNone/>
            </a:pPr>
            <a:r>
              <a:rPr lang="en-US" altLang="zh-TW" sz="2800" dirty="0">
                <a:solidFill>
                  <a:prstClr val="black"/>
                </a:solidFill>
              </a:rPr>
              <a:t>3.</a:t>
            </a:r>
            <a:r>
              <a:rPr lang="zh-TW" altLang="en-US" sz="2800" dirty="0">
                <a:solidFill>
                  <a:prstClr val="black"/>
                </a:solidFill>
              </a:rPr>
              <a:t>各縣</a:t>
            </a:r>
            <a:r>
              <a:rPr lang="en-US" altLang="zh-TW" sz="2800" dirty="0">
                <a:solidFill>
                  <a:prstClr val="black"/>
                </a:solidFill>
              </a:rPr>
              <a:t>/</a:t>
            </a:r>
            <a:r>
              <a:rPr lang="zh-TW" altLang="en-US" sz="2800" dirty="0">
                <a:solidFill>
                  <a:prstClr val="black"/>
                </a:solidFill>
              </a:rPr>
              <a:t>市政府所核發之身心障礙證明，其障礙類別為第一類，國際疾病傷害及死因分類標準（</a:t>
            </a:r>
            <a:r>
              <a:rPr lang="en-US" altLang="zh-TW" sz="2800" dirty="0">
                <a:solidFill>
                  <a:prstClr val="black"/>
                </a:solidFill>
              </a:rPr>
              <a:t>ICD</a:t>
            </a:r>
            <a:r>
              <a:rPr lang="zh-TW" altLang="en-US" sz="2800" dirty="0">
                <a:solidFill>
                  <a:prstClr val="black"/>
                </a:solidFill>
              </a:rPr>
              <a:t>）診斷註記</a:t>
            </a:r>
            <a:r>
              <a:rPr lang="en-US" altLang="zh-TW" sz="2800" dirty="0">
                <a:solidFill>
                  <a:prstClr val="black"/>
                </a:solidFill>
              </a:rPr>
              <a:t>【06】</a:t>
            </a:r>
            <a:r>
              <a:rPr lang="zh-TW" altLang="en-US" sz="2800" dirty="0">
                <a:solidFill>
                  <a:prstClr val="black"/>
                </a:solidFill>
              </a:rPr>
              <a:t>或</a:t>
            </a:r>
            <a:r>
              <a:rPr lang="en-US" altLang="zh-TW" sz="2800" dirty="0">
                <a:solidFill>
                  <a:prstClr val="black"/>
                </a:solidFill>
              </a:rPr>
              <a:t>【317</a:t>
            </a:r>
            <a:r>
              <a:rPr lang="zh-TW" altLang="en-US" sz="2800" dirty="0">
                <a:solidFill>
                  <a:prstClr val="black"/>
                </a:solidFill>
              </a:rPr>
              <a:t>或</a:t>
            </a:r>
            <a:r>
              <a:rPr lang="en-US" altLang="zh-TW" sz="2800" dirty="0">
                <a:solidFill>
                  <a:prstClr val="black"/>
                </a:solidFill>
              </a:rPr>
              <a:t>318</a:t>
            </a:r>
            <a:r>
              <a:rPr lang="zh-TW" altLang="en-US" sz="2800" dirty="0">
                <a:solidFill>
                  <a:prstClr val="black"/>
                </a:solidFill>
              </a:rPr>
              <a:t>或</a:t>
            </a:r>
            <a:r>
              <a:rPr lang="en-US" altLang="zh-TW" sz="2800" dirty="0">
                <a:solidFill>
                  <a:prstClr val="black"/>
                </a:solidFill>
              </a:rPr>
              <a:t>318.0】</a:t>
            </a:r>
            <a:r>
              <a:rPr lang="zh-TW" altLang="en-US" sz="2800" dirty="0">
                <a:solidFill>
                  <a:prstClr val="black"/>
                </a:solidFill>
              </a:rPr>
              <a:t>智能障礙者，障礙等級為輕度、中度者</a:t>
            </a:r>
            <a:r>
              <a:rPr lang="zh-TW" altLang="en-US" sz="2800" dirty="0" smtClean="0">
                <a:solidFill>
                  <a:prstClr val="black"/>
                </a:solidFill>
              </a:rPr>
              <a:t>。</a:t>
            </a:r>
            <a:endParaRPr lang="en-US" altLang="zh-TW" sz="2800" dirty="0" smtClean="0">
              <a:solidFill>
                <a:prstClr val="black"/>
              </a:solidFill>
            </a:endParaRPr>
          </a:p>
          <a:p>
            <a:pPr marL="0" lvl="0" indent="0">
              <a:buNone/>
            </a:pPr>
            <a:r>
              <a:rPr lang="en-US" altLang="zh-TW" sz="2800" dirty="0">
                <a:solidFill>
                  <a:prstClr val="black"/>
                </a:solidFill>
              </a:rPr>
              <a:t>4.</a:t>
            </a:r>
            <a:r>
              <a:rPr lang="zh-TW" altLang="en-US" sz="2800" dirty="0">
                <a:solidFill>
                  <a:prstClr val="black"/>
                </a:solidFill>
              </a:rPr>
              <a:t>持有其他類別身心障礙手冊（證明）者，須經各縣</a:t>
            </a:r>
            <a:r>
              <a:rPr lang="en-US" altLang="zh-TW" sz="2800" dirty="0">
                <a:solidFill>
                  <a:prstClr val="black"/>
                </a:solidFill>
              </a:rPr>
              <a:t>/</a:t>
            </a:r>
            <a:r>
              <a:rPr lang="zh-TW" altLang="en-US" sz="2800" dirty="0">
                <a:solidFill>
                  <a:prstClr val="black"/>
                </a:solidFill>
              </a:rPr>
              <a:t>市政府鑑輔會鑑定具智能障礙或含智能障礙之多重障礙鑑定證明。</a:t>
            </a:r>
            <a:endParaRPr lang="en-US" altLang="zh-TW" sz="2800" dirty="0" smtClean="0">
              <a:solidFill>
                <a:prstClr val="black"/>
              </a:solidFill>
            </a:endParaRPr>
          </a:p>
          <a:p>
            <a:pPr lvl="0"/>
            <a:endParaRPr lang="zh-TW" altLang="en-US" sz="2800" dirty="0">
              <a:solidFill>
                <a:prstClr val="black"/>
              </a:solidFill>
            </a:endParaRPr>
          </a:p>
          <a:p>
            <a:endParaRPr lang="zh-TW" altLang="en-US" dirty="0"/>
          </a:p>
        </p:txBody>
      </p:sp>
    </p:spTree>
    <p:extLst>
      <p:ext uri="{BB962C8B-B14F-4D97-AF65-F5344CB8AC3E}">
        <p14:creationId xmlns:p14="http://schemas.microsoft.com/office/powerpoint/2010/main" val="24490169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a:t>三、報名日期及方式</a:t>
            </a:r>
            <a:r>
              <a:rPr lang="zh-TW" altLang="en-US" dirty="0" smtClean="0"/>
              <a:t>：</a:t>
            </a:r>
            <a:endParaRPr lang="zh-TW" altLang="en-US" dirty="0"/>
          </a:p>
        </p:txBody>
      </p:sp>
      <p:sp>
        <p:nvSpPr>
          <p:cNvPr id="3" name="內容版面配置區 2"/>
          <p:cNvSpPr>
            <a:spLocks noGrp="1"/>
          </p:cNvSpPr>
          <p:nvPr>
            <p:ph idx="1"/>
          </p:nvPr>
        </p:nvSpPr>
        <p:spPr/>
        <p:txBody>
          <a:bodyPr>
            <a:normAutofit fontScale="77500" lnSpcReduction="20000"/>
          </a:bodyPr>
          <a:lstStyle/>
          <a:p>
            <a:r>
              <a:rPr lang="en-US" altLang="zh-TW" dirty="0" smtClean="0"/>
              <a:t>(</a:t>
            </a:r>
            <a:r>
              <a:rPr lang="zh-TW" altLang="en-US" dirty="0"/>
              <a:t>一</a:t>
            </a:r>
            <a:r>
              <a:rPr lang="en-US" altLang="zh-TW" dirty="0" smtClean="0"/>
              <a:t>)107</a:t>
            </a:r>
            <a:r>
              <a:rPr lang="zh-TW" altLang="en-US" dirty="0" smtClean="0"/>
              <a:t>年</a:t>
            </a:r>
            <a:r>
              <a:rPr lang="en-US" altLang="zh-TW" dirty="0" smtClean="0"/>
              <a:t>2</a:t>
            </a:r>
            <a:r>
              <a:rPr lang="zh-TW" altLang="en-US" dirty="0" smtClean="0"/>
              <a:t>月</a:t>
            </a:r>
            <a:r>
              <a:rPr lang="en-US" altLang="zh-TW" dirty="0" smtClean="0"/>
              <a:t>21</a:t>
            </a:r>
            <a:r>
              <a:rPr lang="zh-TW" altLang="en-US" dirty="0" smtClean="0"/>
              <a:t>日</a:t>
            </a:r>
            <a:r>
              <a:rPr lang="zh-TW" altLang="en-US" dirty="0"/>
              <a:t>（</a:t>
            </a:r>
            <a:r>
              <a:rPr lang="zh-TW" altLang="en-US" dirty="0" smtClean="0"/>
              <a:t>星期三）至</a:t>
            </a:r>
            <a:r>
              <a:rPr lang="en-US" altLang="zh-TW" dirty="0"/>
              <a:t>3</a:t>
            </a:r>
            <a:r>
              <a:rPr lang="zh-TW" altLang="en-US" dirty="0" smtClean="0"/>
              <a:t>月</a:t>
            </a:r>
            <a:r>
              <a:rPr lang="en-US" altLang="zh-TW" dirty="0"/>
              <a:t>5</a:t>
            </a:r>
            <a:r>
              <a:rPr lang="zh-TW" altLang="en-US" dirty="0" smtClean="0"/>
              <a:t>日</a:t>
            </a:r>
            <a:r>
              <a:rPr lang="en-US" altLang="zh-TW" dirty="0"/>
              <a:t>(</a:t>
            </a:r>
            <a:r>
              <a:rPr lang="zh-TW" altLang="en-US" dirty="0" smtClean="0"/>
              <a:t>星期一</a:t>
            </a:r>
            <a:r>
              <a:rPr lang="en-US" altLang="zh-TW" dirty="0" smtClean="0"/>
              <a:t>)</a:t>
            </a:r>
            <a:r>
              <a:rPr lang="zh-TW" altLang="en-US" dirty="0"/>
              <a:t>，學生向就讀國中辦理報名，各國中完成網路報名。簡章與報名表逕至「高雄區身心障礙學生適性輔導安置網站」</a:t>
            </a:r>
            <a:r>
              <a:rPr lang="en-US" altLang="zh-TW" dirty="0"/>
              <a:t>(http</a:t>
            </a:r>
            <a:r>
              <a:rPr lang="en-US" altLang="zh-TW" dirty="0" smtClean="0"/>
              <a:t>://adapt.spec.kh.edu.tw/)</a:t>
            </a:r>
            <a:r>
              <a:rPr lang="zh-TW" altLang="en-US" dirty="0"/>
              <a:t>下載。</a:t>
            </a:r>
          </a:p>
          <a:p>
            <a:r>
              <a:rPr lang="en-US" altLang="zh-TW" dirty="0"/>
              <a:t>(</a:t>
            </a:r>
            <a:r>
              <a:rPr lang="zh-TW" altLang="en-US" dirty="0"/>
              <a:t>二</a:t>
            </a:r>
            <a:r>
              <a:rPr lang="en-US" altLang="zh-TW" dirty="0"/>
              <a:t>)</a:t>
            </a:r>
            <a:r>
              <a:rPr lang="zh-TW" altLang="en-US" dirty="0"/>
              <a:t>學生可選擇居住地區外之安置作業區報名，惟限報名一區，報名區即安置區。若選擇原就讀國中所在地以外之安置作業區報名，須檢附相關證明並通過資格審查。</a:t>
            </a:r>
          </a:p>
          <a:p>
            <a:r>
              <a:rPr lang="en-US" altLang="zh-TW" dirty="0"/>
              <a:t>(</a:t>
            </a:r>
            <a:r>
              <a:rPr lang="zh-TW" altLang="en-US" dirty="0"/>
              <a:t>三</a:t>
            </a:r>
            <a:r>
              <a:rPr lang="en-US" altLang="zh-TW" dirty="0" smtClean="0"/>
              <a:t>)107</a:t>
            </a:r>
            <a:r>
              <a:rPr lang="zh-TW" altLang="en-US" dirty="0" smtClean="0"/>
              <a:t>年</a:t>
            </a:r>
            <a:r>
              <a:rPr lang="en-US" altLang="zh-TW" dirty="0"/>
              <a:t>4</a:t>
            </a:r>
            <a:r>
              <a:rPr lang="zh-TW" altLang="en-US" dirty="0" smtClean="0"/>
              <a:t>月</a:t>
            </a:r>
            <a:r>
              <a:rPr lang="en-US" altLang="zh-TW" dirty="0"/>
              <a:t>3</a:t>
            </a:r>
            <a:r>
              <a:rPr lang="zh-TW" altLang="en-US" dirty="0" smtClean="0"/>
              <a:t>日</a:t>
            </a:r>
            <a:r>
              <a:rPr lang="en-US" altLang="zh-TW" dirty="0"/>
              <a:t>(</a:t>
            </a:r>
            <a:r>
              <a:rPr lang="zh-TW" altLang="en-US" dirty="0" smtClean="0"/>
              <a:t>星期二</a:t>
            </a:r>
            <a:r>
              <a:rPr lang="en-US" altLang="zh-TW" dirty="0" smtClean="0"/>
              <a:t>)</a:t>
            </a:r>
            <a:r>
              <a:rPr lang="zh-TW" altLang="en-US" dirty="0"/>
              <a:t>前寄發能力評估通知單及准考證至各國中。</a:t>
            </a:r>
          </a:p>
          <a:p>
            <a:r>
              <a:rPr lang="en-US" altLang="zh-TW" dirty="0"/>
              <a:t>(</a:t>
            </a:r>
            <a:r>
              <a:rPr lang="zh-TW" altLang="en-US" dirty="0"/>
              <a:t>四</a:t>
            </a:r>
            <a:r>
              <a:rPr lang="en-US" altLang="zh-TW" dirty="0"/>
              <a:t>)</a:t>
            </a:r>
            <a:r>
              <a:rPr lang="zh-TW" altLang="en-US" dirty="0"/>
              <a:t>非高雄市學校報名，請國中承辦人員，向高雄市特殊教育資源中心</a:t>
            </a:r>
            <a:r>
              <a:rPr lang="zh-TW" altLang="en-US" dirty="0" smtClean="0"/>
              <a:t>（</a:t>
            </a:r>
            <a:r>
              <a:rPr lang="en-US" altLang="zh-TW" dirty="0"/>
              <a:t>07-3753528</a:t>
            </a:r>
            <a:r>
              <a:rPr lang="zh-TW" altLang="en-US" dirty="0"/>
              <a:t>轉</a:t>
            </a:r>
            <a:r>
              <a:rPr lang="en-US" altLang="zh-TW" dirty="0"/>
              <a:t>15</a:t>
            </a:r>
            <a:r>
              <a:rPr lang="zh-TW" altLang="en-US" dirty="0" smtClean="0"/>
              <a:t>）</a:t>
            </a:r>
            <a:r>
              <a:rPr lang="zh-TW" altLang="en-US" dirty="0"/>
              <a:t>索取線上報名系統帳號密碼後，登入報名。</a:t>
            </a:r>
          </a:p>
          <a:p>
            <a:endParaRPr lang="zh-TW" altLang="en-US" dirty="0"/>
          </a:p>
        </p:txBody>
      </p:sp>
    </p:spTree>
    <p:extLst>
      <p:ext uri="{BB962C8B-B14F-4D97-AF65-F5344CB8AC3E}">
        <p14:creationId xmlns:p14="http://schemas.microsoft.com/office/powerpoint/2010/main" val="4294468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normAutofit fontScale="85000" lnSpcReduction="10000"/>
          </a:bodyPr>
          <a:lstStyle/>
          <a:p>
            <a:r>
              <a:rPr lang="zh-TW" altLang="en-US" dirty="0">
                <a:latin typeface="+mn-ea"/>
              </a:rPr>
              <a:t>三、教育環境優質化：充實與建置身心障礙學生相關專業團隊與學習輔具平臺，強化校園學習及無障礙校園環境。</a:t>
            </a:r>
          </a:p>
          <a:p>
            <a:endParaRPr lang="zh-TW" altLang="en-US" dirty="0">
              <a:latin typeface="+mn-ea"/>
            </a:endParaRPr>
          </a:p>
          <a:p>
            <a:r>
              <a:rPr lang="zh-TW" altLang="en-US" dirty="0">
                <a:latin typeface="+mn-ea"/>
              </a:rPr>
              <a:t>四、輔導轉銜個別化：落實學生個別化教育計畫，考量學生優弱勢能力，促進家長參與，提供有效教學輔導與轉銜服務，符應全人生涯需求。</a:t>
            </a:r>
          </a:p>
          <a:p>
            <a:endParaRPr lang="zh-TW" altLang="en-US" dirty="0">
              <a:latin typeface="+mn-ea"/>
            </a:endParaRPr>
          </a:p>
          <a:p>
            <a:r>
              <a:rPr lang="zh-TW" altLang="en-US" dirty="0">
                <a:latin typeface="+mn-ea"/>
              </a:rPr>
              <a:t>五、行政支持網絡化：整合特殊教育相關資源，建置行政支持網絡，達成有效推動特殊教育之目標。</a:t>
            </a:r>
          </a:p>
        </p:txBody>
      </p:sp>
    </p:spTree>
    <p:extLst>
      <p:ext uri="{BB962C8B-B14F-4D97-AF65-F5344CB8AC3E}">
        <p14:creationId xmlns:p14="http://schemas.microsoft.com/office/powerpoint/2010/main" val="35718667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95536" y="476672"/>
            <a:ext cx="8229600" cy="1143000"/>
          </a:xfrm>
        </p:spPr>
        <p:txBody>
          <a:bodyPr>
            <a:normAutofit fontScale="90000"/>
          </a:bodyPr>
          <a:lstStyle/>
          <a:p>
            <a:r>
              <a:rPr lang="zh-TW" altLang="en-US" dirty="0"/>
              <a:t>四、各國中應上傳資料</a:t>
            </a:r>
            <a:r>
              <a:rPr lang="zh-TW" altLang="en-US" dirty="0" smtClean="0"/>
              <a:t>：</a:t>
            </a:r>
            <a:r>
              <a:rPr lang="en-US" altLang="zh-TW" dirty="0" smtClean="0"/>
              <a:t/>
            </a:r>
            <a:br>
              <a:rPr lang="en-US" altLang="zh-TW" dirty="0" smtClean="0"/>
            </a:br>
            <a:r>
              <a:rPr lang="en-US" altLang="zh-TW" sz="3600" dirty="0" smtClean="0"/>
              <a:t>(</a:t>
            </a:r>
            <a:r>
              <a:rPr lang="zh-TW" altLang="en-US" sz="3600" dirty="0"/>
              <a:t>如有缺件不受理報名</a:t>
            </a:r>
            <a:r>
              <a:rPr lang="en-US" altLang="zh-TW" sz="3600" dirty="0"/>
              <a:t>)</a:t>
            </a:r>
            <a:r>
              <a:rPr lang="en-US" altLang="zh-TW" dirty="0"/>
              <a:t/>
            </a:r>
            <a:br>
              <a:rPr lang="en-US" altLang="zh-TW" dirty="0"/>
            </a:br>
            <a:endParaRPr lang="zh-TW" altLang="en-US" dirty="0"/>
          </a:p>
        </p:txBody>
      </p:sp>
      <p:sp>
        <p:nvSpPr>
          <p:cNvPr id="3" name="內容版面配置區 2"/>
          <p:cNvSpPr>
            <a:spLocks noGrp="1"/>
          </p:cNvSpPr>
          <p:nvPr>
            <p:ph idx="1"/>
          </p:nvPr>
        </p:nvSpPr>
        <p:spPr/>
        <p:txBody>
          <a:bodyPr>
            <a:normAutofit fontScale="85000" lnSpcReduction="20000"/>
          </a:bodyPr>
          <a:lstStyle/>
          <a:p>
            <a:r>
              <a:rPr lang="en-US" altLang="zh-TW" dirty="0"/>
              <a:t>(</a:t>
            </a:r>
            <a:r>
              <a:rPr lang="zh-TW" altLang="en-US" dirty="0"/>
              <a:t>一</a:t>
            </a:r>
            <a:r>
              <a:rPr lang="en-US" altLang="zh-TW" dirty="0"/>
              <a:t>)</a:t>
            </a:r>
            <a:r>
              <a:rPr lang="zh-TW" altLang="en-US" dirty="0"/>
              <a:t>上網登打並掃描上傳「報名表」（表</a:t>
            </a:r>
            <a:r>
              <a:rPr lang="en-US" altLang="zh-TW" dirty="0"/>
              <a:t>1</a:t>
            </a:r>
            <a:r>
              <a:rPr lang="zh-TW" altLang="en-US" dirty="0"/>
              <a:t>）。</a:t>
            </a:r>
          </a:p>
          <a:p>
            <a:r>
              <a:rPr lang="en-US" altLang="zh-TW" dirty="0"/>
              <a:t>(</a:t>
            </a:r>
            <a:r>
              <a:rPr lang="zh-TW" altLang="en-US" dirty="0"/>
              <a:t>二</a:t>
            </a:r>
            <a:r>
              <a:rPr lang="en-US" altLang="zh-TW" dirty="0"/>
              <a:t>)</a:t>
            </a:r>
            <a:r>
              <a:rPr lang="zh-TW" altLang="en-US" dirty="0"/>
              <a:t>掃描上傳「能力評估應考服務申請表」（表</a:t>
            </a:r>
            <a:r>
              <a:rPr lang="en-US" altLang="zh-TW" dirty="0"/>
              <a:t>2</a:t>
            </a:r>
            <a:r>
              <a:rPr lang="zh-TW" altLang="en-US" dirty="0"/>
              <a:t>）（無須者免附）。</a:t>
            </a:r>
          </a:p>
          <a:p>
            <a:r>
              <a:rPr lang="en-US" altLang="zh-TW" dirty="0"/>
              <a:t>(</a:t>
            </a:r>
            <a:r>
              <a:rPr lang="zh-TW" altLang="en-US" dirty="0"/>
              <a:t>三</a:t>
            </a:r>
            <a:r>
              <a:rPr lang="en-US" altLang="zh-TW" dirty="0"/>
              <a:t>)</a:t>
            </a:r>
            <a:r>
              <a:rPr lang="zh-TW" altLang="en-US" dirty="0"/>
              <a:t>掃描上傳非應屆畢業生國中學歷</a:t>
            </a:r>
            <a:r>
              <a:rPr lang="en-US" altLang="zh-TW" dirty="0"/>
              <a:t>(</a:t>
            </a:r>
            <a:r>
              <a:rPr lang="zh-TW" altLang="en-US" dirty="0"/>
              <a:t>力</a:t>
            </a:r>
            <a:r>
              <a:rPr lang="en-US" altLang="zh-TW" dirty="0"/>
              <a:t>)</a:t>
            </a:r>
            <a:r>
              <a:rPr lang="zh-TW" altLang="en-US" dirty="0"/>
              <a:t>證件正本。</a:t>
            </a:r>
          </a:p>
          <a:p>
            <a:r>
              <a:rPr lang="en-US" altLang="zh-TW" dirty="0"/>
              <a:t>(</a:t>
            </a:r>
            <a:r>
              <a:rPr lang="zh-TW" altLang="en-US" dirty="0"/>
              <a:t>四</a:t>
            </a:r>
            <a:r>
              <a:rPr lang="en-US" altLang="zh-TW" dirty="0"/>
              <a:t>)</a:t>
            </a:r>
            <a:r>
              <a:rPr lang="zh-TW" altLang="en-US" dirty="0"/>
              <a:t>掃描上傳報名時有效期限內之鑑輔會鑑定證明、身心障礙手冊（證明）正本正反面 。</a:t>
            </a:r>
          </a:p>
          <a:p>
            <a:r>
              <a:rPr lang="en-US" altLang="zh-TW" dirty="0"/>
              <a:t>(</a:t>
            </a:r>
            <a:r>
              <a:rPr lang="zh-TW" altLang="en-US" dirty="0"/>
              <a:t>五</a:t>
            </a:r>
            <a:r>
              <a:rPr lang="en-US" altLang="zh-TW" dirty="0"/>
              <a:t>)</a:t>
            </a:r>
            <a:r>
              <a:rPr lang="zh-TW" altLang="en-US" dirty="0"/>
              <a:t>掃描上傳學生</a:t>
            </a:r>
            <a:r>
              <a:rPr lang="en-US" altLang="zh-TW" dirty="0"/>
              <a:t>2</a:t>
            </a:r>
            <a:r>
              <a:rPr lang="zh-TW" altLang="en-US" dirty="0"/>
              <a:t>吋正面半身照片。</a:t>
            </a:r>
          </a:p>
          <a:p>
            <a:r>
              <a:rPr lang="en-US" altLang="zh-TW" dirty="0"/>
              <a:t>(</a:t>
            </a:r>
            <a:r>
              <a:rPr lang="zh-TW" altLang="en-US" dirty="0"/>
              <a:t>六</a:t>
            </a:r>
            <a:r>
              <a:rPr lang="en-US" altLang="zh-TW" dirty="0"/>
              <a:t>)</a:t>
            </a:r>
            <a:r>
              <a:rPr lang="zh-TW" altLang="en-US" dirty="0"/>
              <a:t>掃描上傳核章後之轉銜輔導會議紀錄（內容需含學習能力、學習情形、特殊行為表現概況、及未來安置建議等）。</a:t>
            </a:r>
          </a:p>
          <a:p>
            <a:r>
              <a:rPr lang="en-US" altLang="zh-TW" dirty="0"/>
              <a:t>(</a:t>
            </a:r>
            <a:r>
              <a:rPr lang="zh-TW" altLang="en-US" dirty="0"/>
              <a:t>七</a:t>
            </a:r>
            <a:r>
              <a:rPr lang="en-US" altLang="zh-TW" dirty="0"/>
              <a:t>)</a:t>
            </a:r>
            <a:r>
              <a:rPr lang="zh-TW" altLang="en-US" dirty="0"/>
              <a:t>下載集體報名名冊並核章後掃描上傳。</a:t>
            </a:r>
          </a:p>
          <a:p>
            <a:endParaRPr lang="zh-TW" altLang="en-US" dirty="0"/>
          </a:p>
        </p:txBody>
      </p:sp>
    </p:spTree>
    <p:extLst>
      <p:ext uri="{BB962C8B-B14F-4D97-AF65-F5344CB8AC3E}">
        <p14:creationId xmlns:p14="http://schemas.microsoft.com/office/powerpoint/2010/main" val="427563860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能力評估</a:t>
            </a:r>
          </a:p>
        </p:txBody>
      </p:sp>
      <p:sp>
        <p:nvSpPr>
          <p:cNvPr id="3" name="內容版面配置區 2"/>
          <p:cNvSpPr>
            <a:spLocks noGrp="1"/>
          </p:cNvSpPr>
          <p:nvPr>
            <p:ph idx="1"/>
          </p:nvPr>
        </p:nvSpPr>
        <p:spPr/>
        <p:txBody>
          <a:bodyPr>
            <a:normAutofit/>
          </a:bodyPr>
          <a:lstStyle/>
          <a:p>
            <a:r>
              <a:rPr lang="zh-TW" altLang="en-US" dirty="0"/>
              <a:t>一</a:t>
            </a:r>
            <a:r>
              <a:rPr lang="zh-TW" altLang="en-US" dirty="0" smtClean="0"/>
              <a:t>、時間：</a:t>
            </a:r>
            <a:r>
              <a:rPr lang="en-US" altLang="zh-TW" dirty="0" smtClean="0"/>
              <a:t>107</a:t>
            </a:r>
            <a:r>
              <a:rPr lang="zh-TW" altLang="en-US" dirty="0" smtClean="0"/>
              <a:t>年</a:t>
            </a:r>
            <a:r>
              <a:rPr lang="en-US" altLang="zh-TW" dirty="0"/>
              <a:t>4</a:t>
            </a:r>
            <a:r>
              <a:rPr lang="zh-TW" altLang="en-US" dirty="0"/>
              <a:t>月</a:t>
            </a:r>
            <a:r>
              <a:rPr lang="en-US" altLang="zh-TW" dirty="0" smtClean="0"/>
              <a:t>14</a:t>
            </a:r>
            <a:r>
              <a:rPr lang="zh-TW" altLang="en-US" dirty="0" smtClean="0"/>
              <a:t>日</a:t>
            </a:r>
            <a:r>
              <a:rPr lang="en-US" altLang="zh-TW" dirty="0"/>
              <a:t>(</a:t>
            </a:r>
            <a:r>
              <a:rPr lang="zh-TW" altLang="en-US" dirty="0"/>
              <a:t>星期六</a:t>
            </a:r>
            <a:r>
              <a:rPr lang="en-US" altLang="zh-TW" dirty="0"/>
              <a:t>)</a:t>
            </a:r>
            <a:r>
              <a:rPr lang="zh-TW" altLang="en-US" dirty="0"/>
              <a:t>。</a:t>
            </a:r>
          </a:p>
          <a:p>
            <a:r>
              <a:rPr lang="zh-TW" altLang="en-US" dirty="0"/>
              <a:t>二</a:t>
            </a:r>
            <a:r>
              <a:rPr lang="zh-TW" altLang="en-US" dirty="0" smtClean="0"/>
              <a:t>、地點：</a:t>
            </a:r>
            <a:r>
              <a:rPr lang="zh-TW" altLang="en-US" dirty="0"/>
              <a:t>樹德</a:t>
            </a:r>
            <a:r>
              <a:rPr lang="zh-TW" altLang="en-US" dirty="0" smtClean="0"/>
              <a:t>家</a:t>
            </a:r>
            <a:r>
              <a:rPr lang="zh-TW" altLang="en-US" dirty="0"/>
              <a:t>商</a:t>
            </a:r>
            <a:r>
              <a:rPr lang="zh-TW" altLang="en-US" dirty="0" smtClean="0"/>
              <a:t>、</a:t>
            </a:r>
            <a:r>
              <a:rPr lang="zh-TW" altLang="en-US" dirty="0"/>
              <a:t>旗山</a:t>
            </a:r>
            <a:r>
              <a:rPr lang="zh-TW" altLang="en-US" dirty="0" smtClean="0"/>
              <a:t>國中</a:t>
            </a:r>
            <a:endParaRPr lang="en-US" altLang="zh-TW" dirty="0" smtClean="0"/>
          </a:p>
          <a:p>
            <a:pPr marL="0" indent="0">
              <a:buNone/>
            </a:pPr>
            <a:r>
              <a:rPr lang="zh-TW" altLang="en-US" dirty="0"/>
              <a:t> </a:t>
            </a:r>
            <a:r>
              <a:rPr lang="zh-TW" altLang="en-US" dirty="0" smtClean="0"/>
              <a:t>                       </a:t>
            </a:r>
            <a:r>
              <a:rPr lang="en-US" altLang="zh-TW" dirty="0"/>
              <a:t>(</a:t>
            </a:r>
            <a:r>
              <a:rPr lang="zh-TW" altLang="en-US" dirty="0"/>
              <a:t>請留意准考證應考地點</a:t>
            </a:r>
            <a:r>
              <a:rPr lang="en-US" altLang="zh-TW" dirty="0"/>
              <a:t>)</a:t>
            </a:r>
            <a:r>
              <a:rPr lang="zh-TW" altLang="en-US" dirty="0"/>
              <a:t>。</a:t>
            </a:r>
          </a:p>
          <a:p>
            <a:r>
              <a:rPr lang="zh-TW" altLang="en-US" dirty="0"/>
              <a:t>三</a:t>
            </a:r>
            <a:r>
              <a:rPr lang="zh-TW" altLang="en-US" dirty="0" smtClean="0"/>
              <a:t>、內容</a:t>
            </a:r>
            <a:r>
              <a:rPr lang="zh-TW" altLang="en-US" dirty="0"/>
              <a:t>：職業能力及基本學習能力（含實用語文、實用數學、社會適應）兩項，每項滿分</a:t>
            </a:r>
            <a:r>
              <a:rPr lang="en-US" altLang="zh-TW" dirty="0"/>
              <a:t>50</a:t>
            </a:r>
            <a:r>
              <a:rPr lang="zh-TW" altLang="en-US" dirty="0"/>
              <a:t>分，總分為</a:t>
            </a:r>
            <a:r>
              <a:rPr lang="en-US" altLang="zh-TW" dirty="0"/>
              <a:t>100</a:t>
            </a:r>
            <a:r>
              <a:rPr lang="zh-TW" altLang="en-US" dirty="0"/>
              <a:t>分。</a:t>
            </a:r>
          </a:p>
          <a:p>
            <a:endParaRPr lang="zh-TW" altLang="en-US" dirty="0"/>
          </a:p>
        </p:txBody>
      </p:sp>
    </p:spTree>
    <p:extLst>
      <p:ext uri="{BB962C8B-B14F-4D97-AF65-F5344CB8AC3E}">
        <p14:creationId xmlns:p14="http://schemas.microsoft.com/office/powerpoint/2010/main" val="301841723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lstStyle/>
          <a:p>
            <a:pPr lvl="0"/>
            <a:r>
              <a:rPr lang="zh-TW" altLang="en-US" dirty="0">
                <a:solidFill>
                  <a:prstClr val="black"/>
                </a:solidFill>
              </a:rPr>
              <a:t>四、結果通知</a:t>
            </a:r>
            <a:r>
              <a:rPr lang="zh-TW" altLang="en-US" dirty="0" smtClean="0">
                <a:solidFill>
                  <a:prstClr val="black"/>
                </a:solidFill>
              </a:rPr>
              <a:t>：</a:t>
            </a:r>
            <a:r>
              <a:rPr lang="en-US" altLang="zh-TW" dirty="0" smtClean="0">
                <a:solidFill>
                  <a:prstClr val="black"/>
                </a:solidFill>
              </a:rPr>
              <a:t>107</a:t>
            </a:r>
            <a:r>
              <a:rPr lang="zh-TW" altLang="en-US" dirty="0" smtClean="0">
                <a:solidFill>
                  <a:prstClr val="black"/>
                </a:solidFill>
              </a:rPr>
              <a:t>年</a:t>
            </a:r>
            <a:r>
              <a:rPr lang="en-US" altLang="zh-TW" dirty="0">
                <a:solidFill>
                  <a:prstClr val="black"/>
                </a:solidFill>
              </a:rPr>
              <a:t>4</a:t>
            </a:r>
            <a:r>
              <a:rPr lang="zh-TW" altLang="en-US" dirty="0" smtClean="0">
                <a:solidFill>
                  <a:prstClr val="black"/>
                </a:solidFill>
              </a:rPr>
              <a:t>月</a:t>
            </a:r>
            <a:r>
              <a:rPr lang="en-US" altLang="zh-TW" dirty="0" smtClean="0">
                <a:solidFill>
                  <a:prstClr val="black"/>
                </a:solidFill>
              </a:rPr>
              <a:t>26</a:t>
            </a:r>
            <a:r>
              <a:rPr lang="zh-TW" altLang="en-US" dirty="0" smtClean="0">
                <a:solidFill>
                  <a:prstClr val="black"/>
                </a:solidFill>
              </a:rPr>
              <a:t>日</a:t>
            </a:r>
            <a:r>
              <a:rPr lang="en-US" altLang="zh-TW" dirty="0">
                <a:solidFill>
                  <a:prstClr val="black"/>
                </a:solidFill>
              </a:rPr>
              <a:t>(</a:t>
            </a:r>
            <a:r>
              <a:rPr lang="zh-TW" altLang="en-US" dirty="0">
                <a:solidFill>
                  <a:prstClr val="black"/>
                </a:solidFill>
              </a:rPr>
              <a:t>星期四</a:t>
            </a:r>
            <a:r>
              <a:rPr lang="en-US" altLang="zh-TW" dirty="0">
                <a:solidFill>
                  <a:prstClr val="black"/>
                </a:solidFill>
              </a:rPr>
              <a:t>)</a:t>
            </a:r>
            <a:r>
              <a:rPr lang="zh-TW" altLang="en-US" dirty="0">
                <a:solidFill>
                  <a:prstClr val="black"/>
                </a:solidFill>
              </a:rPr>
              <a:t>寄發</a:t>
            </a:r>
            <a:r>
              <a:rPr lang="zh-TW" altLang="en-US" dirty="0" smtClean="0">
                <a:solidFill>
                  <a:prstClr val="black"/>
                </a:solidFill>
              </a:rPr>
              <a:t>「學習能力評估</a:t>
            </a:r>
            <a:r>
              <a:rPr lang="zh-TW" altLang="en-US" dirty="0">
                <a:solidFill>
                  <a:prstClr val="black"/>
                </a:solidFill>
              </a:rPr>
              <a:t>成績</a:t>
            </a:r>
            <a:r>
              <a:rPr lang="zh-TW" altLang="en-US" dirty="0" smtClean="0">
                <a:solidFill>
                  <a:prstClr val="black"/>
                </a:solidFill>
              </a:rPr>
              <a:t>通知單</a:t>
            </a:r>
            <a:r>
              <a:rPr lang="zh-TW" altLang="en-US" dirty="0">
                <a:solidFill>
                  <a:prstClr val="black"/>
                </a:solidFill>
              </a:rPr>
              <a:t>」至各國中端，且由就讀國中承辦處室轉知學生及學生監護人或法定代理人，學生學習能力評估結果排序公告於「高雄區身心障礙學生適性輔導安置網站」</a:t>
            </a:r>
            <a:r>
              <a:rPr lang="en-US" altLang="zh-TW" dirty="0">
                <a:solidFill>
                  <a:prstClr val="black"/>
                </a:solidFill>
              </a:rPr>
              <a:t>(http</a:t>
            </a:r>
            <a:r>
              <a:rPr lang="en-US" altLang="zh-TW" dirty="0" smtClean="0">
                <a:solidFill>
                  <a:prstClr val="black"/>
                </a:solidFill>
              </a:rPr>
              <a:t>://adapt.spec.kh.edu.tw)</a:t>
            </a:r>
            <a:r>
              <a:rPr lang="zh-TW" altLang="en-US" dirty="0">
                <a:solidFill>
                  <a:prstClr val="black"/>
                </a:solidFill>
              </a:rPr>
              <a:t>。學生如未收到評估結果通知單，就讀國中得</a:t>
            </a:r>
            <a:r>
              <a:rPr lang="zh-TW" altLang="en-US" dirty="0" smtClean="0">
                <a:solidFill>
                  <a:prstClr val="black"/>
                </a:solidFill>
              </a:rPr>
              <a:t>向樹德家商申請</a:t>
            </a:r>
            <a:r>
              <a:rPr lang="zh-TW" altLang="en-US" dirty="0">
                <a:solidFill>
                  <a:prstClr val="black"/>
                </a:solidFill>
              </a:rPr>
              <a:t>補發。</a:t>
            </a:r>
          </a:p>
          <a:p>
            <a:endParaRPr lang="zh-TW" altLang="en-US" dirty="0"/>
          </a:p>
        </p:txBody>
      </p:sp>
    </p:spTree>
    <p:extLst>
      <p:ext uri="{BB962C8B-B14F-4D97-AF65-F5344CB8AC3E}">
        <p14:creationId xmlns:p14="http://schemas.microsoft.com/office/powerpoint/2010/main" val="193366875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normAutofit/>
          </a:bodyPr>
          <a:lstStyle/>
          <a:p>
            <a:r>
              <a:rPr lang="zh-TW" altLang="en-US" dirty="0">
                <a:solidFill>
                  <a:prstClr val="black"/>
                </a:solidFill>
              </a:rPr>
              <a:t>四、</a:t>
            </a:r>
            <a:r>
              <a:rPr lang="zh-TW" altLang="en-US" dirty="0" smtClean="0">
                <a:solidFill>
                  <a:prstClr val="black"/>
                </a:solidFill>
              </a:rPr>
              <a:t>結果</a:t>
            </a:r>
            <a:r>
              <a:rPr lang="zh-TW" altLang="en-US" dirty="0">
                <a:solidFill>
                  <a:prstClr val="black"/>
                </a:solidFill>
              </a:rPr>
              <a:t>複查</a:t>
            </a:r>
            <a:r>
              <a:rPr lang="zh-TW" altLang="en-US" dirty="0" smtClean="0">
                <a:solidFill>
                  <a:prstClr val="black"/>
                </a:solidFill>
              </a:rPr>
              <a:t>：</a:t>
            </a:r>
            <a:endParaRPr lang="en-US" altLang="zh-TW" dirty="0" smtClean="0">
              <a:solidFill>
                <a:prstClr val="black"/>
              </a:solidFill>
            </a:endParaRPr>
          </a:p>
          <a:p>
            <a:r>
              <a:rPr lang="zh-TW" altLang="en-US" dirty="0">
                <a:solidFill>
                  <a:prstClr val="black"/>
                </a:solidFill>
              </a:rPr>
              <a:t>一、結果複查申請日期</a:t>
            </a:r>
            <a:r>
              <a:rPr lang="zh-TW" altLang="en-US" dirty="0" smtClean="0">
                <a:solidFill>
                  <a:prstClr val="black"/>
                </a:solidFill>
              </a:rPr>
              <a:t>：</a:t>
            </a:r>
            <a:r>
              <a:rPr lang="en-US" altLang="zh-TW" dirty="0" smtClean="0">
                <a:solidFill>
                  <a:prstClr val="black"/>
                </a:solidFill>
              </a:rPr>
              <a:t>107</a:t>
            </a:r>
            <a:r>
              <a:rPr lang="zh-TW" altLang="en-US" dirty="0" smtClean="0">
                <a:solidFill>
                  <a:prstClr val="black"/>
                </a:solidFill>
              </a:rPr>
              <a:t>年</a:t>
            </a:r>
            <a:r>
              <a:rPr lang="en-US" altLang="zh-TW" dirty="0">
                <a:solidFill>
                  <a:prstClr val="black"/>
                </a:solidFill>
              </a:rPr>
              <a:t>4</a:t>
            </a:r>
            <a:r>
              <a:rPr lang="zh-TW" altLang="en-US" dirty="0" smtClean="0">
                <a:solidFill>
                  <a:prstClr val="black"/>
                </a:solidFill>
              </a:rPr>
              <a:t>月</a:t>
            </a:r>
            <a:r>
              <a:rPr lang="en-US" altLang="zh-TW" dirty="0" smtClean="0">
                <a:solidFill>
                  <a:prstClr val="black"/>
                </a:solidFill>
              </a:rPr>
              <a:t>27(</a:t>
            </a:r>
            <a:r>
              <a:rPr lang="zh-TW" altLang="en-US" dirty="0">
                <a:solidFill>
                  <a:prstClr val="black"/>
                </a:solidFill>
              </a:rPr>
              <a:t>五</a:t>
            </a:r>
            <a:r>
              <a:rPr lang="en-US" altLang="zh-TW" dirty="0" smtClean="0">
                <a:solidFill>
                  <a:prstClr val="black"/>
                </a:solidFill>
              </a:rPr>
              <a:t>)-5</a:t>
            </a:r>
            <a:r>
              <a:rPr lang="zh-TW" altLang="en-US" dirty="0" smtClean="0">
                <a:solidFill>
                  <a:prstClr val="black"/>
                </a:solidFill>
              </a:rPr>
              <a:t>月</a:t>
            </a:r>
            <a:r>
              <a:rPr lang="en-US" altLang="zh-TW" dirty="0" smtClean="0">
                <a:solidFill>
                  <a:prstClr val="black"/>
                </a:solidFill>
              </a:rPr>
              <a:t>2</a:t>
            </a:r>
            <a:r>
              <a:rPr lang="zh-TW" altLang="en-US" dirty="0" smtClean="0">
                <a:solidFill>
                  <a:prstClr val="black"/>
                </a:solidFill>
              </a:rPr>
              <a:t>日</a:t>
            </a:r>
            <a:r>
              <a:rPr lang="en-US" altLang="zh-TW" dirty="0" smtClean="0">
                <a:solidFill>
                  <a:prstClr val="black"/>
                </a:solidFill>
              </a:rPr>
              <a:t>(</a:t>
            </a:r>
            <a:r>
              <a:rPr lang="zh-TW" altLang="en-US" dirty="0" smtClean="0">
                <a:solidFill>
                  <a:prstClr val="black"/>
                </a:solidFill>
              </a:rPr>
              <a:t>三</a:t>
            </a:r>
            <a:r>
              <a:rPr lang="en-US" altLang="zh-TW" dirty="0" smtClean="0">
                <a:solidFill>
                  <a:prstClr val="black"/>
                </a:solidFill>
              </a:rPr>
              <a:t>)</a:t>
            </a:r>
            <a:r>
              <a:rPr lang="zh-TW" altLang="en-US" dirty="0" smtClean="0">
                <a:solidFill>
                  <a:prstClr val="black"/>
                </a:solidFill>
              </a:rPr>
              <a:t>日前</a:t>
            </a:r>
            <a:r>
              <a:rPr lang="zh-TW" altLang="en-US" dirty="0">
                <a:solidFill>
                  <a:prstClr val="black"/>
                </a:solidFill>
              </a:rPr>
              <a:t>以傳真方式受理。</a:t>
            </a:r>
          </a:p>
        </p:txBody>
      </p:sp>
    </p:spTree>
    <p:extLst>
      <p:ext uri="{BB962C8B-B14F-4D97-AF65-F5344CB8AC3E}">
        <p14:creationId xmlns:p14="http://schemas.microsoft.com/office/powerpoint/2010/main" val="22995797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a:t>安置作業</a:t>
            </a:r>
            <a:br>
              <a:rPr lang="zh-TW" altLang="en-US" dirty="0"/>
            </a:br>
            <a:endParaRPr lang="zh-TW" altLang="en-US" dirty="0"/>
          </a:p>
        </p:txBody>
      </p:sp>
      <p:sp>
        <p:nvSpPr>
          <p:cNvPr id="3" name="內容版面配置區 2"/>
          <p:cNvSpPr>
            <a:spLocks noGrp="1"/>
          </p:cNvSpPr>
          <p:nvPr>
            <p:ph idx="1"/>
          </p:nvPr>
        </p:nvSpPr>
        <p:spPr>
          <a:xfrm>
            <a:off x="395536" y="908720"/>
            <a:ext cx="8496944" cy="5544616"/>
          </a:xfrm>
        </p:spPr>
        <p:txBody>
          <a:bodyPr>
            <a:normAutofit fontScale="77500" lnSpcReduction="20000"/>
          </a:bodyPr>
          <a:lstStyle/>
          <a:p>
            <a:r>
              <a:rPr lang="zh-TW" altLang="en-US" dirty="0" smtClean="0"/>
              <a:t>一、學生</a:t>
            </a:r>
            <a:r>
              <a:rPr lang="zh-TW" altLang="en-US" dirty="0"/>
              <a:t>安置以高雄區之開缺學校為限。</a:t>
            </a:r>
          </a:p>
          <a:p>
            <a:r>
              <a:rPr lang="zh-TW" altLang="en-US" dirty="0"/>
              <a:t>二</a:t>
            </a:r>
            <a:r>
              <a:rPr lang="zh-TW" altLang="en-US" dirty="0" smtClean="0"/>
              <a:t>、未</a:t>
            </a:r>
            <a:r>
              <a:rPr lang="zh-TW" altLang="en-US" dirty="0"/>
              <a:t>參加能力評估者不予安置。</a:t>
            </a:r>
          </a:p>
          <a:p>
            <a:r>
              <a:rPr lang="zh-TW" altLang="en-US" dirty="0"/>
              <a:t>三</a:t>
            </a:r>
            <a:r>
              <a:rPr lang="zh-TW" altLang="en-US" dirty="0" smtClean="0"/>
              <a:t>、安置</a:t>
            </a:r>
            <a:r>
              <a:rPr lang="zh-TW" altLang="en-US" dirty="0"/>
              <a:t>原則</a:t>
            </a:r>
          </a:p>
          <a:p>
            <a:pPr marL="0" indent="0">
              <a:buNone/>
            </a:pPr>
            <a:r>
              <a:rPr lang="zh-TW" altLang="en-US" dirty="0" smtClean="0"/>
              <a:t>    </a:t>
            </a:r>
            <a:r>
              <a:rPr lang="en-US" altLang="zh-TW" dirty="0" smtClean="0"/>
              <a:t>(</a:t>
            </a:r>
            <a:r>
              <a:rPr lang="zh-TW" altLang="en-US" dirty="0"/>
              <a:t>一</a:t>
            </a:r>
            <a:r>
              <a:rPr lang="en-US" altLang="zh-TW" dirty="0"/>
              <a:t>)	</a:t>
            </a:r>
            <a:r>
              <a:rPr lang="zh-TW" altLang="en-US" dirty="0"/>
              <a:t>第一階段安置：由高雄</a:t>
            </a:r>
            <a:r>
              <a:rPr lang="zh-TW" altLang="en-US" dirty="0" smtClean="0"/>
              <a:t>區</a:t>
            </a:r>
            <a:r>
              <a:rPr lang="en-US" altLang="zh-TW" dirty="0" smtClean="0"/>
              <a:t>107</a:t>
            </a:r>
            <a:r>
              <a:rPr lang="zh-TW" altLang="en-US" dirty="0" smtClean="0"/>
              <a:t>學年</a:t>
            </a:r>
            <a:r>
              <a:rPr lang="zh-TW" altLang="en-US" dirty="0"/>
              <a:t>度身心障礙</a:t>
            </a:r>
            <a:r>
              <a:rPr lang="zh-TW" altLang="en-US" dirty="0" smtClean="0"/>
              <a:t>學生適</a:t>
            </a:r>
            <a:r>
              <a:rPr lang="en-US" altLang="zh-TW" dirty="0" smtClean="0"/>
              <a:t/>
            </a:r>
            <a:br>
              <a:rPr lang="en-US" altLang="zh-TW" dirty="0" smtClean="0"/>
            </a:br>
            <a:r>
              <a:rPr lang="zh-TW" altLang="en-US" dirty="0" smtClean="0"/>
              <a:t>            性</a:t>
            </a:r>
            <a:r>
              <a:rPr lang="zh-TW" altLang="en-US" dirty="0"/>
              <a:t>輔導安置委員會（以下簡稱高雄區身</a:t>
            </a:r>
            <a:r>
              <a:rPr lang="zh-TW" altLang="en-US" dirty="0" smtClean="0"/>
              <a:t>障生</a:t>
            </a:r>
            <a:r>
              <a:rPr lang="zh-TW" altLang="en-US" dirty="0"/>
              <a:t>安置</a:t>
            </a:r>
            <a:r>
              <a:rPr lang="zh-TW" altLang="en-US" dirty="0" smtClean="0"/>
              <a:t>委員</a:t>
            </a:r>
            <a:r>
              <a:rPr lang="en-US" altLang="zh-TW" dirty="0" smtClean="0"/>
              <a:t/>
            </a:r>
            <a:br>
              <a:rPr lang="en-US" altLang="zh-TW" dirty="0" smtClean="0"/>
            </a:br>
            <a:r>
              <a:rPr lang="zh-TW" altLang="en-US" dirty="0" smtClean="0"/>
              <a:t>            會</a:t>
            </a:r>
            <a:r>
              <a:rPr lang="zh-TW" altLang="en-US" dirty="0"/>
              <a:t>）依學生學習能力評估總分排序</a:t>
            </a:r>
            <a:r>
              <a:rPr lang="zh-TW" altLang="en-US" dirty="0" smtClean="0"/>
              <a:t>，以</a:t>
            </a:r>
            <a:r>
              <a:rPr lang="zh-TW" altLang="en-US" dirty="0"/>
              <a:t>現場唱名分發</a:t>
            </a:r>
            <a:r>
              <a:rPr lang="zh-TW" altLang="en-US" dirty="0" smtClean="0"/>
              <a:t>，</a:t>
            </a:r>
            <a:r>
              <a:rPr lang="en-US" altLang="zh-TW" dirty="0" smtClean="0"/>
              <a:t/>
            </a:r>
            <a:br>
              <a:rPr lang="en-US" altLang="zh-TW" dirty="0" smtClean="0"/>
            </a:br>
            <a:r>
              <a:rPr lang="zh-TW" altLang="en-US" dirty="0" smtClean="0"/>
              <a:t>            進行</a:t>
            </a:r>
            <a:r>
              <a:rPr lang="zh-TW" altLang="en-US" dirty="0"/>
              <a:t>足額安置，額滿為止</a:t>
            </a:r>
            <a:r>
              <a:rPr lang="zh-TW" altLang="en-US" dirty="0" smtClean="0"/>
              <a:t>。</a:t>
            </a:r>
            <a:endParaRPr lang="zh-TW" altLang="en-US" dirty="0"/>
          </a:p>
          <a:p>
            <a:pPr marL="0" indent="0">
              <a:buNone/>
            </a:pPr>
            <a:r>
              <a:rPr lang="zh-TW" altLang="en-US" dirty="0" smtClean="0"/>
              <a:t>    </a:t>
            </a:r>
            <a:r>
              <a:rPr lang="en-US" altLang="zh-TW" dirty="0" smtClean="0"/>
              <a:t>(</a:t>
            </a:r>
            <a:r>
              <a:rPr lang="zh-TW" altLang="en-US" dirty="0"/>
              <a:t>二</a:t>
            </a:r>
            <a:r>
              <a:rPr lang="en-US" altLang="zh-TW" dirty="0"/>
              <a:t>)	</a:t>
            </a:r>
            <a:r>
              <a:rPr lang="zh-TW" altLang="en-US" dirty="0"/>
              <a:t>若總分相同時，依下列各成績優先排序：</a:t>
            </a:r>
            <a:r>
              <a:rPr lang="en-US" altLang="zh-TW" dirty="0"/>
              <a:t>1.</a:t>
            </a:r>
            <a:r>
              <a:rPr lang="zh-TW" altLang="en-US" dirty="0" smtClean="0"/>
              <a:t>職業</a:t>
            </a:r>
            <a:r>
              <a:rPr lang="en-US" altLang="zh-TW" dirty="0" smtClean="0"/>
              <a:t/>
            </a:r>
            <a:br>
              <a:rPr lang="en-US" altLang="zh-TW" dirty="0" smtClean="0"/>
            </a:br>
            <a:r>
              <a:rPr lang="zh-TW" altLang="en-US" dirty="0" smtClean="0"/>
              <a:t>             能力</a:t>
            </a:r>
            <a:r>
              <a:rPr lang="en-US" altLang="zh-TW" dirty="0"/>
              <a:t>2.</a:t>
            </a:r>
            <a:r>
              <a:rPr lang="zh-TW" altLang="en-US" dirty="0"/>
              <a:t>基本學習能力</a:t>
            </a:r>
            <a:r>
              <a:rPr lang="en-US" altLang="zh-TW" dirty="0"/>
              <a:t>3.</a:t>
            </a:r>
            <a:r>
              <a:rPr lang="zh-TW" altLang="en-US" dirty="0"/>
              <a:t>實用語文</a:t>
            </a:r>
            <a:r>
              <a:rPr lang="en-US" altLang="zh-TW" dirty="0"/>
              <a:t>4.</a:t>
            </a:r>
            <a:r>
              <a:rPr lang="zh-TW" altLang="en-US" dirty="0"/>
              <a:t>實用數學</a:t>
            </a:r>
            <a:r>
              <a:rPr lang="en-US" altLang="zh-TW" dirty="0"/>
              <a:t>5.</a:t>
            </a:r>
            <a:r>
              <a:rPr lang="zh-TW" altLang="en-US" dirty="0"/>
              <a:t>社會適應</a:t>
            </a:r>
            <a:r>
              <a:rPr lang="zh-TW" altLang="en-US" dirty="0" smtClean="0"/>
              <a:t>。</a:t>
            </a:r>
            <a:endParaRPr lang="zh-TW" altLang="en-US" dirty="0"/>
          </a:p>
          <a:p>
            <a:pPr marL="0" indent="0">
              <a:buNone/>
            </a:pPr>
            <a:r>
              <a:rPr lang="zh-TW" altLang="en-US" dirty="0" smtClean="0"/>
              <a:t>    </a:t>
            </a:r>
            <a:r>
              <a:rPr lang="en-US" altLang="zh-TW" dirty="0" smtClean="0"/>
              <a:t>(</a:t>
            </a:r>
            <a:r>
              <a:rPr lang="zh-TW" altLang="en-US" dirty="0"/>
              <a:t>三</a:t>
            </a:r>
            <a:r>
              <a:rPr lang="en-US" altLang="zh-TW" dirty="0"/>
              <a:t>)	</a:t>
            </a:r>
            <a:r>
              <a:rPr lang="zh-TW" altLang="en-US" dirty="0" smtClean="0"/>
              <a:t>第二</a:t>
            </a:r>
            <a:r>
              <a:rPr lang="zh-TW" altLang="en-US" dirty="0"/>
              <a:t>階段安置：第一階段放棄或未獲安置者，由</a:t>
            </a:r>
            <a:r>
              <a:rPr lang="zh-TW" altLang="en-US" dirty="0" smtClean="0"/>
              <a:t>高雄</a:t>
            </a:r>
            <a:endParaRPr lang="en-US" altLang="zh-TW" dirty="0" smtClean="0"/>
          </a:p>
          <a:p>
            <a:pPr marL="0" indent="0">
              <a:buNone/>
            </a:pPr>
            <a:r>
              <a:rPr lang="en-US" altLang="zh-TW" dirty="0"/>
              <a:t> </a:t>
            </a:r>
            <a:r>
              <a:rPr lang="en-US" altLang="zh-TW" dirty="0" smtClean="0"/>
              <a:t>             </a:t>
            </a:r>
            <a:r>
              <a:rPr lang="zh-TW" altLang="en-US" dirty="0" smtClean="0"/>
              <a:t>區</a:t>
            </a:r>
            <a:r>
              <a:rPr lang="zh-TW" altLang="en-US" dirty="0"/>
              <a:t>身障生安置審議小組參酌學生其他志願、學生</a:t>
            </a:r>
            <a:r>
              <a:rPr lang="zh-TW" altLang="en-US" dirty="0" smtClean="0"/>
              <a:t>報名</a:t>
            </a:r>
            <a:endParaRPr lang="en-US" altLang="zh-TW" dirty="0" smtClean="0"/>
          </a:p>
          <a:p>
            <a:pPr marL="0" indent="0">
              <a:buNone/>
            </a:pPr>
            <a:r>
              <a:rPr lang="en-US" altLang="zh-TW" dirty="0"/>
              <a:t> </a:t>
            </a:r>
            <a:r>
              <a:rPr lang="en-US" altLang="zh-TW" dirty="0" smtClean="0"/>
              <a:t>            </a:t>
            </a:r>
            <a:r>
              <a:rPr lang="zh-TW" altLang="en-US" dirty="0" smtClean="0"/>
              <a:t>資料及相關</a:t>
            </a:r>
            <a:r>
              <a:rPr lang="zh-TW" altLang="en-US" dirty="0"/>
              <a:t>表件、住家距離學校遠近、學生生活</a:t>
            </a:r>
            <a:r>
              <a:rPr lang="zh-TW" altLang="en-US" dirty="0" smtClean="0"/>
              <a:t>適應</a:t>
            </a:r>
            <a:endParaRPr lang="en-US" altLang="zh-TW" dirty="0" smtClean="0"/>
          </a:p>
          <a:p>
            <a:pPr marL="0" indent="0">
              <a:buNone/>
            </a:pPr>
            <a:r>
              <a:rPr lang="en-US" altLang="zh-TW" dirty="0"/>
              <a:t> </a:t>
            </a:r>
            <a:r>
              <a:rPr lang="en-US" altLang="zh-TW" dirty="0" smtClean="0"/>
              <a:t>            </a:t>
            </a:r>
            <a:r>
              <a:rPr lang="zh-TW" altLang="en-US" dirty="0" smtClean="0"/>
              <a:t>狀況</a:t>
            </a:r>
            <a:r>
              <a:rPr lang="zh-TW" altLang="en-US" dirty="0"/>
              <a:t>、障礙</a:t>
            </a:r>
            <a:r>
              <a:rPr lang="zh-TW" altLang="en-US" dirty="0" smtClean="0"/>
              <a:t>程度</a:t>
            </a:r>
            <a:r>
              <a:rPr lang="zh-TW" altLang="en-US" dirty="0"/>
              <a:t>、學校資源等綜合評估，安置本市</a:t>
            </a:r>
            <a:r>
              <a:rPr lang="zh-TW" altLang="en-US" dirty="0" smtClean="0"/>
              <a:t>各</a:t>
            </a:r>
            <a:endParaRPr lang="en-US" altLang="zh-TW" dirty="0" smtClean="0"/>
          </a:p>
          <a:p>
            <a:pPr marL="0" indent="0">
              <a:buNone/>
            </a:pPr>
            <a:r>
              <a:rPr lang="en-US" altLang="zh-TW" dirty="0"/>
              <a:t> </a:t>
            </a:r>
            <a:r>
              <a:rPr lang="en-US" altLang="zh-TW" dirty="0" smtClean="0"/>
              <a:t>             </a:t>
            </a:r>
            <a:r>
              <a:rPr lang="zh-TW" altLang="en-US" dirty="0" smtClean="0"/>
              <a:t>特殊教育</a:t>
            </a:r>
            <a:r>
              <a:rPr lang="zh-TW" altLang="en-US" dirty="0"/>
              <a:t>學校（</a:t>
            </a:r>
            <a:r>
              <a:rPr lang="zh-TW" altLang="en-US" dirty="0" smtClean="0"/>
              <a:t>安置結果</a:t>
            </a:r>
            <a:r>
              <a:rPr lang="zh-TW" altLang="en-US" dirty="0"/>
              <a:t>另行通知）。</a:t>
            </a:r>
          </a:p>
        </p:txBody>
      </p:sp>
    </p:spTree>
    <p:extLst>
      <p:ext uri="{BB962C8B-B14F-4D97-AF65-F5344CB8AC3E}">
        <p14:creationId xmlns:p14="http://schemas.microsoft.com/office/powerpoint/2010/main" val="366717318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a:t>四、第一階段安置分發</a:t>
            </a:r>
            <a:r>
              <a:rPr lang="zh-TW" altLang="en-US" dirty="0" smtClean="0"/>
              <a:t>流程</a:t>
            </a:r>
            <a:endParaRPr lang="zh-TW" altLang="en-US" dirty="0"/>
          </a:p>
        </p:txBody>
      </p:sp>
      <p:sp>
        <p:nvSpPr>
          <p:cNvPr id="3" name="內容版面配置區 2"/>
          <p:cNvSpPr>
            <a:spLocks noGrp="1"/>
          </p:cNvSpPr>
          <p:nvPr>
            <p:ph idx="1"/>
          </p:nvPr>
        </p:nvSpPr>
        <p:spPr/>
        <p:txBody>
          <a:bodyPr>
            <a:normAutofit fontScale="92500" lnSpcReduction="10000"/>
          </a:bodyPr>
          <a:lstStyle/>
          <a:p>
            <a:r>
              <a:rPr lang="en-US" altLang="zh-TW" dirty="0" smtClean="0"/>
              <a:t>(</a:t>
            </a:r>
            <a:r>
              <a:rPr lang="zh-TW" altLang="en-US" dirty="0"/>
              <a:t>一</a:t>
            </a:r>
            <a:r>
              <a:rPr lang="en-US" altLang="zh-TW" dirty="0" smtClean="0"/>
              <a:t>)</a:t>
            </a:r>
            <a:r>
              <a:rPr lang="zh-TW" altLang="en-US" dirty="0" smtClean="0"/>
              <a:t>請</a:t>
            </a:r>
            <a:r>
              <a:rPr lang="zh-TW" altLang="en-US" dirty="0"/>
              <a:t>學生監護人或法定代理人至現場報到，若學生監護人或法定代理人未親自到現場者，須填具代理登記分發委託書（表</a:t>
            </a:r>
            <a:r>
              <a:rPr lang="en-US" altLang="zh-TW" dirty="0"/>
              <a:t>4</a:t>
            </a:r>
            <a:r>
              <a:rPr lang="zh-TW" altLang="en-US" dirty="0"/>
              <a:t>），委請受委託人辦理。受委託人須為學生之就讀國中導師、特教組長、輔導主任或學校相關人員；未到場又未能完成委託程序者，不予安置。</a:t>
            </a:r>
          </a:p>
          <a:p>
            <a:pPr marL="0" indent="0">
              <a:buNone/>
            </a:pPr>
            <a:r>
              <a:rPr lang="zh-TW" altLang="en-US" dirty="0" smtClean="0"/>
              <a:t>    </a:t>
            </a:r>
            <a:r>
              <a:rPr lang="en-US" altLang="zh-TW" dirty="0" smtClean="0"/>
              <a:t>1</a:t>
            </a:r>
            <a:r>
              <a:rPr lang="en-US" altLang="zh-TW" dirty="0"/>
              <a:t>.	</a:t>
            </a:r>
            <a:r>
              <a:rPr lang="zh-TW" altLang="en-US" dirty="0"/>
              <a:t>請學生監護人或法定代理人攜帶學生之</a:t>
            </a:r>
            <a:r>
              <a:rPr lang="zh-TW" altLang="en-US" dirty="0" smtClean="0"/>
              <a:t>成 </a:t>
            </a:r>
            <a:r>
              <a:rPr lang="en-US" altLang="zh-TW" dirty="0" smtClean="0"/>
              <a:t/>
            </a:r>
            <a:br>
              <a:rPr lang="en-US" altLang="zh-TW" dirty="0" smtClean="0"/>
            </a:br>
            <a:r>
              <a:rPr lang="zh-TW" altLang="en-US" dirty="0" smtClean="0"/>
              <a:t>           績</a:t>
            </a:r>
            <a:r>
              <a:rPr lang="zh-TW" altLang="en-US" dirty="0"/>
              <a:t>通知單、身分證正本辦理報到手續。</a:t>
            </a:r>
          </a:p>
          <a:p>
            <a:pPr marL="0" indent="0">
              <a:buNone/>
            </a:pPr>
            <a:r>
              <a:rPr lang="zh-TW" altLang="en-US" dirty="0" smtClean="0"/>
              <a:t>    </a:t>
            </a:r>
            <a:r>
              <a:rPr lang="en-US" altLang="zh-TW" dirty="0" smtClean="0"/>
              <a:t>2</a:t>
            </a:r>
            <a:r>
              <a:rPr lang="en-US" altLang="zh-TW" dirty="0"/>
              <a:t>.	</a:t>
            </a:r>
            <a:r>
              <a:rPr lang="zh-TW" altLang="en-US" dirty="0"/>
              <a:t>學生監護人或法定代理人請攜帶與學生</a:t>
            </a:r>
            <a:r>
              <a:rPr lang="zh-TW" altLang="en-US" dirty="0" smtClean="0"/>
              <a:t>關</a:t>
            </a:r>
            <a:r>
              <a:rPr lang="en-US" altLang="zh-TW" dirty="0" smtClean="0"/>
              <a:t/>
            </a:r>
            <a:br>
              <a:rPr lang="en-US" altLang="zh-TW" dirty="0" smtClean="0"/>
            </a:br>
            <a:r>
              <a:rPr lang="zh-TW" altLang="en-US" dirty="0" smtClean="0"/>
              <a:t>          係</a:t>
            </a:r>
            <a:r>
              <a:rPr lang="zh-TW" altLang="en-US" dirty="0"/>
              <a:t>之證明文件。</a:t>
            </a:r>
          </a:p>
          <a:p>
            <a:endParaRPr lang="zh-TW" altLang="en-US" dirty="0"/>
          </a:p>
        </p:txBody>
      </p:sp>
    </p:spTree>
    <p:extLst>
      <p:ext uri="{BB962C8B-B14F-4D97-AF65-F5344CB8AC3E}">
        <p14:creationId xmlns:p14="http://schemas.microsoft.com/office/powerpoint/2010/main" val="25793424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a:xfrm>
            <a:off x="457200" y="1600200"/>
            <a:ext cx="8435280" cy="5645224"/>
          </a:xfrm>
        </p:spPr>
        <p:txBody>
          <a:bodyPr>
            <a:normAutofit fontScale="70000" lnSpcReduction="20000"/>
          </a:bodyPr>
          <a:lstStyle/>
          <a:p>
            <a:r>
              <a:rPr lang="en-US" altLang="zh-TW" dirty="0"/>
              <a:t>(</a:t>
            </a:r>
            <a:r>
              <a:rPr lang="zh-TW" altLang="en-US" dirty="0"/>
              <a:t>二</a:t>
            </a:r>
            <a:r>
              <a:rPr lang="en-US" altLang="zh-TW" dirty="0"/>
              <a:t>)	</a:t>
            </a:r>
            <a:r>
              <a:rPr lang="zh-TW" altLang="en-US" dirty="0"/>
              <a:t>報到分發地點及時間：</a:t>
            </a:r>
          </a:p>
          <a:p>
            <a:pPr marL="0" indent="0">
              <a:buNone/>
            </a:pPr>
            <a:r>
              <a:rPr lang="zh-TW" altLang="en-US" dirty="0" smtClean="0"/>
              <a:t>      </a:t>
            </a:r>
            <a:r>
              <a:rPr lang="en-US" altLang="zh-TW" dirty="0" smtClean="0"/>
              <a:t>1.</a:t>
            </a:r>
            <a:r>
              <a:rPr lang="zh-TW" altLang="en-US" dirty="0" smtClean="0"/>
              <a:t>報到</a:t>
            </a:r>
            <a:r>
              <a:rPr lang="zh-TW" altLang="en-US" dirty="0"/>
              <a:t>時間</a:t>
            </a:r>
            <a:r>
              <a:rPr lang="zh-TW" altLang="en-US" dirty="0" smtClean="0"/>
              <a:t>：</a:t>
            </a:r>
            <a:r>
              <a:rPr lang="en-US" altLang="zh-TW" dirty="0" smtClean="0"/>
              <a:t>107</a:t>
            </a:r>
            <a:r>
              <a:rPr lang="zh-TW" altLang="en-US" dirty="0" smtClean="0"/>
              <a:t>年</a:t>
            </a:r>
            <a:r>
              <a:rPr lang="en-US" altLang="zh-TW" dirty="0"/>
              <a:t>5</a:t>
            </a:r>
            <a:r>
              <a:rPr lang="zh-TW" altLang="en-US" dirty="0" smtClean="0"/>
              <a:t>月</a:t>
            </a:r>
            <a:r>
              <a:rPr lang="en-US" altLang="zh-TW" dirty="0"/>
              <a:t>8</a:t>
            </a:r>
            <a:r>
              <a:rPr lang="zh-TW" altLang="en-US" dirty="0" smtClean="0"/>
              <a:t>日</a:t>
            </a:r>
            <a:r>
              <a:rPr lang="zh-TW" altLang="en-US" dirty="0"/>
              <a:t>（</a:t>
            </a:r>
            <a:r>
              <a:rPr lang="zh-TW" altLang="en-US" dirty="0" smtClean="0"/>
              <a:t>星期二）上午</a:t>
            </a:r>
            <a:r>
              <a:rPr lang="en-US" altLang="zh-TW" dirty="0"/>
              <a:t>9</a:t>
            </a:r>
            <a:r>
              <a:rPr lang="zh-TW" altLang="en-US" dirty="0" smtClean="0"/>
              <a:t>時起</a:t>
            </a:r>
            <a:r>
              <a:rPr lang="zh-TW" altLang="en-US" dirty="0"/>
              <a:t>至</a:t>
            </a:r>
            <a:r>
              <a:rPr lang="en-US" altLang="zh-TW" dirty="0"/>
              <a:t>12</a:t>
            </a:r>
            <a:r>
              <a:rPr lang="zh-TW" altLang="en-US" dirty="0"/>
              <a:t>時。</a:t>
            </a:r>
          </a:p>
          <a:p>
            <a:pPr marL="0" indent="0">
              <a:buNone/>
            </a:pPr>
            <a:r>
              <a:rPr lang="zh-TW" altLang="en-US" dirty="0" smtClean="0"/>
              <a:t>      </a:t>
            </a:r>
            <a:r>
              <a:rPr lang="en-US" altLang="zh-TW" dirty="0" smtClean="0"/>
              <a:t>2.</a:t>
            </a:r>
            <a:r>
              <a:rPr lang="zh-TW" altLang="en-US" dirty="0" smtClean="0"/>
              <a:t>報到</a:t>
            </a:r>
            <a:r>
              <a:rPr lang="zh-TW" altLang="en-US" dirty="0"/>
              <a:t>及分發地點</a:t>
            </a:r>
            <a:r>
              <a:rPr lang="zh-TW" altLang="en-US" dirty="0" smtClean="0"/>
              <a:t>：樹德家商教學</a:t>
            </a:r>
            <a:r>
              <a:rPr lang="zh-TW" altLang="en-US" dirty="0" smtClean="0"/>
              <a:t>行政大樓七樓講堂。</a:t>
            </a:r>
            <a:endParaRPr lang="zh-TW" altLang="en-US" dirty="0"/>
          </a:p>
          <a:p>
            <a:r>
              <a:rPr lang="en-US" altLang="zh-TW" dirty="0"/>
              <a:t>(</a:t>
            </a:r>
            <a:r>
              <a:rPr lang="zh-TW" altLang="en-US" dirty="0"/>
              <a:t>三</a:t>
            </a:r>
            <a:r>
              <a:rPr lang="en-US" altLang="zh-TW" dirty="0"/>
              <a:t>)	</a:t>
            </a:r>
            <a:r>
              <a:rPr lang="zh-TW" altLang="en-US" dirty="0"/>
              <a:t>唱名分發流程</a:t>
            </a:r>
          </a:p>
          <a:p>
            <a:pPr marL="0" indent="0">
              <a:buNone/>
            </a:pPr>
            <a:r>
              <a:rPr lang="zh-TW" altLang="en-US" dirty="0" smtClean="0"/>
              <a:t>      </a:t>
            </a:r>
            <a:r>
              <a:rPr lang="en-US" altLang="zh-TW" dirty="0" smtClean="0"/>
              <a:t>1.</a:t>
            </a:r>
            <a:r>
              <a:rPr lang="zh-TW" altLang="en-US" dirty="0" smtClean="0"/>
              <a:t>請</a:t>
            </a:r>
            <a:r>
              <a:rPr lang="zh-TW" altLang="en-US" dirty="0"/>
              <a:t>參與分發之學生監護人、法定代理人或受託人於</a:t>
            </a:r>
            <a:r>
              <a:rPr lang="en-US" altLang="zh-TW" dirty="0"/>
              <a:t>8</a:t>
            </a:r>
            <a:r>
              <a:rPr lang="zh-TW" altLang="en-US" dirty="0" smtClean="0"/>
              <a:t>時</a:t>
            </a:r>
            <a:r>
              <a:rPr lang="en-US" altLang="zh-TW" dirty="0" smtClean="0"/>
              <a:t>45</a:t>
            </a:r>
            <a:r>
              <a:rPr lang="zh-TW" altLang="en-US" dirty="0" smtClean="0"/>
              <a:t>分</a:t>
            </a:r>
            <a:r>
              <a:rPr lang="zh-TW" altLang="en-US" dirty="0"/>
              <a:t>前</a:t>
            </a:r>
            <a:r>
              <a:rPr lang="zh-TW" altLang="en-US" dirty="0" smtClean="0"/>
              <a:t>，</a:t>
            </a:r>
            <a:r>
              <a:rPr lang="en-US" altLang="zh-TW" dirty="0" smtClean="0"/>
              <a:t/>
            </a:r>
            <a:br>
              <a:rPr lang="en-US" altLang="zh-TW" dirty="0" smtClean="0"/>
            </a:br>
            <a:r>
              <a:rPr lang="zh-TW" altLang="en-US" dirty="0" smtClean="0"/>
              <a:t>         至報到會場集合，依據學生學習能力評估成績高低，</a:t>
            </a:r>
            <a:r>
              <a:rPr lang="en-US" altLang="zh-TW" dirty="0" smtClean="0"/>
              <a:t>9</a:t>
            </a:r>
            <a:r>
              <a:rPr lang="zh-TW" altLang="en-US" dirty="0" smtClean="0"/>
              <a:t>時起唱</a:t>
            </a:r>
            <a:r>
              <a:rPr lang="en-US" altLang="zh-TW" dirty="0" smtClean="0"/>
              <a:t/>
            </a:r>
            <a:br>
              <a:rPr lang="en-US" altLang="zh-TW" dirty="0" smtClean="0"/>
            </a:br>
            <a:r>
              <a:rPr lang="zh-TW" altLang="en-US" dirty="0" smtClean="0"/>
              <a:t>         名</a:t>
            </a:r>
            <a:r>
              <a:rPr lang="zh-TW" altLang="en-US" dirty="0"/>
              <a:t>分發。</a:t>
            </a:r>
          </a:p>
          <a:p>
            <a:pPr marL="0" indent="0">
              <a:buNone/>
            </a:pPr>
            <a:r>
              <a:rPr lang="zh-TW" altLang="en-US" dirty="0" smtClean="0"/>
              <a:t>      </a:t>
            </a:r>
            <a:r>
              <a:rPr lang="en-US" altLang="zh-TW" dirty="0" smtClean="0"/>
              <a:t>2.</a:t>
            </a:r>
            <a:r>
              <a:rPr lang="zh-TW" altLang="en-US" dirty="0" smtClean="0"/>
              <a:t>未</a:t>
            </a:r>
            <a:r>
              <a:rPr lang="zh-TW" altLang="en-US" dirty="0"/>
              <a:t>到場且未委託者，經唱名三次未到後，以棄權論，不得異議。</a:t>
            </a:r>
          </a:p>
          <a:p>
            <a:pPr marL="0" indent="0">
              <a:buNone/>
            </a:pPr>
            <a:r>
              <a:rPr lang="zh-TW" altLang="en-US" dirty="0" smtClean="0"/>
              <a:t>      </a:t>
            </a:r>
            <a:r>
              <a:rPr lang="en-US" altLang="zh-TW" dirty="0" smtClean="0"/>
              <a:t>3.</a:t>
            </a:r>
            <a:r>
              <a:rPr lang="zh-TW" altLang="en-US" dirty="0" smtClean="0"/>
              <a:t>因故</a:t>
            </a:r>
            <a:r>
              <a:rPr lang="zh-TW" altLang="en-US" dirty="0"/>
              <a:t>無法到場分發者，由受託人執代理登記分發委託書</a:t>
            </a:r>
            <a:r>
              <a:rPr lang="zh-TW" altLang="en-US" dirty="0" smtClean="0"/>
              <a:t>（表</a:t>
            </a:r>
            <a:r>
              <a:rPr lang="en-US" altLang="zh-TW" dirty="0" smtClean="0"/>
              <a:t/>
            </a:r>
            <a:br>
              <a:rPr lang="en-US" altLang="zh-TW" dirty="0" smtClean="0"/>
            </a:br>
            <a:r>
              <a:rPr lang="zh-TW" altLang="en-US" dirty="0" smtClean="0"/>
              <a:t>          </a:t>
            </a:r>
            <a:r>
              <a:rPr lang="en-US" altLang="zh-TW" dirty="0" smtClean="0"/>
              <a:t>4</a:t>
            </a:r>
            <a:r>
              <a:rPr lang="zh-TW" altLang="en-US" dirty="0"/>
              <a:t>），依據委託志願辦理分發作業。</a:t>
            </a:r>
          </a:p>
          <a:p>
            <a:pPr marL="0" indent="0">
              <a:buNone/>
            </a:pPr>
            <a:r>
              <a:rPr lang="zh-TW" altLang="en-US" dirty="0" smtClean="0"/>
              <a:t>      </a:t>
            </a:r>
            <a:r>
              <a:rPr lang="en-US" altLang="zh-TW" dirty="0" smtClean="0"/>
              <a:t>4.</a:t>
            </a:r>
            <a:r>
              <a:rPr lang="zh-TW" altLang="en-US" dirty="0" smtClean="0"/>
              <a:t>若</a:t>
            </a:r>
            <a:r>
              <a:rPr lang="zh-TW" altLang="en-US" dirty="0"/>
              <a:t>報到分發前有任何問題，請電洽本局特殊教育</a:t>
            </a:r>
            <a:r>
              <a:rPr lang="zh-TW" altLang="en-US" dirty="0" smtClean="0"/>
              <a:t>科</a:t>
            </a:r>
            <a:r>
              <a:rPr lang="zh-TW" altLang="en-US" dirty="0"/>
              <a:t>蔡詠春</a:t>
            </a:r>
            <a:r>
              <a:rPr lang="zh-TW" altLang="en-US" dirty="0" smtClean="0"/>
              <a:t>小姐</a:t>
            </a:r>
            <a:r>
              <a:rPr lang="en-US" altLang="zh-TW" dirty="0" smtClean="0"/>
              <a:t/>
            </a:r>
            <a:br>
              <a:rPr lang="en-US" altLang="zh-TW" dirty="0" smtClean="0"/>
            </a:br>
            <a:r>
              <a:rPr lang="zh-TW" altLang="en-US" dirty="0" smtClean="0"/>
              <a:t>       （</a:t>
            </a:r>
            <a:r>
              <a:rPr lang="en-US" altLang="zh-TW" dirty="0"/>
              <a:t>07-7995678</a:t>
            </a:r>
            <a:r>
              <a:rPr lang="zh-TW" altLang="en-US" dirty="0"/>
              <a:t>轉</a:t>
            </a:r>
            <a:r>
              <a:rPr lang="en-US" altLang="zh-TW" dirty="0" smtClean="0"/>
              <a:t>3082</a:t>
            </a:r>
            <a:r>
              <a:rPr lang="zh-TW" altLang="en-US" dirty="0" smtClean="0"/>
              <a:t>）、樹德家商特</a:t>
            </a:r>
            <a:r>
              <a:rPr lang="zh-TW" altLang="en-US" dirty="0"/>
              <a:t>教</a:t>
            </a:r>
            <a:r>
              <a:rPr lang="zh-TW" altLang="en-US" dirty="0" smtClean="0"/>
              <a:t>組</a:t>
            </a:r>
            <a:r>
              <a:rPr lang="zh-TW" altLang="en-US" dirty="0"/>
              <a:t>羅文蘭</a:t>
            </a:r>
            <a:r>
              <a:rPr lang="zh-TW" altLang="en-US" dirty="0" smtClean="0"/>
              <a:t>組長</a:t>
            </a:r>
            <a:r>
              <a:rPr lang="zh-TW" altLang="en-US" dirty="0"/>
              <a:t>（</a:t>
            </a:r>
            <a:r>
              <a:rPr lang="en-US" altLang="zh-TW" dirty="0" smtClean="0"/>
              <a:t>07-</a:t>
            </a:r>
            <a:br>
              <a:rPr lang="en-US" altLang="zh-TW" dirty="0" smtClean="0"/>
            </a:br>
            <a:r>
              <a:rPr lang="zh-TW" altLang="en-US" dirty="0" smtClean="0"/>
              <a:t>          </a:t>
            </a:r>
            <a:r>
              <a:rPr lang="en-US" altLang="zh-TW" dirty="0" smtClean="0"/>
              <a:t>7517171</a:t>
            </a:r>
            <a:r>
              <a:rPr lang="zh-TW" altLang="en-US" dirty="0" smtClean="0"/>
              <a:t>轉</a:t>
            </a:r>
            <a:r>
              <a:rPr lang="en-US" altLang="zh-TW" dirty="0" smtClean="0"/>
              <a:t>5104</a:t>
            </a:r>
            <a:r>
              <a:rPr lang="zh-TW" altLang="en-US" dirty="0" smtClean="0"/>
              <a:t>）。</a:t>
            </a:r>
          </a:p>
          <a:p>
            <a:r>
              <a:rPr lang="en-US" altLang="zh-TW" dirty="0" smtClean="0"/>
              <a:t>(</a:t>
            </a:r>
            <a:r>
              <a:rPr lang="zh-TW" altLang="en-US" dirty="0"/>
              <a:t>四</a:t>
            </a:r>
            <a:r>
              <a:rPr lang="en-US" altLang="zh-TW" dirty="0"/>
              <a:t>)	</a:t>
            </a:r>
            <a:r>
              <a:rPr lang="zh-TW" altLang="en-US" dirty="0"/>
              <a:t>報到：經唱名分發後，至現場安置學校辦理報到，未報到</a:t>
            </a:r>
            <a:r>
              <a:rPr lang="zh-TW" altLang="en-US" dirty="0" smtClean="0"/>
              <a:t>者</a:t>
            </a:r>
            <a:r>
              <a:rPr lang="en-US" altLang="zh-TW" dirty="0" smtClean="0"/>
              <a:t/>
            </a:r>
            <a:br>
              <a:rPr lang="en-US" altLang="zh-TW" dirty="0" smtClean="0"/>
            </a:br>
            <a:r>
              <a:rPr lang="zh-TW" altLang="en-US" dirty="0" smtClean="0"/>
              <a:t>         取消</a:t>
            </a:r>
            <a:r>
              <a:rPr lang="zh-TW" altLang="en-US" dirty="0"/>
              <a:t>入學資格。</a:t>
            </a:r>
          </a:p>
          <a:p>
            <a:endParaRPr lang="zh-TW" altLang="en-US" dirty="0"/>
          </a:p>
        </p:txBody>
      </p:sp>
    </p:spTree>
    <p:extLst>
      <p:ext uri="{BB962C8B-B14F-4D97-AF65-F5344CB8AC3E}">
        <p14:creationId xmlns:p14="http://schemas.microsoft.com/office/powerpoint/2010/main" val="59082975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normAutofit fontScale="85000" lnSpcReduction="20000"/>
          </a:bodyPr>
          <a:lstStyle/>
          <a:p>
            <a:r>
              <a:rPr lang="zh-TW" altLang="en-US" dirty="0"/>
              <a:t>五</a:t>
            </a:r>
            <a:r>
              <a:rPr lang="zh-TW" altLang="en-US" dirty="0" smtClean="0"/>
              <a:t>、</a:t>
            </a:r>
            <a:r>
              <a:rPr lang="zh-TW" altLang="en-US" b="1" dirty="0" smtClean="0"/>
              <a:t>經</a:t>
            </a:r>
            <a:r>
              <a:rPr lang="zh-TW" altLang="en-US" b="1" dirty="0"/>
              <a:t>第一階段安置之學生，不得再要求改安置他校集中式特教班；即使他校辦理報到作業後，尚有缺額，亦不予遞補。</a:t>
            </a:r>
          </a:p>
          <a:p>
            <a:r>
              <a:rPr lang="zh-TW" altLang="en-US" dirty="0"/>
              <a:t>六</a:t>
            </a:r>
            <a:r>
              <a:rPr lang="zh-TW" altLang="en-US" dirty="0" smtClean="0"/>
              <a:t>、經</a:t>
            </a:r>
            <a:r>
              <a:rPr lang="zh-TW" altLang="en-US" dirty="0"/>
              <a:t>高雄區身障生安置委員會安置之學生不願接受者，可選擇其他入學管道升學。</a:t>
            </a:r>
          </a:p>
          <a:p>
            <a:r>
              <a:rPr lang="zh-TW" altLang="en-US" dirty="0"/>
              <a:t>七</a:t>
            </a:r>
            <a:r>
              <a:rPr lang="zh-TW" altLang="en-US" dirty="0" smtClean="0"/>
              <a:t>、安置</a:t>
            </a:r>
            <a:r>
              <a:rPr lang="zh-TW" altLang="en-US" dirty="0"/>
              <a:t>分發作業時，凡疑義個案，由高雄區身障生安置委員會專案審議。</a:t>
            </a:r>
          </a:p>
          <a:p>
            <a:r>
              <a:rPr lang="zh-TW" altLang="en-US" dirty="0"/>
              <a:t>八</a:t>
            </a:r>
            <a:r>
              <a:rPr lang="zh-TW" altLang="en-US" dirty="0" smtClean="0"/>
              <a:t>、凡</a:t>
            </a:r>
            <a:r>
              <a:rPr lang="zh-TW" altLang="en-US" dirty="0"/>
              <a:t>循本簡章報名者，不得重複循身心障礙學生適性輔導安置管道另兩種簡章報名：「安置特殊教育學校」、「安置高級中等學校普通班、實用技能班」，或參加其他縣</a:t>
            </a:r>
            <a:r>
              <a:rPr lang="en-US" altLang="zh-TW" dirty="0"/>
              <a:t>/</a:t>
            </a:r>
            <a:r>
              <a:rPr lang="zh-TW" altLang="en-US" dirty="0"/>
              <a:t>市辦理之適性輔導安置管道，違者取消本入學安置資格。</a:t>
            </a:r>
          </a:p>
          <a:p>
            <a:endParaRPr lang="zh-TW" altLang="en-US" dirty="0"/>
          </a:p>
        </p:txBody>
      </p:sp>
    </p:spTree>
    <p:extLst>
      <p:ext uri="{BB962C8B-B14F-4D97-AF65-F5344CB8AC3E}">
        <p14:creationId xmlns:p14="http://schemas.microsoft.com/office/powerpoint/2010/main" val="325021890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a:t>安置結果公告</a:t>
            </a:r>
            <a:br>
              <a:rPr lang="zh-TW" altLang="en-US" dirty="0"/>
            </a:br>
            <a:endParaRPr lang="zh-TW" altLang="en-US" dirty="0"/>
          </a:p>
        </p:txBody>
      </p:sp>
      <p:sp>
        <p:nvSpPr>
          <p:cNvPr id="3" name="內容版面配置區 2"/>
          <p:cNvSpPr>
            <a:spLocks noGrp="1"/>
          </p:cNvSpPr>
          <p:nvPr>
            <p:ph idx="1"/>
          </p:nvPr>
        </p:nvSpPr>
        <p:spPr/>
        <p:txBody>
          <a:bodyPr>
            <a:normAutofit fontScale="92500" lnSpcReduction="20000"/>
          </a:bodyPr>
          <a:lstStyle/>
          <a:p>
            <a:r>
              <a:rPr lang="zh-TW" altLang="en-US" dirty="0" smtClean="0"/>
              <a:t>一、高雄</a:t>
            </a:r>
            <a:r>
              <a:rPr lang="zh-TW" altLang="en-US" dirty="0"/>
              <a:t>區身障生</a:t>
            </a:r>
            <a:r>
              <a:rPr lang="zh-TW" altLang="en-US" dirty="0" smtClean="0"/>
              <a:t>安置審議小組</a:t>
            </a:r>
            <a:r>
              <a:rPr lang="en-US" altLang="zh-TW" dirty="0" smtClean="0"/>
              <a:t>107</a:t>
            </a:r>
            <a:r>
              <a:rPr lang="zh-TW" altLang="en-US" dirty="0" smtClean="0"/>
              <a:t>年</a:t>
            </a:r>
            <a:r>
              <a:rPr lang="en-US" altLang="zh-TW" dirty="0"/>
              <a:t>5</a:t>
            </a:r>
            <a:r>
              <a:rPr lang="zh-TW" altLang="en-US" dirty="0" smtClean="0"/>
              <a:t>月</a:t>
            </a:r>
            <a:r>
              <a:rPr lang="en-US" altLang="zh-TW" dirty="0" smtClean="0"/>
              <a:t>29</a:t>
            </a:r>
            <a:r>
              <a:rPr lang="zh-TW" altLang="en-US" dirty="0" smtClean="0"/>
              <a:t>日</a:t>
            </a:r>
            <a:r>
              <a:rPr lang="zh-TW" altLang="en-US" dirty="0"/>
              <a:t>（</a:t>
            </a:r>
            <a:r>
              <a:rPr lang="zh-TW" altLang="en-US" dirty="0" smtClean="0"/>
              <a:t>星期二）</a:t>
            </a:r>
            <a:r>
              <a:rPr lang="zh-TW" altLang="en-US" dirty="0"/>
              <a:t>公告安置結果於「高雄區身心障礙學生適性輔導安置網站」</a:t>
            </a:r>
            <a:r>
              <a:rPr lang="en-US" altLang="zh-TW" dirty="0"/>
              <a:t>(http</a:t>
            </a:r>
            <a:r>
              <a:rPr lang="en-US" altLang="zh-TW" dirty="0" smtClean="0"/>
              <a:t>://adapt.spec.kh.edu.tw/)</a:t>
            </a:r>
            <a:r>
              <a:rPr lang="zh-TW" altLang="en-US" dirty="0"/>
              <a:t>。</a:t>
            </a:r>
          </a:p>
          <a:p>
            <a:r>
              <a:rPr lang="zh-TW" altLang="en-US" dirty="0"/>
              <a:t>二</a:t>
            </a:r>
            <a:r>
              <a:rPr lang="zh-TW" altLang="en-US" dirty="0" smtClean="0"/>
              <a:t>、</a:t>
            </a:r>
            <a:r>
              <a:rPr lang="en-US" altLang="zh-TW" dirty="0" smtClean="0"/>
              <a:t>107</a:t>
            </a:r>
            <a:r>
              <a:rPr lang="zh-TW" altLang="en-US" dirty="0" smtClean="0"/>
              <a:t>年</a:t>
            </a:r>
            <a:r>
              <a:rPr lang="en-US" altLang="zh-TW" dirty="0"/>
              <a:t>5</a:t>
            </a:r>
            <a:r>
              <a:rPr lang="zh-TW" altLang="en-US" dirty="0" smtClean="0"/>
              <a:t>月</a:t>
            </a:r>
            <a:r>
              <a:rPr lang="en-US" altLang="zh-TW" dirty="0" smtClean="0"/>
              <a:t>29</a:t>
            </a:r>
            <a:r>
              <a:rPr lang="zh-TW" altLang="en-US" dirty="0" smtClean="0"/>
              <a:t>日</a:t>
            </a:r>
            <a:r>
              <a:rPr lang="zh-TW" altLang="en-US" dirty="0"/>
              <a:t>（</a:t>
            </a:r>
            <a:r>
              <a:rPr lang="zh-TW" altLang="en-US" dirty="0" smtClean="0"/>
              <a:t>星期二）</a:t>
            </a:r>
            <a:r>
              <a:rPr lang="zh-TW" altLang="en-US" dirty="0"/>
              <a:t>由就讀國中教師至「高雄區身心障礙學生適性輔導安置網站</a:t>
            </a:r>
            <a:r>
              <a:rPr lang="zh-TW" altLang="en-US" dirty="0" smtClean="0"/>
              <a:t>」</a:t>
            </a:r>
            <a:r>
              <a:rPr lang="en-US" altLang="zh-TW" dirty="0"/>
              <a:t> (http://</a:t>
            </a:r>
            <a:r>
              <a:rPr lang="en-US" altLang="zh-TW" dirty="0" smtClean="0"/>
              <a:t>adapt.spec.kh.edu.tw/)</a:t>
            </a:r>
            <a:r>
              <a:rPr lang="zh-TW" altLang="en-US" dirty="0" smtClean="0"/>
              <a:t>下載</a:t>
            </a:r>
            <a:r>
              <a:rPr lang="zh-TW" altLang="en-US" dirty="0"/>
              <a:t>轉知學生及學生監護人或法定代理人。</a:t>
            </a:r>
          </a:p>
          <a:p>
            <a:r>
              <a:rPr lang="zh-TW" altLang="en-US" dirty="0"/>
              <a:t>三</a:t>
            </a:r>
            <a:r>
              <a:rPr lang="zh-TW" altLang="en-US" dirty="0" smtClean="0"/>
              <a:t>、請</a:t>
            </a:r>
            <a:r>
              <a:rPr lang="zh-TW" altLang="en-US" dirty="0"/>
              <a:t>安置學校</a:t>
            </a:r>
            <a:r>
              <a:rPr lang="zh-TW" altLang="en-US" dirty="0" smtClean="0"/>
              <a:t>於</a:t>
            </a:r>
            <a:r>
              <a:rPr lang="en-US" altLang="zh-TW" dirty="0" smtClean="0"/>
              <a:t>107</a:t>
            </a:r>
            <a:r>
              <a:rPr lang="zh-TW" altLang="en-US" dirty="0" smtClean="0"/>
              <a:t>年</a:t>
            </a:r>
            <a:r>
              <a:rPr lang="en-US" altLang="zh-TW" dirty="0"/>
              <a:t>5</a:t>
            </a:r>
            <a:r>
              <a:rPr lang="zh-TW" altLang="en-US" dirty="0" smtClean="0"/>
              <a:t>月</a:t>
            </a:r>
            <a:r>
              <a:rPr lang="en-US" altLang="zh-TW" dirty="0" smtClean="0"/>
              <a:t>29</a:t>
            </a:r>
            <a:r>
              <a:rPr lang="zh-TW" altLang="en-US" dirty="0" smtClean="0"/>
              <a:t>日</a:t>
            </a:r>
            <a:r>
              <a:rPr lang="zh-TW" altLang="en-US" dirty="0"/>
              <a:t>（星期二）至「高雄區身心障礙學生適性輔導安置網站</a:t>
            </a:r>
            <a:r>
              <a:rPr lang="zh-TW" altLang="en-US" dirty="0" smtClean="0"/>
              <a:t>」</a:t>
            </a:r>
            <a:r>
              <a:rPr lang="en-US" altLang="zh-TW" dirty="0"/>
              <a:t> (http://</a:t>
            </a:r>
            <a:r>
              <a:rPr lang="en-US" altLang="zh-TW" dirty="0" smtClean="0"/>
              <a:t>adapt.spec.kh.edu.tw/)</a:t>
            </a:r>
            <a:r>
              <a:rPr lang="zh-TW" altLang="en-US" dirty="0" smtClean="0"/>
              <a:t>下載</a:t>
            </a:r>
            <a:r>
              <a:rPr lang="zh-TW" altLang="en-US" dirty="0"/>
              <a:t>安置結果。</a:t>
            </a:r>
          </a:p>
          <a:p>
            <a:endParaRPr lang="zh-TW" altLang="en-US" dirty="0"/>
          </a:p>
        </p:txBody>
      </p:sp>
    </p:spTree>
    <p:extLst>
      <p:ext uri="{BB962C8B-B14F-4D97-AF65-F5344CB8AC3E}">
        <p14:creationId xmlns:p14="http://schemas.microsoft.com/office/powerpoint/2010/main" val="411089838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smtClean="0"/>
              <a:t>注意事項</a:t>
            </a:r>
            <a:endParaRPr lang="zh-TW" altLang="en-US" dirty="0"/>
          </a:p>
        </p:txBody>
      </p:sp>
      <p:sp>
        <p:nvSpPr>
          <p:cNvPr id="3" name="內容版面配置區 2"/>
          <p:cNvSpPr>
            <a:spLocks noGrp="1"/>
          </p:cNvSpPr>
          <p:nvPr>
            <p:ph idx="1"/>
          </p:nvPr>
        </p:nvSpPr>
        <p:spPr/>
        <p:txBody>
          <a:bodyPr>
            <a:normAutofit lnSpcReduction="10000"/>
          </a:bodyPr>
          <a:lstStyle/>
          <a:p>
            <a:r>
              <a:rPr lang="zh-TW" altLang="en-US" dirty="0" smtClean="0"/>
              <a:t>一、各</a:t>
            </a:r>
            <a:r>
              <a:rPr lang="zh-TW" altLang="en-US" dirty="0"/>
              <a:t>國中教師或輔導教師請和學生及學生監護人或法定代理人介紹欲就讀學校概況，俾利學生適性就學。</a:t>
            </a:r>
          </a:p>
          <a:p>
            <a:r>
              <a:rPr lang="zh-TW" altLang="en-US" dirty="0"/>
              <a:t>二</a:t>
            </a:r>
            <a:r>
              <a:rPr lang="zh-TW" altLang="en-US" dirty="0" smtClean="0"/>
              <a:t>、於</a:t>
            </a:r>
            <a:r>
              <a:rPr lang="zh-TW" altLang="en-US" dirty="0"/>
              <a:t>學生報到手續完成後，各國中應</a:t>
            </a:r>
            <a:r>
              <a:rPr lang="zh-TW" altLang="en-US" dirty="0" smtClean="0"/>
              <a:t>於</a:t>
            </a:r>
            <a:r>
              <a:rPr lang="en-US" altLang="zh-TW" dirty="0" smtClean="0"/>
              <a:t>107</a:t>
            </a:r>
            <a:r>
              <a:rPr lang="zh-TW" altLang="en-US" dirty="0" smtClean="0"/>
              <a:t>年</a:t>
            </a:r>
            <a:r>
              <a:rPr lang="en-US" altLang="zh-TW" dirty="0"/>
              <a:t>7</a:t>
            </a:r>
            <a:r>
              <a:rPr lang="zh-TW" altLang="en-US" dirty="0"/>
              <a:t>月</a:t>
            </a:r>
            <a:r>
              <a:rPr lang="en-US" altLang="zh-TW" dirty="0" smtClean="0"/>
              <a:t>31</a:t>
            </a:r>
            <a:r>
              <a:rPr lang="zh-TW" altLang="en-US" dirty="0" smtClean="0"/>
              <a:t>日</a:t>
            </a:r>
            <a:r>
              <a:rPr lang="en-US" altLang="zh-TW" dirty="0"/>
              <a:t>(</a:t>
            </a:r>
            <a:r>
              <a:rPr lang="zh-TW" altLang="en-US" dirty="0" smtClean="0"/>
              <a:t>星期一</a:t>
            </a:r>
            <a:r>
              <a:rPr lang="en-US" altLang="zh-TW" dirty="0" smtClean="0"/>
              <a:t>)</a:t>
            </a:r>
            <a:r>
              <a:rPr lang="zh-TW" altLang="en-US" dirty="0"/>
              <a:t>前完成各項轉銜服務資料送至各安置學校，並轉銜追蹤至少</a:t>
            </a:r>
            <a:r>
              <a:rPr lang="en-US" altLang="zh-TW" dirty="0"/>
              <a:t>6</a:t>
            </a:r>
            <a:r>
              <a:rPr lang="zh-TW" altLang="en-US" dirty="0"/>
              <a:t>個月。</a:t>
            </a:r>
          </a:p>
          <a:p>
            <a:r>
              <a:rPr lang="zh-TW" altLang="en-US" dirty="0"/>
              <a:t>三</a:t>
            </a:r>
            <a:r>
              <a:rPr lang="zh-TW" altLang="en-US" dirty="0" smtClean="0"/>
              <a:t>、其他</a:t>
            </a:r>
            <a:r>
              <a:rPr lang="zh-TW" altLang="en-US" dirty="0"/>
              <a:t>未盡事宜，依高雄區身障生</a:t>
            </a:r>
            <a:r>
              <a:rPr lang="zh-TW" altLang="en-US" dirty="0" smtClean="0"/>
              <a:t>安置審議小組會議</a:t>
            </a:r>
            <a:r>
              <a:rPr lang="zh-TW" altLang="en-US" dirty="0"/>
              <a:t>決議結果辦理。</a:t>
            </a:r>
          </a:p>
          <a:p>
            <a:endParaRPr lang="zh-TW" altLang="en-US" dirty="0"/>
          </a:p>
        </p:txBody>
      </p:sp>
    </p:spTree>
    <p:extLst>
      <p:ext uri="{BB962C8B-B14F-4D97-AF65-F5344CB8AC3E}">
        <p14:creationId xmlns:p14="http://schemas.microsoft.com/office/powerpoint/2010/main" val="22920843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latin typeface="+mj-ea"/>
              </a:rPr>
              <a:t>適性安置對應高中職</a:t>
            </a:r>
            <a:endParaRPr lang="zh-TW" altLang="en-US" dirty="0">
              <a:latin typeface="+mj-ea"/>
            </a:endParaRPr>
          </a:p>
        </p:txBody>
      </p:sp>
      <p:sp>
        <p:nvSpPr>
          <p:cNvPr id="3" name="內容版面配置區 2"/>
          <p:cNvSpPr>
            <a:spLocks noGrp="1"/>
          </p:cNvSpPr>
          <p:nvPr>
            <p:ph idx="1"/>
          </p:nvPr>
        </p:nvSpPr>
        <p:spPr/>
        <p:txBody>
          <a:bodyPr>
            <a:normAutofit/>
          </a:bodyPr>
          <a:lstStyle/>
          <a:p>
            <a:r>
              <a:rPr lang="zh-TW" altLang="en-US" dirty="0">
                <a:latin typeface="+mn-ea"/>
              </a:rPr>
              <a:t>一、落實多元就學與適性</a:t>
            </a:r>
            <a:r>
              <a:rPr lang="zh-TW" altLang="en-US" dirty="0" smtClean="0">
                <a:latin typeface="+mn-ea"/>
              </a:rPr>
              <a:t>安置</a:t>
            </a:r>
            <a:endParaRPr lang="zh-TW" altLang="en-US" dirty="0">
              <a:latin typeface="+mn-ea"/>
            </a:endParaRPr>
          </a:p>
          <a:p>
            <a:pPr marL="0" indent="0">
              <a:buNone/>
            </a:pPr>
            <a:r>
              <a:rPr lang="zh-TW" altLang="en-US" dirty="0" smtClean="0">
                <a:latin typeface="+mn-ea"/>
              </a:rPr>
              <a:t>          </a:t>
            </a:r>
            <a:r>
              <a:rPr lang="en-US" altLang="zh-TW" dirty="0" smtClean="0">
                <a:latin typeface="+mn-ea"/>
              </a:rPr>
              <a:t>(</a:t>
            </a:r>
            <a:r>
              <a:rPr lang="zh-TW" altLang="en-US" dirty="0">
                <a:latin typeface="+mn-ea"/>
              </a:rPr>
              <a:t>一</a:t>
            </a:r>
            <a:r>
              <a:rPr lang="en-US" altLang="zh-TW" dirty="0">
                <a:latin typeface="+mn-ea"/>
              </a:rPr>
              <a:t>)</a:t>
            </a:r>
            <a:r>
              <a:rPr lang="zh-TW" altLang="en-US" dirty="0">
                <a:latin typeface="+mn-ea"/>
              </a:rPr>
              <a:t>調整及增加學生安置方式</a:t>
            </a:r>
            <a:r>
              <a:rPr lang="zh-TW" altLang="en-US" dirty="0" smtClean="0">
                <a:latin typeface="+mn-ea"/>
              </a:rPr>
              <a:t>。</a:t>
            </a:r>
            <a:endParaRPr lang="zh-TW" altLang="en-US" dirty="0">
              <a:latin typeface="+mn-ea"/>
            </a:endParaRPr>
          </a:p>
          <a:p>
            <a:pPr marL="0" indent="0">
              <a:buNone/>
            </a:pPr>
            <a:r>
              <a:rPr lang="zh-TW" altLang="en-US" dirty="0" smtClean="0">
                <a:latin typeface="+mn-ea"/>
              </a:rPr>
              <a:t>          </a:t>
            </a:r>
            <a:r>
              <a:rPr lang="en-US" altLang="zh-TW" dirty="0" smtClean="0">
                <a:latin typeface="+mn-ea"/>
              </a:rPr>
              <a:t>(</a:t>
            </a:r>
            <a:r>
              <a:rPr lang="zh-TW" altLang="en-US" dirty="0">
                <a:latin typeface="+mn-ea"/>
              </a:rPr>
              <a:t>二</a:t>
            </a:r>
            <a:r>
              <a:rPr lang="en-US" altLang="zh-TW" dirty="0">
                <a:latin typeface="+mn-ea"/>
              </a:rPr>
              <a:t>)</a:t>
            </a:r>
            <a:r>
              <a:rPr lang="zh-TW" altLang="en-US" dirty="0">
                <a:latin typeface="+mn-ea"/>
              </a:rPr>
              <a:t>調整及擴增特殊教育班級數量</a:t>
            </a:r>
            <a:r>
              <a:rPr lang="zh-TW" altLang="en-US" dirty="0" smtClean="0">
                <a:latin typeface="+mn-ea"/>
              </a:rPr>
              <a:t>。</a:t>
            </a:r>
            <a:endParaRPr lang="zh-TW" altLang="en-US" dirty="0">
              <a:latin typeface="+mn-ea"/>
            </a:endParaRPr>
          </a:p>
          <a:p>
            <a:pPr marL="0" indent="0">
              <a:buNone/>
            </a:pPr>
            <a:r>
              <a:rPr lang="zh-TW" altLang="en-US" dirty="0" smtClean="0">
                <a:latin typeface="+mn-ea"/>
              </a:rPr>
              <a:t>          </a:t>
            </a:r>
            <a:r>
              <a:rPr lang="en-US" altLang="zh-TW" dirty="0" smtClean="0">
                <a:latin typeface="+mn-ea"/>
              </a:rPr>
              <a:t>(</a:t>
            </a:r>
            <a:r>
              <a:rPr lang="zh-TW" altLang="en-US" dirty="0">
                <a:latin typeface="+mn-ea"/>
              </a:rPr>
              <a:t>三</a:t>
            </a:r>
            <a:r>
              <a:rPr lang="en-US" altLang="zh-TW" dirty="0">
                <a:latin typeface="+mn-ea"/>
              </a:rPr>
              <a:t>)</a:t>
            </a:r>
            <a:r>
              <a:rPr lang="zh-TW" altLang="en-US" dirty="0">
                <a:latin typeface="+mn-ea"/>
              </a:rPr>
              <a:t>修訂就學規定與辦理免試入學</a:t>
            </a:r>
            <a:r>
              <a:rPr lang="zh-TW" altLang="en-US" dirty="0" smtClean="0">
                <a:latin typeface="+mn-ea"/>
              </a:rPr>
              <a:t>。</a:t>
            </a:r>
            <a:endParaRPr lang="zh-TW" altLang="en-US" dirty="0">
              <a:latin typeface="+mn-ea"/>
            </a:endParaRPr>
          </a:p>
          <a:p>
            <a:pPr marL="0" indent="0">
              <a:buNone/>
            </a:pPr>
            <a:r>
              <a:rPr lang="zh-TW" altLang="en-US" dirty="0" smtClean="0">
                <a:latin typeface="+mn-ea"/>
              </a:rPr>
              <a:t>          </a:t>
            </a:r>
            <a:r>
              <a:rPr lang="en-US" altLang="zh-TW" dirty="0" smtClean="0">
                <a:latin typeface="+mn-ea"/>
              </a:rPr>
              <a:t>(</a:t>
            </a:r>
            <a:r>
              <a:rPr lang="zh-TW" altLang="en-US" dirty="0">
                <a:latin typeface="+mn-ea"/>
              </a:rPr>
              <a:t>四</a:t>
            </a:r>
            <a:r>
              <a:rPr lang="en-US" altLang="zh-TW" dirty="0">
                <a:latin typeface="+mn-ea"/>
              </a:rPr>
              <a:t>)</a:t>
            </a:r>
            <a:r>
              <a:rPr lang="zh-TW" altLang="en-US" dirty="0">
                <a:latin typeface="+mn-ea"/>
              </a:rPr>
              <a:t>強化鑑定安置輔導功能。</a:t>
            </a:r>
          </a:p>
        </p:txBody>
      </p:sp>
    </p:spTree>
    <p:extLst>
      <p:ext uri="{BB962C8B-B14F-4D97-AF65-F5344CB8AC3E}">
        <p14:creationId xmlns:p14="http://schemas.microsoft.com/office/powerpoint/2010/main" val="74703681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lstStyle/>
          <a:p>
            <a:r>
              <a:rPr lang="zh-TW" altLang="en-US" dirty="0"/>
              <a:t>高雄區</a:t>
            </a:r>
            <a:r>
              <a:rPr lang="en-US" altLang="zh-TW" dirty="0" smtClean="0"/>
              <a:t>106</a:t>
            </a:r>
            <a:r>
              <a:rPr lang="zh-TW" altLang="en-US" dirty="0" smtClean="0"/>
              <a:t>學年</a:t>
            </a:r>
            <a:r>
              <a:rPr lang="zh-TW" altLang="en-US" dirty="0"/>
              <a:t>度身心障礙</a:t>
            </a:r>
            <a:r>
              <a:rPr lang="zh-TW" altLang="en-US" dirty="0" smtClean="0"/>
              <a:t>學生適</a:t>
            </a:r>
            <a:r>
              <a:rPr lang="zh-TW" altLang="en-US" dirty="0"/>
              <a:t>性輔導安置特殊教育學校</a:t>
            </a:r>
          </a:p>
          <a:p>
            <a:endParaRPr lang="zh-TW" altLang="en-US" dirty="0"/>
          </a:p>
        </p:txBody>
      </p:sp>
    </p:spTree>
    <p:extLst>
      <p:ext uri="{BB962C8B-B14F-4D97-AF65-F5344CB8AC3E}">
        <p14:creationId xmlns:p14="http://schemas.microsoft.com/office/powerpoint/2010/main" val="66865753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2421006908"/>
              </p:ext>
            </p:extLst>
          </p:nvPr>
        </p:nvGraphicFramePr>
        <p:xfrm>
          <a:off x="611560" y="1988839"/>
          <a:ext cx="8064896" cy="3528393"/>
        </p:xfrm>
        <a:graphic>
          <a:graphicData uri="http://schemas.openxmlformats.org/drawingml/2006/table">
            <a:tbl>
              <a:tblPr firstRow="1" firstCol="1" bandRow="1">
                <a:tableStyleId>{5C22544A-7EE6-4342-B048-85BDC9FD1C3A}</a:tableStyleId>
              </a:tblPr>
              <a:tblGrid>
                <a:gridCol w="8064896"/>
              </a:tblGrid>
              <a:tr h="1176131">
                <a:tc>
                  <a:txBody>
                    <a:bodyPr/>
                    <a:lstStyle/>
                    <a:p>
                      <a:pPr>
                        <a:spcAft>
                          <a:spcPts val="0"/>
                        </a:spcAft>
                      </a:pPr>
                      <a:r>
                        <a:rPr lang="en-US" sz="2000" kern="0" dirty="0">
                          <a:effectLst/>
                        </a:rPr>
                        <a:t>	</a:t>
                      </a:r>
                      <a:r>
                        <a:rPr lang="zh-TW" sz="2000" kern="0" dirty="0">
                          <a:effectLst/>
                        </a:rPr>
                        <a:t>一、綜合職能科報名表</a:t>
                      </a:r>
                      <a:r>
                        <a:rPr lang="en-US" sz="2000" kern="0" dirty="0" smtClean="0">
                          <a:effectLst/>
                        </a:rPr>
                        <a:t>........................................</a:t>
                      </a:r>
                      <a:r>
                        <a:rPr lang="zh-TW" altLang="en-US" sz="2000" kern="0" dirty="0" smtClean="0">
                          <a:effectLst/>
                        </a:rPr>
                        <a:t>智能障礙類</a:t>
                      </a:r>
                      <a:endParaRPr lang="zh-TW" sz="1800" kern="100" dirty="0">
                        <a:effectLst/>
                        <a:latin typeface="Calibri"/>
                        <a:ea typeface="新細明體"/>
                        <a:cs typeface="Times New Roman"/>
                      </a:endParaRPr>
                    </a:p>
                  </a:txBody>
                  <a:tcPr marL="0" marR="0" marT="0" marB="0" anchor="ctr"/>
                </a:tc>
              </a:tr>
              <a:tr h="1176131">
                <a:tc>
                  <a:txBody>
                    <a:bodyPr/>
                    <a:lstStyle/>
                    <a:p>
                      <a:pPr>
                        <a:spcAft>
                          <a:spcPts val="0"/>
                        </a:spcAft>
                      </a:pPr>
                      <a:r>
                        <a:rPr lang="en-US" sz="2000" kern="0" dirty="0">
                          <a:effectLst/>
                        </a:rPr>
                        <a:t>	</a:t>
                      </a:r>
                      <a:r>
                        <a:rPr lang="zh-TW" sz="2000" kern="0" dirty="0">
                          <a:effectLst/>
                        </a:rPr>
                        <a:t>二、綜合科報名表</a:t>
                      </a:r>
                      <a:r>
                        <a:rPr lang="en-US" sz="2000" kern="0" dirty="0" smtClean="0">
                          <a:effectLst/>
                        </a:rPr>
                        <a:t>...................................</a:t>
                      </a:r>
                      <a:r>
                        <a:rPr lang="en-US" altLang="zh-TW" sz="2000" kern="0" dirty="0" smtClean="0">
                          <a:effectLst/>
                        </a:rPr>
                        <a:t>...</a:t>
                      </a:r>
                      <a:r>
                        <a:rPr lang="en-US" sz="2000" kern="0" dirty="0" smtClean="0">
                          <a:effectLst/>
                        </a:rPr>
                        <a:t>.........</a:t>
                      </a:r>
                      <a:r>
                        <a:rPr lang="zh-TW" altLang="en-US" sz="2000" kern="0" dirty="0" smtClean="0">
                          <a:effectLst/>
                        </a:rPr>
                        <a:t>聽覺障礙類</a:t>
                      </a:r>
                      <a:endParaRPr lang="zh-TW" sz="1800" kern="100" dirty="0">
                        <a:effectLst/>
                        <a:latin typeface="Calibri"/>
                        <a:ea typeface="新細明體"/>
                        <a:cs typeface="Times New Roman"/>
                      </a:endParaRPr>
                    </a:p>
                  </a:txBody>
                  <a:tcPr marL="0" marR="0" marT="0" marB="0" anchor="ctr"/>
                </a:tc>
              </a:tr>
              <a:tr h="1176131">
                <a:tc>
                  <a:txBody>
                    <a:bodyPr/>
                    <a:lstStyle/>
                    <a:p>
                      <a:pPr>
                        <a:spcAft>
                          <a:spcPts val="0"/>
                        </a:spcAft>
                      </a:pPr>
                      <a:r>
                        <a:rPr lang="en-US" sz="2000" kern="0" dirty="0">
                          <a:effectLst/>
                        </a:rPr>
                        <a:t>	</a:t>
                      </a:r>
                      <a:r>
                        <a:rPr lang="zh-TW" sz="2000" kern="0" dirty="0">
                          <a:effectLst/>
                        </a:rPr>
                        <a:t>三、復健按摩科報名表</a:t>
                      </a:r>
                      <a:r>
                        <a:rPr lang="en-US" sz="2000" kern="0" dirty="0" smtClean="0">
                          <a:effectLst/>
                        </a:rPr>
                        <a:t>........................................</a:t>
                      </a:r>
                      <a:r>
                        <a:rPr lang="zh-TW" altLang="en-US" sz="2000" kern="0" dirty="0" smtClean="0">
                          <a:effectLst/>
                        </a:rPr>
                        <a:t>視覺障礙類</a:t>
                      </a:r>
                      <a:endParaRPr lang="zh-TW" sz="1800" kern="100" dirty="0">
                        <a:effectLst/>
                        <a:latin typeface="Calibri"/>
                        <a:ea typeface="新細明體"/>
                        <a:cs typeface="Times New Roman"/>
                      </a:endParaRPr>
                    </a:p>
                  </a:txBody>
                  <a:tcPr marL="0" marR="0" marT="0" marB="0" anchor="ctr"/>
                </a:tc>
              </a:tr>
            </a:tbl>
          </a:graphicData>
        </a:graphic>
      </p:graphicFrame>
    </p:spTree>
    <p:extLst>
      <p:ext uri="{BB962C8B-B14F-4D97-AF65-F5344CB8AC3E}">
        <p14:creationId xmlns:p14="http://schemas.microsoft.com/office/powerpoint/2010/main" val="135262374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620688"/>
            <a:ext cx="8229600" cy="1143000"/>
          </a:xfrm>
        </p:spPr>
        <p:txBody>
          <a:bodyPr>
            <a:normAutofit fontScale="90000"/>
          </a:bodyPr>
          <a:lstStyle/>
          <a:p>
            <a:r>
              <a:rPr lang="zh-TW" altLang="en-US" dirty="0"/>
              <a:t>高雄</a:t>
            </a:r>
            <a:r>
              <a:rPr lang="zh-TW" altLang="en-US" dirty="0" smtClean="0"/>
              <a:t>區</a:t>
            </a:r>
            <a:r>
              <a:rPr lang="en-US" altLang="zh-TW" dirty="0" smtClean="0"/>
              <a:t>107</a:t>
            </a:r>
            <a:r>
              <a:rPr lang="zh-TW" altLang="en-US" dirty="0" smtClean="0"/>
              <a:t>學年</a:t>
            </a:r>
            <a:r>
              <a:rPr lang="zh-TW" altLang="en-US" dirty="0"/>
              <a:t>度身心障礙學生適性輔導安置特殊教育</a:t>
            </a:r>
            <a:r>
              <a:rPr lang="zh-TW" altLang="en-US" dirty="0" smtClean="0"/>
              <a:t>學校重 要日程表</a:t>
            </a:r>
            <a:r>
              <a:rPr lang="zh-TW" altLang="en-US" dirty="0"/>
              <a:t/>
            </a:r>
            <a:br>
              <a:rPr lang="zh-TW" altLang="en-US" dirty="0"/>
            </a:br>
            <a:endParaRPr lang="zh-TW" altLang="en-US" dirty="0"/>
          </a:p>
        </p:txBody>
      </p:sp>
      <p:graphicFrame>
        <p:nvGraphicFramePr>
          <p:cNvPr id="5" name="內容版面配置區 4"/>
          <p:cNvGraphicFramePr>
            <a:graphicFrameLocks noGrp="1"/>
          </p:cNvGraphicFramePr>
          <p:nvPr>
            <p:ph idx="1"/>
            <p:extLst>
              <p:ext uri="{D42A27DB-BD31-4B8C-83A1-F6EECF244321}">
                <p14:modId xmlns:p14="http://schemas.microsoft.com/office/powerpoint/2010/main" val="3078076264"/>
              </p:ext>
            </p:extLst>
          </p:nvPr>
        </p:nvGraphicFramePr>
        <p:xfrm>
          <a:off x="1099335" y="1600201"/>
          <a:ext cx="6945330" cy="4525961"/>
        </p:xfrm>
        <a:graphic>
          <a:graphicData uri="http://schemas.openxmlformats.org/drawingml/2006/table">
            <a:tbl>
              <a:tblPr>
                <a:tableStyleId>{5C22544A-7EE6-4342-B048-85BDC9FD1C3A}</a:tableStyleId>
              </a:tblPr>
              <a:tblGrid>
                <a:gridCol w="547292"/>
                <a:gridCol w="2507264"/>
                <a:gridCol w="3890774"/>
              </a:tblGrid>
              <a:tr h="323979">
                <a:tc>
                  <a:txBody>
                    <a:bodyPr/>
                    <a:lstStyle/>
                    <a:p>
                      <a:pPr algn="ctr">
                        <a:spcAft>
                          <a:spcPts val="0"/>
                        </a:spcAft>
                      </a:pPr>
                      <a:r>
                        <a:rPr lang="zh-TW" sz="1300" kern="0" dirty="0">
                          <a:effectLst/>
                        </a:rPr>
                        <a:t>項次</a:t>
                      </a:r>
                      <a:endParaRPr lang="zh-TW" sz="1200" kern="100" dirty="0">
                        <a:effectLst/>
                        <a:latin typeface="Calibri"/>
                        <a:ea typeface="新細明體"/>
                        <a:cs typeface="Times New Roman"/>
                      </a:endParaRPr>
                    </a:p>
                  </a:txBody>
                  <a:tcPr marL="17052" marR="17052" marT="0" marB="0" anchor="ctr"/>
                </a:tc>
                <a:tc>
                  <a:txBody>
                    <a:bodyPr/>
                    <a:lstStyle/>
                    <a:p>
                      <a:pPr algn="ctr">
                        <a:spcAft>
                          <a:spcPts val="0"/>
                        </a:spcAft>
                      </a:pPr>
                      <a:r>
                        <a:rPr lang="zh-TW" sz="1300" kern="0">
                          <a:effectLst/>
                        </a:rPr>
                        <a:t>項目</a:t>
                      </a:r>
                      <a:endParaRPr lang="zh-TW" sz="1200" kern="100">
                        <a:effectLst/>
                        <a:latin typeface="Calibri"/>
                        <a:ea typeface="新細明體"/>
                        <a:cs typeface="Times New Roman"/>
                      </a:endParaRPr>
                    </a:p>
                  </a:txBody>
                  <a:tcPr marL="17052" marR="17052" marT="0" marB="0" anchor="ctr"/>
                </a:tc>
                <a:tc>
                  <a:txBody>
                    <a:bodyPr/>
                    <a:lstStyle/>
                    <a:p>
                      <a:pPr algn="ctr">
                        <a:spcAft>
                          <a:spcPts val="0"/>
                        </a:spcAft>
                      </a:pPr>
                      <a:r>
                        <a:rPr lang="zh-TW" sz="1300" kern="0">
                          <a:effectLst/>
                        </a:rPr>
                        <a:t>日期</a:t>
                      </a:r>
                      <a:endParaRPr lang="zh-TW" sz="1200" kern="100">
                        <a:effectLst/>
                        <a:latin typeface="Calibri"/>
                        <a:ea typeface="新細明體"/>
                        <a:cs typeface="Times New Roman"/>
                      </a:endParaRPr>
                    </a:p>
                  </a:txBody>
                  <a:tcPr marL="17052" marR="17052" marT="0" marB="0" anchor="ctr"/>
                </a:tc>
              </a:tr>
              <a:tr h="1366558">
                <a:tc>
                  <a:txBody>
                    <a:bodyPr/>
                    <a:lstStyle/>
                    <a:p>
                      <a:pPr algn="ctr">
                        <a:spcAft>
                          <a:spcPts val="0"/>
                        </a:spcAft>
                      </a:pPr>
                      <a:r>
                        <a:rPr lang="en-US" sz="1300" kern="0">
                          <a:effectLst/>
                        </a:rPr>
                        <a:t>1</a:t>
                      </a:r>
                      <a:endParaRPr lang="zh-TW" sz="1200" kern="100">
                        <a:effectLst/>
                        <a:latin typeface="Calibri"/>
                        <a:ea typeface="新細明體"/>
                        <a:cs typeface="Times New Roman"/>
                      </a:endParaRPr>
                    </a:p>
                  </a:txBody>
                  <a:tcPr marL="17052" marR="17052" marT="0" marB="0" anchor="ctr"/>
                </a:tc>
                <a:tc>
                  <a:txBody>
                    <a:bodyPr/>
                    <a:lstStyle/>
                    <a:p>
                      <a:pPr>
                        <a:spcAft>
                          <a:spcPts val="0"/>
                        </a:spcAft>
                      </a:pPr>
                      <a:r>
                        <a:rPr lang="zh-TW" sz="1300" kern="0">
                          <a:effectLst/>
                        </a:rPr>
                        <a:t>簡章公告</a:t>
                      </a:r>
                      <a:endParaRPr lang="zh-TW" sz="1200" kern="100">
                        <a:effectLst/>
                        <a:latin typeface="Calibri"/>
                        <a:ea typeface="新細明體"/>
                        <a:cs typeface="Times New Roman"/>
                      </a:endParaRPr>
                    </a:p>
                  </a:txBody>
                  <a:tcPr marL="17052" marR="17052" marT="0" marB="0" anchor="ctr"/>
                </a:tc>
                <a:tc>
                  <a:txBody>
                    <a:bodyPr/>
                    <a:lstStyle/>
                    <a:p>
                      <a:pPr>
                        <a:spcAft>
                          <a:spcPts val="0"/>
                        </a:spcAft>
                      </a:pPr>
                      <a:r>
                        <a:rPr lang="en-US" sz="1300" kern="0" dirty="0" smtClean="0">
                          <a:effectLst/>
                        </a:rPr>
                        <a:t>10</a:t>
                      </a:r>
                      <a:r>
                        <a:rPr lang="en-US" altLang="zh-TW" sz="1300" kern="0" dirty="0" smtClean="0">
                          <a:effectLst/>
                        </a:rPr>
                        <a:t>6</a:t>
                      </a:r>
                      <a:r>
                        <a:rPr lang="zh-TW" sz="1300" kern="0" dirty="0" smtClean="0">
                          <a:effectLst/>
                        </a:rPr>
                        <a:t>年</a:t>
                      </a:r>
                      <a:r>
                        <a:rPr lang="en-US" sz="1300" kern="0" dirty="0">
                          <a:effectLst/>
                        </a:rPr>
                        <a:t>12</a:t>
                      </a:r>
                      <a:r>
                        <a:rPr lang="zh-TW" sz="1300" kern="0" dirty="0" smtClean="0">
                          <a:effectLst/>
                        </a:rPr>
                        <a:t>月</a:t>
                      </a:r>
                      <a:r>
                        <a:rPr lang="en-US" altLang="zh-TW" sz="1300" kern="0" dirty="0" smtClean="0">
                          <a:effectLst/>
                        </a:rPr>
                        <a:t>11</a:t>
                      </a:r>
                      <a:r>
                        <a:rPr lang="zh-TW" sz="1300" kern="0" dirty="0" smtClean="0">
                          <a:effectLst/>
                        </a:rPr>
                        <a:t>日</a:t>
                      </a:r>
                      <a:r>
                        <a:rPr lang="zh-TW" sz="1300" kern="0" dirty="0">
                          <a:effectLst/>
                        </a:rPr>
                        <a:t>（星期一）</a:t>
                      </a:r>
                      <a:r>
                        <a:rPr lang="zh-TW" sz="1300" kern="100" spc="-100" dirty="0">
                          <a:effectLst/>
                        </a:rPr>
                        <a:t>起</a:t>
                      </a:r>
                      <a:r>
                        <a:rPr lang="zh-TW" sz="1300" kern="100" dirty="0">
                          <a:effectLst/>
                        </a:rPr>
                        <a:t>公告於</a:t>
                      </a:r>
                      <a:r>
                        <a:rPr lang="zh-TW" sz="1300" kern="0" dirty="0">
                          <a:effectLst/>
                        </a:rPr>
                        <a:t>「高雄區身心障礙學生適性輔導安置網站」</a:t>
                      </a:r>
                      <a:r>
                        <a:rPr lang="en-US" sz="1300" kern="0" dirty="0">
                          <a:effectLst/>
                        </a:rPr>
                        <a:t>(http://adapt.spec.kh.edu.tw/)</a:t>
                      </a:r>
                      <a:endParaRPr lang="zh-TW" sz="1200" kern="100" dirty="0">
                        <a:effectLst/>
                      </a:endParaRPr>
                    </a:p>
                    <a:p>
                      <a:pPr algn="just">
                        <a:lnSpc>
                          <a:spcPts val="2000"/>
                        </a:lnSpc>
                        <a:spcAft>
                          <a:spcPts val="0"/>
                        </a:spcAft>
                      </a:pPr>
                      <a:r>
                        <a:rPr lang="en-US" sz="1300" kern="100" dirty="0">
                          <a:effectLst/>
                        </a:rPr>
                        <a:t> </a:t>
                      </a:r>
                      <a:endParaRPr lang="zh-TW" sz="1200" kern="100" dirty="0">
                        <a:effectLst/>
                        <a:latin typeface="Calibri"/>
                        <a:ea typeface="新細明體"/>
                        <a:cs typeface="Times New Roman"/>
                      </a:endParaRPr>
                    </a:p>
                  </a:txBody>
                  <a:tcPr marL="17052" marR="17052" marT="0" marB="0" anchor="ctr"/>
                </a:tc>
              </a:tr>
              <a:tr h="708856">
                <a:tc>
                  <a:txBody>
                    <a:bodyPr/>
                    <a:lstStyle/>
                    <a:p>
                      <a:pPr algn="ctr">
                        <a:spcAft>
                          <a:spcPts val="0"/>
                        </a:spcAft>
                      </a:pPr>
                      <a:r>
                        <a:rPr lang="en-US" sz="1300" kern="0">
                          <a:effectLst/>
                        </a:rPr>
                        <a:t>2</a:t>
                      </a:r>
                      <a:endParaRPr lang="zh-TW" sz="1200" kern="100">
                        <a:effectLst/>
                        <a:latin typeface="Calibri"/>
                        <a:ea typeface="新細明體"/>
                        <a:cs typeface="Times New Roman"/>
                      </a:endParaRPr>
                    </a:p>
                  </a:txBody>
                  <a:tcPr marL="17052" marR="17052" marT="0" marB="0" anchor="ctr"/>
                </a:tc>
                <a:tc>
                  <a:txBody>
                    <a:bodyPr/>
                    <a:lstStyle/>
                    <a:p>
                      <a:pPr>
                        <a:spcAft>
                          <a:spcPts val="0"/>
                        </a:spcAft>
                      </a:pPr>
                      <a:r>
                        <a:rPr lang="zh-TW" sz="1300" kern="0">
                          <a:effectLst/>
                        </a:rPr>
                        <a:t>各國中報名作業</a:t>
                      </a:r>
                      <a:endParaRPr lang="zh-TW" sz="1200" kern="100">
                        <a:effectLst/>
                        <a:latin typeface="Calibri"/>
                        <a:ea typeface="新細明體"/>
                        <a:cs typeface="Times New Roman"/>
                      </a:endParaRPr>
                    </a:p>
                  </a:txBody>
                  <a:tcPr marL="17052" marR="17052" marT="0" marB="0" anchor="ctr"/>
                </a:tc>
                <a:tc>
                  <a:txBody>
                    <a:bodyPr/>
                    <a:lstStyle/>
                    <a:p>
                      <a:pPr>
                        <a:lnSpc>
                          <a:spcPts val="1800"/>
                        </a:lnSpc>
                        <a:spcAft>
                          <a:spcPts val="0"/>
                        </a:spcAft>
                      </a:pPr>
                      <a:r>
                        <a:rPr lang="en-US" sz="1300" kern="0" dirty="0" smtClean="0">
                          <a:effectLst/>
                        </a:rPr>
                        <a:t>107</a:t>
                      </a:r>
                      <a:r>
                        <a:rPr lang="zh-TW" sz="1300" kern="0" dirty="0" smtClean="0">
                          <a:effectLst/>
                        </a:rPr>
                        <a:t>年</a:t>
                      </a:r>
                      <a:r>
                        <a:rPr lang="en-US" sz="1300" kern="0" dirty="0">
                          <a:effectLst/>
                        </a:rPr>
                        <a:t>2</a:t>
                      </a:r>
                      <a:r>
                        <a:rPr lang="zh-TW" sz="1300" kern="0" dirty="0" smtClean="0">
                          <a:effectLst/>
                        </a:rPr>
                        <a:t>月</a:t>
                      </a:r>
                      <a:r>
                        <a:rPr lang="en-US" altLang="zh-TW" sz="1300" kern="0" dirty="0" smtClean="0">
                          <a:effectLst/>
                        </a:rPr>
                        <a:t>21</a:t>
                      </a:r>
                      <a:r>
                        <a:rPr lang="zh-TW" sz="1300" kern="0" dirty="0" smtClean="0">
                          <a:effectLst/>
                        </a:rPr>
                        <a:t>日</a:t>
                      </a:r>
                      <a:r>
                        <a:rPr lang="zh-TW" sz="1300" kern="0" dirty="0">
                          <a:effectLst/>
                        </a:rPr>
                        <a:t>（星期三）</a:t>
                      </a:r>
                      <a:r>
                        <a:rPr lang="zh-TW" sz="1300" kern="0" dirty="0" smtClean="0">
                          <a:effectLst/>
                        </a:rPr>
                        <a:t>至</a:t>
                      </a:r>
                      <a:r>
                        <a:rPr lang="en-US" altLang="zh-TW" sz="1300" kern="0" dirty="0" smtClean="0">
                          <a:effectLst/>
                        </a:rPr>
                        <a:t>3</a:t>
                      </a:r>
                      <a:r>
                        <a:rPr lang="zh-TW" sz="1300" kern="0" dirty="0" smtClean="0">
                          <a:effectLst/>
                        </a:rPr>
                        <a:t>月</a:t>
                      </a:r>
                      <a:r>
                        <a:rPr lang="en-US" altLang="zh-TW" sz="1300" kern="0" dirty="0" smtClean="0">
                          <a:effectLst/>
                        </a:rPr>
                        <a:t>5</a:t>
                      </a:r>
                      <a:r>
                        <a:rPr lang="zh-TW" sz="1300" kern="0" dirty="0" smtClean="0">
                          <a:effectLst/>
                        </a:rPr>
                        <a:t>日</a:t>
                      </a:r>
                      <a:r>
                        <a:rPr lang="en-US" sz="1300" kern="0" dirty="0">
                          <a:effectLst/>
                        </a:rPr>
                        <a:t>(</a:t>
                      </a:r>
                      <a:r>
                        <a:rPr lang="zh-TW" sz="1300" kern="0" dirty="0" smtClean="0">
                          <a:effectLst/>
                        </a:rPr>
                        <a:t>星期</a:t>
                      </a:r>
                      <a:r>
                        <a:rPr lang="zh-TW" altLang="en-US" sz="1300" kern="0" dirty="0" smtClean="0">
                          <a:effectLst/>
                        </a:rPr>
                        <a:t>一</a:t>
                      </a:r>
                      <a:r>
                        <a:rPr lang="en-US" sz="1300" kern="0" dirty="0" smtClean="0">
                          <a:effectLst/>
                        </a:rPr>
                        <a:t>)</a:t>
                      </a:r>
                      <a:endParaRPr lang="zh-TW" sz="1200" kern="100" dirty="0">
                        <a:effectLst/>
                        <a:latin typeface="Calibri"/>
                        <a:ea typeface="新細明體"/>
                        <a:cs typeface="Times New Roman"/>
                      </a:endParaRPr>
                    </a:p>
                  </a:txBody>
                  <a:tcPr marL="17052" marR="17052" marT="0" marB="0" anchor="ctr"/>
                </a:tc>
              </a:tr>
              <a:tr h="708856">
                <a:tc>
                  <a:txBody>
                    <a:bodyPr/>
                    <a:lstStyle/>
                    <a:p>
                      <a:pPr algn="ctr">
                        <a:spcAft>
                          <a:spcPts val="0"/>
                        </a:spcAft>
                      </a:pPr>
                      <a:r>
                        <a:rPr lang="en-US" sz="1300" kern="0">
                          <a:effectLst/>
                        </a:rPr>
                        <a:t>3</a:t>
                      </a:r>
                      <a:endParaRPr lang="zh-TW" sz="1200" kern="100">
                        <a:effectLst/>
                        <a:latin typeface="Calibri"/>
                        <a:ea typeface="新細明體"/>
                        <a:cs typeface="Times New Roman"/>
                      </a:endParaRPr>
                    </a:p>
                  </a:txBody>
                  <a:tcPr marL="17052" marR="17052" marT="0" marB="0" anchor="ctr"/>
                </a:tc>
                <a:tc>
                  <a:txBody>
                    <a:bodyPr/>
                    <a:lstStyle/>
                    <a:p>
                      <a:pPr>
                        <a:lnSpc>
                          <a:spcPts val="1800"/>
                        </a:lnSpc>
                        <a:spcAft>
                          <a:spcPts val="0"/>
                        </a:spcAft>
                      </a:pPr>
                      <a:r>
                        <a:rPr lang="zh-TW" sz="1300" kern="0">
                          <a:effectLst/>
                        </a:rPr>
                        <a:t>公告安置結果</a:t>
                      </a:r>
                      <a:endParaRPr lang="zh-TW" sz="1200" kern="100">
                        <a:effectLst/>
                        <a:latin typeface="Calibri"/>
                        <a:ea typeface="新細明體"/>
                        <a:cs typeface="Times New Roman"/>
                      </a:endParaRPr>
                    </a:p>
                  </a:txBody>
                  <a:tcPr marL="17052" marR="17052" marT="0" marB="0" anchor="ctr"/>
                </a:tc>
                <a:tc>
                  <a:txBody>
                    <a:bodyPr/>
                    <a:lstStyle/>
                    <a:p>
                      <a:pPr>
                        <a:lnSpc>
                          <a:spcPts val="1800"/>
                        </a:lnSpc>
                        <a:spcAft>
                          <a:spcPts val="0"/>
                        </a:spcAft>
                      </a:pPr>
                      <a:r>
                        <a:rPr lang="en-US" sz="1300" kern="0" dirty="0" smtClean="0">
                          <a:effectLst/>
                        </a:rPr>
                        <a:t>107</a:t>
                      </a:r>
                      <a:r>
                        <a:rPr lang="zh-TW" sz="1300" kern="0" dirty="0" smtClean="0">
                          <a:effectLst/>
                        </a:rPr>
                        <a:t>年</a:t>
                      </a:r>
                      <a:r>
                        <a:rPr lang="en-US" altLang="zh-TW" sz="1300" kern="0" dirty="0">
                          <a:effectLst/>
                        </a:rPr>
                        <a:t>5</a:t>
                      </a:r>
                      <a:r>
                        <a:rPr lang="zh-TW" sz="1300" kern="0" dirty="0" smtClean="0">
                          <a:effectLst/>
                        </a:rPr>
                        <a:t>月</a:t>
                      </a:r>
                      <a:r>
                        <a:rPr lang="en-US" altLang="zh-TW" sz="1300" kern="0" dirty="0" smtClean="0">
                          <a:effectLst/>
                        </a:rPr>
                        <a:t>29</a:t>
                      </a:r>
                      <a:r>
                        <a:rPr lang="zh-TW" sz="1300" kern="0" dirty="0" smtClean="0">
                          <a:effectLst/>
                        </a:rPr>
                        <a:t>日</a:t>
                      </a:r>
                      <a:r>
                        <a:rPr lang="en-US" sz="1300" kern="0" dirty="0">
                          <a:effectLst/>
                        </a:rPr>
                        <a:t>(</a:t>
                      </a:r>
                      <a:r>
                        <a:rPr lang="zh-TW" sz="1300" kern="0" dirty="0" smtClean="0">
                          <a:effectLst/>
                        </a:rPr>
                        <a:t>星期</a:t>
                      </a:r>
                      <a:r>
                        <a:rPr lang="zh-TW" altLang="en-US" sz="1300" kern="0" dirty="0" smtClean="0">
                          <a:effectLst/>
                        </a:rPr>
                        <a:t>二</a:t>
                      </a:r>
                      <a:r>
                        <a:rPr lang="en-US" sz="1300" kern="0" dirty="0" smtClean="0">
                          <a:effectLst/>
                        </a:rPr>
                        <a:t>)</a:t>
                      </a:r>
                      <a:endParaRPr lang="zh-TW" sz="1200" kern="100" dirty="0">
                        <a:effectLst/>
                        <a:latin typeface="Calibri"/>
                        <a:ea typeface="新細明體"/>
                        <a:cs typeface="Times New Roman"/>
                      </a:endParaRPr>
                    </a:p>
                  </a:txBody>
                  <a:tcPr marL="17052" marR="17052" marT="0" marB="0" anchor="ctr"/>
                </a:tc>
              </a:tr>
              <a:tr h="708856">
                <a:tc>
                  <a:txBody>
                    <a:bodyPr/>
                    <a:lstStyle/>
                    <a:p>
                      <a:pPr algn="ctr">
                        <a:spcAft>
                          <a:spcPts val="0"/>
                        </a:spcAft>
                      </a:pPr>
                      <a:r>
                        <a:rPr lang="en-US" sz="1300" kern="0">
                          <a:effectLst/>
                        </a:rPr>
                        <a:t>4</a:t>
                      </a:r>
                      <a:endParaRPr lang="zh-TW" sz="1200" kern="100">
                        <a:effectLst/>
                        <a:latin typeface="Calibri"/>
                        <a:ea typeface="新細明體"/>
                        <a:cs typeface="Times New Roman"/>
                      </a:endParaRPr>
                    </a:p>
                  </a:txBody>
                  <a:tcPr marL="17052" marR="17052" marT="0" marB="0" anchor="ctr"/>
                </a:tc>
                <a:tc>
                  <a:txBody>
                    <a:bodyPr/>
                    <a:lstStyle/>
                    <a:p>
                      <a:pPr>
                        <a:lnSpc>
                          <a:spcPts val="1800"/>
                        </a:lnSpc>
                        <a:spcAft>
                          <a:spcPts val="0"/>
                        </a:spcAft>
                      </a:pPr>
                      <a:r>
                        <a:rPr lang="zh-TW" sz="1300" kern="100">
                          <a:effectLst/>
                        </a:rPr>
                        <a:t>由安置學校依所訂時間寄發「報到通知單」至</a:t>
                      </a:r>
                      <a:r>
                        <a:rPr lang="zh-TW" sz="1300" kern="0">
                          <a:effectLst/>
                        </a:rPr>
                        <a:t>就讀國中</a:t>
                      </a:r>
                      <a:endParaRPr lang="zh-TW" sz="1200" kern="100">
                        <a:effectLst/>
                        <a:latin typeface="Calibri"/>
                        <a:ea typeface="新細明體"/>
                        <a:cs typeface="Times New Roman"/>
                      </a:endParaRPr>
                    </a:p>
                  </a:txBody>
                  <a:tcPr marL="17052" marR="17052" marT="0" marB="0" anchor="ctr"/>
                </a:tc>
                <a:tc>
                  <a:txBody>
                    <a:bodyPr/>
                    <a:lstStyle/>
                    <a:p>
                      <a:pPr>
                        <a:spcAft>
                          <a:spcPts val="0"/>
                        </a:spcAft>
                      </a:pPr>
                      <a:r>
                        <a:rPr lang="zh-TW" sz="1300" kern="100">
                          <a:effectLst/>
                        </a:rPr>
                        <a:t>以各安置學校</a:t>
                      </a:r>
                      <a:r>
                        <a:rPr lang="zh-TW" sz="1300" kern="0">
                          <a:effectLst/>
                        </a:rPr>
                        <a:t>所訂時間為準</a:t>
                      </a:r>
                      <a:endParaRPr lang="zh-TW" sz="1200" kern="100">
                        <a:effectLst/>
                        <a:latin typeface="Calibri"/>
                        <a:ea typeface="新細明體"/>
                        <a:cs typeface="Times New Roman"/>
                      </a:endParaRPr>
                    </a:p>
                  </a:txBody>
                  <a:tcPr marL="17052" marR="17052" marT="0" marB="0" anchor="ctr"/>
                </a:tc>
              </a:tr>
              <a:tr h="708856">
                <a:tc>
                  <a:txBody>
                    <a:bodyPr/>
                    <a:lstStyle/>
                    <a:p>
                      <a:pPr algn="ctr">
                        <a:spcAft>
                          <a:spcPts val="0"/>
                        </a:spcAft>
                      </a:pPr>
                      <a:r>
                        <a:rPr lang="en-US" sz="1300" kern="0">
                          <a:effectLst/>
                        </a:rPr>
                        <a:t>5</a:t>
                      </a:r>
                      <a:endParaRPr lang="zh-TW" sz="1200" kern="100">
                        <a:effectLst/>
                        <a:latin typeface="Calibri"/>
                        <a:ea typeface="新細明體"/>
                        <a:cs typeface="Times New Roman"/>
                      </a:endParaRPr>
                    </a:p>
                  </a:txBody>
                  <a:tcPr marL="17052" marR="17052" marT="0" marB="0" anchor="ctr"/>
                </a:tc>
                <a:tc>
                  <a:txBody>
                    <a:bodyPr/>
                    <a:lstStyle/>
                    <a:p>
                      <a:pPr>
                        <a:lnSpc>
                          <a:spcPts val="1800"/>
                        </a:lnSpc>
                        <a:spcAft>
                          <a:spcPts val="0"/>
                        </a:spcAft>
                      </a:pPr>
                      <a:r>
                        <a:rPr lang="zh-TW" sz="1300" kern="0">
                          <a:effectLst/>
                        </a:rPr>
                        <a:t>報到</a:t>
                      </a:r>
                      <a:endParaRPr lang="zh-TW" sz="1200" kern="100">
                        <a:effectLst/>
                        <a:latin typeface="Calibri"/>
                        <a:ea typeface="新細明體"/>
                        <a:cs typeface="Times New Roman"/>
                      </a:endParaRPr>
                    </a:p>
                  </a:txBody>
                  <a:tcPr marL="17052" marR="17052" marT="0" marB="0" anchor="ctr"/>
                </a:tc>
                <a:tc>
                  <a:txBody>
                    <a:bodyPr/>
                    <a:lstStyle/>
                    <a:p>
                      <a:pPr>
                        <a:spcAft>
                          <a:spcPts val="0"/>
                        </a:spcAft>
                      </a:pPr>
                      <a:r>
                        <a:rPr lang="zh-TW" sz="1300" kern="100" dirty="0">
                          <a:effectLst/>
                        </a:rPr>
                        <a:t>以各安置學校</a:t>
                      </a:r>
                      <a:r>
                        <a:rPr lang="zh-TW" sz="1300" kern="0" dirty="0">
                          <a:effectLst/>
                        </a:rPr>
                        <a:t>所訂時間為準</a:t>
                      </a:r>
                      <a:endParaRPr lang="zh-TW" sz="1200" kern="100" dirty="0">
                        <a:effectLst/>
                        <a:latin typeface="Calibri"/>
                        <a:ea typeface="新細明體"/>
                        <a:cs typeface="Times New Roman"/>
                      </a:endParaRPr>
                    </a:p>
                  </a:txBody>
                  <a:tcPr marL="17052" marR="17052" marT="0" marB="0" anchor="ctr"/>
                </a:tc>
              </a:tr>
            </a:tbl>
          </a:graphicData>
        </a:graphic>
      </p:graphicFrame>
    </p:spTree>
    <p:extLst>
      <p:ext uri="{BB962C8B-B14F-4D97-AF65-F5344CB8AC3E}">
        <p14:creationId xmlns:p14="http://schemas.microsoft.com/office/powerpoint/2010/main" val="2093451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安置學校及名額</a:t>
            </a:r>
          </a:p>
        </p:txBody>
      </p:sp>
      <p:graphicFrame>
        <p:nvGraphicFramePr>
          <p:cNvPr id="5" name="內容版面配置區 4"/>
          <p:cNvGraphicFramePr>
            <a:graphicFrameLocks noGrp="1"/>
          </p:cNvGraphicFramePr>
          <p:nvPr>
            <p:ph idx="1"/>
            <p:extLst>
              <p:ext uri="{D42A27DB-BD31-4B8C-83A1-F6EECF244321}">
                <p14:modId xmlns:p14="http://schemas.microsoft.com/office/powerpoint/2010/main" val="3260345207"/>
              </p:ext>
            </p:extLst>
          </p:nvPr>
        </p:nvGraphicFramePr>
        <p:xfrm>
          <a:off x="827584" y="1665001"/>
          <a:ext cx="7704855" cy="4140263"/>
        </p:xfrm>
        <a:graphic>
          <a:graphicData uri="http://schemas.openxmlformats.org/drawingml/2006/table">
            <a:tbl>
              <a:tblPr/>
              <a:tblGrid>
                <a:gridCol w="720079"/>
                <a:gridCol w="2880320"/>
                <a:gridCol w="1565854"/>
                <a:gridCol w="834850"/>
                <a:gridCol w="851876"/>
                <a:gridCol w="851876"/>
              </a:tblGrid>
              <a:tr h="554279">
                <a:tc>
                  <a:txBody>
                    <a:bodyPr/>
                    <a:lstStyle/>
                    <a:p>
                      <a:pPr algn="ctr">
                        <a:spcAft>
                          <a:spcPts val="0"/>
                        </a:spcAft>
                      </a:pPr>
                      <a:r>
                        <a:rPr lang="zh-TW" sz="2000" b="1" kern="100" dirty="0">
                          <a:effectLst/>
                          <a:latin typeface="Calibri"/>
                          <a:ea typeface="標楷體"/>
                          <a:cs typeface="Times New Roman"/>
                        </a:rPr>
                        <a:t>編號</a:t>
                      </a:r>
                      <a:endParaRPr lang="zh-TW" sz="1800" kern="100" dirty="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TW" sz="2000" b="1" kern="100">
                          <a:effectLst/>
                          <a:latin typeface="Calibri"/>
                          <a:ea typeface="標楷體"/>
                          <a:cs typeface="Times New Roman"/>
                        </a:rPr>
                        <a:t>學校名稱</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TW" sz="2000" b="1" kern="100">
                          <a:effectLst/>
                          <a:latin typeface="Calibri"/>
                          <a:ea typeface="標楷體"/>
                          <a:cs typeface="Times New Roman"/>
                        </a:rPr>
                        <a:t>科別</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TW" sz="2000" b="1" kern="100">
                          <a:effectLst/>
                          <a:latin typeface="Calibri"/>
                          <a:ea typeface="標楷體"/>
                          <a:cs typeface="Times New Roman"/>
                        </a:rPr>
                        <a:t>班級數</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TW" sz="2000" b="1" kern="100">
                          <a:effectLst/>
                          <a:latin typeface="Calibri"/>
                          <a:ea typeface="標楷體"/>
                          <a:cs typeface="Times New Roman"/>
                        </a:rPr>
                        <a:t>名額</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TW" sz="2000" b="1" kern="100">
                          <a:effectLst/>
                          <a:latin typeface="Calibri"/>
                          <a:ea typeface="標楷體"/>
                          <a:cs typeface="Times New Roman"/>
                        </a:rPr>
                        <a:t>備註</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91696">
                <a:tc rowSpan="3">
                  <a:txBody>
                    <a:bodyPr/>
                    <a:lstStyle/>
                    <a:p>
                      <a:pPr algn="ctr">
                        <a:spcAft>
                          <a:spcPts val="0"/>
                        </a:spcAft>
                      </a:pPr>
                      <a:r>
                        <a:rPr lang="en-US" sz="2000" b="1" kern="100">
                          <a:effectLst/>
                          <a:latin typeface="標楷體"/>
                          <a:ea typeface="新細明體"/>
                          <a:cs typeface="Times New Roman"/>
                        </a:rPr>
                        <a:t>1</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3">
                  <a:txBody>
                    <a:bodyPr/>
                    <a:lstStyle/>
                    <a:p>
                      <a:pPr algn="ctr">
                        <a:spcAft>
                          <a:spcPts val="0"/>
                        </a:spcAft>
                      </a:pPr>
                      <a:r>
                        <a:rPr lang="zh-TW" sz="2000" b="1" kern="100">
                          <a:effectLst/>
                          <a:latin typeface="Calibri"/>
                          <a:ea typeface="標楷體"/>
                          <a:cs typeface="Times New Roman"/>
                        </a:rPr>
                        <a:t>市立楠梓特殊學校</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TW" sz="2000" b="1" kern="100">
                          <a:effectLst/>
                          <a:latin typeface="Calibri"/>
                          <a:ea typeface="標楷體"/>
                          <a:cs typeface="Times New Roman"/>
                        </a:rPr>
                        <a:t>綜合職能科</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2000" b="1" kern="100">
                          <a:effectLst/>
                          <a:latin typeface="標楷體"/>
                          <a:ea typeface="新細明體"/>
                          <a:cs typeface="Times New Roman"/>
                        </a:rPr>
                        <a:t>3</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2000" b="1" kern="100">
                          <a:effectLst/>
                          <a:latin typeface="標楷體"/>
                          <a:ea typeface="新細明體"/>
                          <a:cs typeface="Times New Roman"/>
                        </a:rPr>
                        <a:t>45</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2000" b="1" kern="100">
                          <a:effectLst/>
                          <a:latin typeface="標楷體"/>
                          <a:ea typeface="新細明體"/>
                          <a:cs typeface="Times New Roman"/>
                        </a:rPr>
                        <a:t> </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91696">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2000" b="1" kern="100">
                          <a:effectLst/>
                          <a:latin typeface="Calibri"/>
                          <a:ea typeface="標楷體"/>
                          <a:cs typeface="Times New Roman"/>
                        </a:rPr>
                        <a:t>綜</a:t>
                      </a:r>
                      <a:r>
                        <a:rPr lang="en-US" sz="2000" b="1" kern="100">
                          <a:effectLst/>
                          <a:latin typeface="Calibri"/>
                          <a:ea typeface="標楷體"/>
                          <a:cs typeface="Times New Roman"/>
                        </a:rPr>
                        <a:t>  </a:t>
                      </a:r>
                      <a:r>
                        <a:rPr lang="zh-TW" sz="2000" b="1" kern="100">
                          <a:effectLst/>
                          <a:latin typeface="Calibri"/>
                          <a:ea typeface="標楷體"/>
                          <a:cs typeface="Times New Roman"/>
                        </a:rPr>
                        <a:t>合</a:t>
                      </a:r>
                      <a:r>
                        <a:rPr lang="en-US" sz="2000" b="1" kern="100">
                          <a:effectLst/>
                          <a:latin typeface="Calibri"/>
                          <a:ea typeface="標楷體"/>
                          <a:cs typeface="Times New Roman"/>
                        </a:rPr>
                        <a:t>  </a:t>
                      </a:r>
                      <a:r>
                        <a:rPr lang="zh-TW" sz="2000" b="1" kern="100">
                          <a:effectLst/>
                          <a:latin typeface="Calibri"/>
                          <a:ea typeface="標楷體"/>
                          <a:cs typeface="Times New Roman"/>
                        </a:rPr>
                        <a:t>科</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2000" b="1" u="sng" kern="100" dirty="0">
                          <a:effectLst/>
                          <a:latin typeface="標楷體"/>
                          <a:ea typeface="新細明體"/>
                          <a:cs typeface="Times New Roman"/>
                        </a:rPr>
                        <a:t>1</a:t>
                      </a:r>
                      <a:endParaRPr lang="zh-TW" sz="1800" u="sng" kern="100" dirty="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2000" b="1" u="sng" kern="100" dirty="0" smtClean="0">
                          <a:solidFill>
                            <a:srgbClr val="FF0000"/>
                          </a:solidFill>
                          <a:effectLst/>
                          <a:latin typeface="標楷體"/>
                          <a:ea typeface="新細明體"/>
                          <a:cs typeface="Times New Roman"/>
                        </a:rPr>
                        <a:t>1</a:t>
                      </a:r>
                      <a:r>
                        <a:rPr lang="en-US" altLang="zh-TW" sz="2000" b="1" u="sng" kern="100" dirty="0" smtClean="0">
                          <a:solidFill>
                            <a:srgbClr val="FF0000"/>
                          </a:solidFill>
                          <a:effectLst/>
                          <a:latin typeface="標楷體"/>
                          <a:ea typeface="新細明體"/>
                          <a:cs typeface="Times New Roman"/>
                        </a:rPr>
                        <a:t>2</a:t>
                      </a:r>
                      <a:endParaRPr lang="zh-TW" sz="1800" u="sng" kern="100" dirty="0">
                        <a:solidFill>
                          <a:srgbClr val="FF0000"/>
                        </a:solidFill>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ctr">
                        <a:spcAft>
                          <a:spcPts val="0"/>
                        </a:spcAft>
                      </a:pPr>
                      <a:r>
                        <a:rPr lang="zh-TW" sz="2000" b="1" u="sng" kern="100">
                          <a:solidFill>
                            <a:srgbClr val="FF0000"/>
                          </a:solidFill>
                          <a:effectLst/>
                          <a:latin typeface="Calibri"/>
                          <a:ea typeface="標楷體"/>
                          <a:cs typeface="Times New Roman"/>
                        </a:rPr>
                        <a:t>屆時得採分組混齡教學</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91696">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2000" b="1" kern="100">
                          <a:effectLst/>
                          <a:latin typeface="Calibri"/>
                          <a:ea typeface="標楷體"/>
                          <a:cs typeface="Times New Roman"/>
                        </a:rPr>
                        <a:t>復健按摩科</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2000" b="1" u="sng" kern="100">
                          <a:effectLst/>
                          <a:latin typeface="標楷體"/>
                          <a:ea typeface="新細明體"/>
                          <a:cs typeface="Times New Roman"/>
                        </a:rPr>
                        <a:t>1</a:t>
                      </a:r>
                      <a:endParaRPr lang="zh-TW" sz="1800" u="sng"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altLang="zh-TW" sz="2000" b="1" u="sng" kern="100" dirty="0" smtClean="0">
                          <a:solidFill>
                            <a:srgbClr val="FF0000"/>
                          </a:solidFill>
                          <a:effectLst/>
                          <a:latin typeface="標楷體"/>
                          <a:ea typeface="新細明體"/>
                          <a:cs typeface="Times New Roman"/>
                        </a:rPr>
                        <a:t>7</a:t>
                      </a:r>
                      <a:endParaRPr lang="zh-TW" sz="1800" u="sng" kern="100" dirty="0">
                        <a:solidFill>
                          <a:srgbClr val="FF0000"/>
                        </a:solidFill>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zh-TW" altLang="en-US"/>
                    </a:p>
                  </a:txBody>
                  <a:tcPr/>
                </a:tc>
              </a:tr>
              <a:tr h="591696">
                <a:tc>
                  <a:txBody>
                    <a:bodyPr/>
                    <a:lstStyle/>
                    <a:p>
                      <a:pPr algn="ctr">
                        <a:spcAft>
                          <a:spcPts val="0"/>
                        </a:spcAft>
                      </a:pPr>
                      <a:r>
                        <a:rPr lang="en-US" sz="2000" b="1" kern="100">
                          <a:effectLst/>
                          <a:latin typeface="標楷體"/>
                          <a:ea typeface="新細明體"/>
                          <a:cs typeface="Times New Roman"/>
                        </a:rPr>
                        <a:t>2</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TW" sz="2000" b="1" kern="100">
                          <a:effectLst/>
                          <a:latin typeface="Calibri"/>
                          <a:ea typeface="標楷體"/>
                          <a:cs typeface="Times New Roman"/>
                        </a:rPr>
                        <a:t>市立成功啟智學校</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TW" sz="2000" b="1" kern="100">
                          <a:effectLst/>
                          <a:latin typeface="Calibri"/>
                          <a:ea typeface="標楷體"/>
                          <a:cs typeface="Times New Roman"/>
                        </a:rPr>
                        <a:t>綜合職能科</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2000" b="1" kern="100">
                          <a:effectLst/>
                          <a:latin typeface="標楷體"/>
                          <a:ea typeface="新細明體"/>
                          <a:cs typeface="Times New Roman"/>
                        </a:rPr>
                        <a:t>3</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2000" b="1" kern="100">
                          <a:effectLst/>
                          <a:latin typeface="標楷體"/>
                          <a:ea typeface="新細明體"/>
                          <a:cs typeface="Times New Roman"/>
                        </a:rPr>
                        <a:t>45</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2000" b="1" kern="100">
                          <a:effectLst/>
                          <a:latin typeface="標楷體"/>
                          <a:ea typeface="新細明體"/>
                          <a:cs typeface="Times New Roman"/>
                        </a:rPr>
                        <a:t> </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91696">
                <a:tc>
                  <a:txBody>
                    <a:bodyPr/>
                    <a:lstStyle/>
                    <a:p>
                      <a:pPr algn="ctr">
                        <a:spcAft>
                          <a:spcPts val="0"/>
                        </a:spcAft>
                      </a:pPr>
                      <a:r>
                        <a:rPr lang="en-US" sz="2000" b="1" kern="100">
                          <a:effectLst/>
                          <a:latin typeface="標楷體"/>
                          <a:ea typeface="新細明體"/>
                          <a:cs typeface="Times New Roman"/>
                        </a:rPr>
                        <a:t>3</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TW" sz="2000" b="1" kern="100">
                          <a:effectLst/>
                          <a:latin typeface="Calibri"/>
                          <a:ea typeface="標楷體"/>
                          <a:cs typeface="Times New Roman"/>
                        </a:rPr>
                        <a:t>市立高雄啟智學校</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TW" sz="2000" b="1" kern="100">
                          <a:effectLst/>
                          <a:latin typeface="Calibri"/>
                          <a:ea typeface="標楷體"/>
                          <a:cs typeface="Times New Roman"/>
                        </a:rPr>
                        <a:t>綜合職能科</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2000" b="1" kern="100">
                          <a:effectLst/>
                          <a:latin typeface="標楷體"/>
                          <a:ea typeface="新細明體"/>
                          <a:cs typeface="Times New Roman"/>
                        </a:rPr>
                        <a:t>4</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2000" b="1" kern="100">
                          <a:effectLst/>
                          <a:latin typeface="標楷體"/>
                          <a:ea typeface="新細明體"/>
                          <a:cs typeface="Times New Roman"/>
                        </a:rPr>
                        <a:t>60</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2000" b="1" kern="100">
                          <a:effectLst/>
                          <a:latin typeface="標楷體"/>
                          <a:ea typeface="新細明體"/>
                          <a:cs typeface="Times New Roman"/>
                        </a:rPr>
                        <a:t> </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91696">
                <a:tc>
                  <a:txBody>
                    <a:bodyPr/>
                    <a:lstStyle/>
                    <a:p>
                      <a:pPr algn="ctr">
                        <a:spcAft>
                          <a:spcPts val="0"/>
                        </a:spcAft>
                      </a:pPr>
                      <a:r>
                        <a:rPr lang="en-US" sz="2000" b="1" kern="100" dirty="0">
                          <a:effectLst/>
                          <a:latin typeface="標楷體"/>
                          <a:ea typeface="新細明體"/>
                          <a:cs typeface="Times New Roman"/>
                        </a:rPr>
                        <a:t>4</a:t>
                      </a:r>
                      <a:endParaRPr lang="zh-TW" sz="1800" kern="100" dirty="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TW" sz="2000" b="1" kern="100">
                          <a:effectLst/>
                          <a:latin typeface="Calibri"/>
                          <a:ea typeface="標楷體"/>
                          <a:cs typeface="Times New Roman"/>
                        </a:rPr>
                        <a:t>市立仁武特殊教育學校</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TW" sz="2000" b="1" kern="100">
                          <a:effectLst/>
                          <a:latin typeface="Calibri"/>
                          <a:ea typeface="標楷體"/>
                          <a:cs typeface="Times New Roman"/>
                        </a:rPr>
                        <a:t>綜合職能科</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2000" b="1" kern="100">
                          <a:effectLst/>
                          <a:latin typeface="標楷體"/>
                          <a:ea typeface="新細明體"/>
                          <a:cs typeface="Times New Roman"/>
                        </a:rPr>
                        <a:t>2</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2000" b="1" kern="100">
                          <a:effectLst/>
                          <a:latin typeface="標楷體"/>
                          <a:ea typeface="新細明體"/>
                          <a:cs typeface="Times New Roman"/>
                        </a:rPr>
                        <a:t>30</a:t>
                      </a:r>
                      <a:endParaRPr lang="zh-TW" sz="1800" kern="10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2000" b="1" kern="100" dirty="0">
                          <a:effectLst/>
                          <a:latin typeface="標楷體"/>
                          <a:ea typeface="新細明體"/>
                          <a:cs typeface="Times New Roman"/>
                        </a:rPr>
                        <a:t> </a:t>
                      </a:r>
                      <a:endParaRPr lang="zh-TW" sz="1800" kern="100" dirty="0">
                        <a:effectLst/>
                        <a:latin typeface="Calibri"/>
                        <a:ea typeface="新細明體"/>
                        <a:cs typeface="Times New Roman"/>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395634475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a:t>報名</a:t>
            </a:r>
            <a:br>
              <a:rPr lang="zh-TW" altLang="en-US" dirty="0"/>
            </a:br>
            <a:endParaRPr lang="zh-TW" altLang="en-US" dirty="0"/>
          </a:p>
        </p:txBody>
      </p:sp>
      <p:sp>
        <p:nvSpPr>
          <p:cNvPr id="3" name="內容版面配置區 2"/>
          <p:cNvSpPr>
            <a:spLocks noGrp="1"/>
          </p:cNvSpPr>
          <p:nvPr>
            <p:ph idx="1"/>
          </p:nvPr>
        </p:nvSpPr>
        <p:spPr/>
        <p:txBody>
          <a:bodyPr>
            <a:normAutofit/>
          </a:bodyPr>
          <a:lstStyle/>
          <a:p>
            <a:r>
              <a:rPr lang="zh-TW" altLang="en-US" dirty="0" smtClean="0"/>
              <a:t>一、身心</a:t>
            </a:r>
            <a:r>
              <a:rPr lang="zh-TW" altLang="en-US" dirty="0"/>
              <a:t>障礙證明請參閱附錄</a:t>
            </a:r>
            <a:r>
              <a:rPr lang="en-US" altLang="zh-TW" dirty="0"/>
              <a:t>2</a:t>
            </a:r>
            <a:r>
              <a:rPr lang="zh-TW" altLang="en-US" dirty="0"/>
              <a:t>「新制</a:t>
            </a:r>
            <a:r>
              <a:rPr lang="en-US" altLang="zh-TW" dirty="0"/>
              <a:t>(8</a:t>
            </a:r>
            <a:r>
              <a:rPr lang="zh-TW" altLang="en-US" dirty="0"/>
              <a:t>類</a:t>
            </a:r>
            <a:r>
              <a:rPr lang="en-US" altLang="zh-TW" dirty="0"/>
              <a:t>)</a:t>
            </a:r>
            <a:r>
              <a:rPr lang="zh-TW" altLang="en-US" dirty="0"/>
              <a:t>與舊制</a:t>
            </a:r>
            <a:r>
              <a:rPr lang="en-US" altLang="zh-TW" dirty="0"/>
              <a:t>(16</a:t>
            </a:r>
            <a:r>
              <a:rPr lang="zh-TW" altLang="en-US" dirty="0"/>
              <a:t>類</a:t>
            </a:r>
            <a:r>
              <a:rPr lang="en-US" altLang="zh-TW" dirty="0"/>
              <a:t>)</a:t>
            </a:r>
            <a:r>
              <a:rPr lang="zh-TW" altLang="en-US" dirty="0"/>
              <a:t>身心障礙類別及代碼對應表」。</a:t>
            </a:r>
          </a:p>
          <a:p>
            <a:r>
              <a:rPr lang="zh-TW" altLang="en-US" dirty="0"/>
              <a:t>二</a:t>
            </a:r>
            <a:r>
              <a:rPr lang="zh-TW" altLang="en-US" dirty="0" smtClean="0"/>
              <a:t>、報名</a:t>
            </a:r>
            <a:r>
              <a:rPr lang="zh-TW" altLang="en-US" dirty="0"/>
              <a:t>資格：應同時具備下列資格</a:t>
            </a:r>
          </a:p>
          <a:p>
            <a:pPr marL="0" indent="0">
              <a:buNone/>
            </a:pPr>
            <a:r>
              <a:rPr lang="en-US" altLang="zh-TW" dirty="0"/>
              <a:t>(</a:t>
            </a:r>
            <a:r>
              <a:rPr lang="zh-TW" altLang="en-US" dirty="0"/>
              <a:t>一</a:t>
            </a:r>
            <a:r>
              <a:rPr lang="en-US" altLang="zh-TW" dirty="0" smtClean="0"/>
              <a:t>)</a:t>
            </a:r>
            <a:r>
              <a:rPr lang="zh-TW" altLang="en-US" dirty="0" smtClean="0"/>
              <a:t>年齡</a:t>
            </a:r>
            <a:r>
              <a:rPr lang="en-US" altLang="zh-TW" dirty="0"/>
              <a:t>21</a:t>
            </a:r>
            <a:r>
              <a:rPr lang="zh-TW" altLang="en-US" dirty="0"/>
              <a:t>足歲以下</a:t>
            </a:r>
            <a:r>
              <a:rPr lang="zh-TW" altLang="en-US" dirty="0" smtClean="0"/>
              <a:t>：</a:t>
            </a:r>
            <a:r>
              <a:rPr lang="en-US" altLang="zh-TW" dirty="0" smtClean="0"/>
              <a:t>86</a:t>
            </a:r>
            <a:r>
              <a:rPr lang="zh-TW" altLang="en-US" dirty="0" smtClean="0"/>
              <a:t>年</a:t>
            </a:r>
            <a:r>
              <a:rPr lang="en-US" altLang="zh-TW" dirty="0"/>
              <a:t>8</a:t>
            </a:r>
            <a:r>
              <a:rPr lang="zh-TW" altLang="en-US" dirty="0"/>
              <a:t>月</a:t>
            </a:r>
            <a:r>
              <a:rPr lang="en-US" altLang="zh-TW" dirty="0"/>
              <a:t>1</a:t>
            </a:r>
            <a:r>
              <a:rPr lang="zh-TW" altLang="en-US" dirty="0"/>
              <a:t>日</a:t>
            </a:r>
            <a:r>
              <a:rPr lang="en-US" altLang="zh-TW" dirty="0"/>
              <a:t>(</a:t>
            </a:r>
            <a:r>
              <a:rPr lang="zh-TW" altLang="en-US" dirty="0"/>
              <a:t>含</a:t>
            </a:r>
            <a:r>
              <a:rPr lang="en-US" altLang="zh-TW" dirty="0"/>
              <a:t>)</a:t>
            </a:r>
            <a:r>
              <a:rPr lang="zh-TW" altLang="en-US" dirty="0"/>
              <a:t>以後出生，應屆畢業生不受上述年齡限制，未曾參加適性輔導安置</a:t>
            </a:r>
            <a:r>
              <a:rPr lang="en-US" altLang="zh-TW" dirty="0"/>
              <a:t>(</a:t>
            </a:r>
            <a:r>
              <a:rPr lang="zh-TW" altLang="en-US" dirty="0"/>
              <a:t>含原十二年就學安置</a:t>
            </a:r>
            <a:r>
              <a:rPr lang="en-US" altLang="zh-TW" dirty="0"/>
              <a:t>)</a:t>
            </a:r>
            <a:r>
              <a:rPr lang="zh-TW" altLang="en-US" dirty="0"/>
              <a:t>之國中畢</a:t>
            </a:r>
            <a:r>
              <a:rPr lang="en-US" altLang="zh-TW" dirty="0"/>
              <a:t>(</a:t>
            </a:r>
            <a:r>
              <a:rPr lang="zh-TW" altLang="en-US" dirty="0"/>
              <a:t>結</a:t>
            </a:r>
            <a:r>
              <a:rPr lang="en-US" altLang="zh-TW" dirty="0"/>
              <a:t>)</a:t>
            </a:r>
            <a:r>
              <a:rPr lang="zh-TW" altLang="en-US" dirty="0"/>
              <a:t>業或具同等學歷</a:t>
            </a:r>
            <a:r>
              <a:rPr lang="en-US" altLang="zh-TW" dirty="0"/>
              <a:t>(</a:t>
            </a:r>
            <a:r>
              <a:rPr lang="zh-TW" altLang="en-US" dirty="0"/>
              <a:t>力</a:t>
            </a:r>
            <a:r>
              <a:rPr lang="en-US" altLang="zh-TW" dirty="0"/>
              <a:t>)</a:t>
            </a:r>
            <a:r>
              <a:rPr lang="zh-TW" altLang="en-US" dirty="0"/>
              <a:t>者。</a:t>
            </a:r>
          </a:p>
          <a:p>
            <a:endParaRPr lang="zh-TW" altLang="en-US" dirty="0"/>
          </a:p>
        </p:txBody>
      </p:sp>
    </p:spTree>
    <p:extLst>
      <p:ext uri="{BB962C8B-B14F-4D97-AF65-F5344CB8AC3E}">
        <p14:creationId xmlns:p14="http://schemas.microsoft.com/office/powerpoint/2010/main" val="285702853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a:xfrm>
            <a:off x="457200" y="1600200"/>
            <a:ext cx="8229600" cy="5257800"/>
          </a:xfrm>
        </p:spPr>
        <p:txBody>
          <a:bodyPr>
            <a:normAutofit fontScale="77500" lnSpcReduction="20000"/>
          </a:bodyPr>
          <a:lstStyle/>
          <a:p>
            <a:r>
              <a:rPr lang="en-US" altLang="zh-TW" dirty="0"/>
              <a:t>(</a:t>
            </a:r>
            <a:r>
              <a:rPr lang="zh-TW" altLang="en-US" dirty="0"/>
              <a:t>二</a:t>
            </a:r>
            <a:r>
              <a:rPr lang="en-US" altLang="zh-TW" dirty="0"/>
              <a:t>)	</a:t>
            </a:r>
            <a:r>
              <a:rPr lang="zh-TW" altLang="en-US" dirty="0"/>
              <a:t>領有下列證明之一者：</a:t>
            </a:r>
          </a:p>
          <a:p>
            <a:r>
              <a:rPr lang="en-US" altLang="zh-TW" dirty="0"/>
              <a:t>1.</a:t>
            </a:r>
            <a:r>
              <a:rPr lang="zh-TW" altLang="en-US" dirty="0"/>
              <a:t>綜合職能科：</a:t>
            </a:r>
          </a:p>
          <a:p>
            <a:r>
              <a:rPr lang="en-US" altLang="zh-TW" dirty="0"/>
              <a:t>(1)</a:t>
            </a:r>
            <a:r>
              <a:rPr lang="zh-TW" altLang="en-US" dirty="0"/>
              <a:t>各縣</a:t>
            </a:r>
            <a:r>
              <a:rPr lang="en-US" altLang="zh-TW" dirty="0"/>
              <a:t>/</a:t>
            </a:r>
            <a:r>
              <a:rPr lang="zh-TW" altLang="en-US" dirty="0"/>
              <a:t>市政府特殊教育學生鑑定及就學輔導會</a:t>
            </a:r>
            <a:r>
              <a:rPr lang="en-US" altLang="zh-TW" dirty="0"/>
              <a:t>(</a:t>
            </a:r>
            <a:r>
              <a:rPr lang="zh-TW" altLang="en-US" dirty="0"/>
              <a:t>以下簡稱鑑輔會</a:t>
            </a:r>
            <a:r>
              <a:rPr lang="en-US" altLang="zh-TW" dirty="0"/>
              <a:t>)</a:t>
            </a:r>
            <a:r>
              <a:rPr lang="zh-TW" altLang="en-US" dirty="0"/>
              <a:t>所核發之智能障礙、自閉症或含上述障礙之多重障礙鑑定證明。</a:t>
            </a:r>
          </a:p>
          <a:p>
            <a:r>
              <a:rPr lang="en-US" altLang="zh-TW" dirty="0"/>
              <a:t>(2)</a:t>
            </a:r>
            <a:r>
              <a:rPr lang="zh-TW" altLang="en-US" dirty="0"/>
              <a:t>各縣</a:t>
            </a:r>
            <a:r>
              <a:rPr lang="en-US" altLang="zh-TW" dirty="0"/>
              <a:t>/</a:t>
            </a:r>
            <a:r>
              <a:rPr lang="zh-TW" altLang="en-US" dirty="0"/>
              <a:t>市政府所核發中度以上智能障礙、中度以上自閉症或含上述障礙之多重障礙身心障礙手冊。</a:t>
            </a:r>
          </a:p>
          <a:p>
            <a:r>
              <a:rPr lang="en-US" altLang="zh-TW" dirty="0"/>
              <a:t>(3)</a:t>
            </a:r>
            <a:r>
              <a:rPr lang="zh-TW" altLang="en-US" dirty="0"/>
              <a:t>各縣</a:t>
            </a:r>
            <a:r>
              <a:rPr lang="en-US" altLang="zh-TW" dirty="0"/>
              <a:t>/</a:t>
            </a:r>
            <a:r>
              <a:rPr lang="zh-TW" altLang="en-US" dirty="0"/>
              <a:t>市政府所核發之身心障礙證明，其障礙類別為第一類，國際疾病傷害及死因分類標準（以下簡稱</a:t>
            </a:r>
            <a:r>
              <a:rPr lang="en-US" altLang="zh-TW" dirty="0"/>
              <a:t>ICD</a:t>
            </a:r>
            <a:r>
              <a:rPr lang="zh-TW" altLang="en-US" dirty="0"/>
              <a:t>）診斷註記</a:t>
            </a:r>
            <a:r>
              <a:rPr lang="en-US" altLang="zh-TW" dirty="0"/>
              <a:t>【06】</a:t>
            </a:r>
            <a:r>
              <a:rPr lang="zh-TW" altLang="en-US" dirty="0"/>
              <a:t>或</a:t>
            </a:r>
            <a:r>
              <a:rPr lang="en-US" altLang="zh-TW" dirty="0"/>
              <a:t>【318</a:t>
            </a:r>
            <a:r>
              <a:rPr lang="zh-TW" altLang="en-US" dirty="0"/>
              <a:t>或</a:t>
            </a:r>
            <a:r>
              <a:rPr lang="en-US" altLang="zh-TW" dirty="0"/>
              <a:t>318.0</a:t>
            </a:r>
            <a:r>
              <a:rPr lang="zh-TW" altLang="en-US" dirty="0"/>
              <a:t>或</a:t>
            </a:r>
            <a:r>
              <a:rPr lang="en-US" altLang="zh-TW" dirty="0"/>
              <a:t>318.1</a:t>
            </a:r>
            <a:r>
              <a:rPr lang="zh-TW" altLang="en-US" dirty="0"/>
              <a:t>或</a:t>
            </a:r>
            <a:r>
              <a:rPr lang="en-US" altLang="zh-TW" dirty="0"/>
              <a:t>318.2】</a:t>
            </a:r>
            <a:r>
              <a:rPr lang="zh-TW" altLang="en-US" dirty="0"/>
              <a:t>智能障礙者，障礙等級為中度以上者；或</a:t>
            </a:r>
            <a:r>
              <a:rPr lang="en-US" altLang="zh-TW" dirty="0"/>
              <a:t>ICD</a:t>
            </a:r>
            <a:r>
              <a:rPr lang="zh-TW" altLang="en-US" dirty="0"/>
              <a:t>診斷註記</a:t>
            </a:r>
            <a:r>
              <a:rPr lang="en-US" altLang="zh-TW" dirty="0"/>
              <a:t>【11】</a:t>
            </a:r>
            <a:r>
              <a:rPr lang="zh-TW" altLang="en-US" dirty="0"/>
              <a:t>自閉症者，障礙等級為中度以上者。</a:t>
            </a:r>
          </a:p>
          <a:p>
            <a:r>
              <a:rPr lang="en-US" altLang="zh-TW" dirty="0"/>
              <a:t>(4)</a:t>
            </a:r>
            <a:r>
              <a:rPr lang="zh-TW" altLang="en-US" dirty="0"/>
              <a:t>持有其他類別身心障礙手冊（證明）者，須經各縣</a:t>
            </a:r>
            <a:r>
              <a:rPr lang="en-US" altLang="zh-TW" dirty="0"/>
              <a:t>/</a:t>
            </a:r>
            <a:r>
              <a:rPr lang="zh-TW" altLang="en-US" dirty="0"/>
              <a:t>市政府鑑輔會鑑定具智能障礙、自閉症或含上述障礙之多重障礙鑑定證明。</a:t>
            </a:r>
          </a:p>
          <a:p>
            <a:endParaRPr lang="zh-TW" altLang="en-US" dirty="0"/>
          </a:p>
        </p:txBody>
      </p:sp>
    </p:spTree>
    <p:extLst>
      <p:ext uri="{BB962C8B-B14F-4D97-AF65-F5344CB8AC3E}">
        <p14:creationId xmlns:p14="http://schemas.microsoft.com/office/powerpoint/2010/main" val="268178447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a:xfrm>
            <a:off x="457200" y="1600200"/>
            <a:ext cx="8229600" cy="4997152"/>
          </a:xfrm>
        </p:spPr>
        <p:txBody>
          <a:bodyPr>
            <a:normAutofit fontScale="92500" lnSpcReduction="20000"/>
          </a:bodyPr>
          <a:lstStyle/>
          <a:p>
            <a:r>
              <a:rPr lang="en-US" altLang="zh-TW" dirty="0"/>
              <a:t>2.</a:t>
            </a:r>
            <a:r>
              <a:rPr lang="zh-TW" altLang="en-US" dirty="0"/>
              <a:t>綜合科：</a:t>
            </a:r>
          </a:p>
          <a:p>
            <a:pPr lvl="0" algn="just">
              <a:buFont typeface="+mj-lt"/>
              <a:buAutoNum type="arabicParenBoth"/>
              <a:tabLst>
                <a:tab pos="1219200" algn="l"/>
                <a:tab pos="1524000" algn="l"/>
              </a:tabLst>
            </a:pPr>
            <a:r>
              <a:rPr lang="zh-TW" altLang="zh-TW" kern="100" dirty="0">
                <a:latin typeface="+mn-ea"/>
                <a:cs typeface="標楷體"/>
              </a:rPr>
              <a:t>各縣</a:t>
            </a:r>
            <a:r>
              <a:rPr lang="en-US" altLang="zh-TW" kern="100" dirty="0">
                <a:latin typeface="+mn-ea"/>
                <a:cs typeface="標楷體"/>
              </a:rPr>
              <a:t>/</a:t>
            </a:r>
            <a:r>
              <a:rPr lang="zh-TW" altLang="zh-TW" kern="100" dirty="0">
                <a:latin typeface="+mn-ea"/>
                <a:cs typeface="標楷體"/>
              </a:rPr>
              <a:t>市政府鑑輔會</a:t>
            </a:r>
            <a:r>
              <a:rPr lang="zh-TW" altLang="zh-TW" kern="100" dirty="0">
                <a:latin typeface="+mn-ea"/>
                <a:cs typeface="Times New Roman"/>
              </a:rPr>
              <a:t>所核發之聽語類障礙或含聽語類障礙之多重障礙鑑定證明。</a:t>
            </a:r>
            <a:endParaRPr lang="zh-TW" altLang="zh-TW" sz="2800" kern="100" dirty="0">
              <a:latin typeface="+mn-ea"/>
              <a:cs typeface="Times New Roman"/>
            </a:endParaRPr>
          </a:p>
          <a:p>
            <a:pPr lvl="0" algn="just">
              <a:buFont typeface="+mj-lt"/>
              <a:buAutoNum type="arabicParenBoth"/>
              <a:tabLst>
                <a:tab pos="1219200" algn="l"/>
                <a:tab pos="1524000" algn="l"/>
              </a:tabLst>
            </a:pPr>
            <a:r>
              <a:rPr lang="zh-TW" altLang="zh-TW" kern="100" dirty="0">
                <a:latin typeface="+mn-ea"/>
                <a:cs typeface="Times New Roman"/>
              </a:rPr>
              <a:t>各縣</a:t>
            </a:r>
            <a:r>
              <a:rPr lang="en-US" altLang="zh-TW" kern="100" dirty="0">
                <a:latin typeface="+mn-ea"/>
                <a:cs typeface="Times New Roman"/>
              </a:rPr>
              <a:t>/</a:t>
            </a:r>
            <a:r>
              <a:rPr lang="zh-TW" altLang="zh-TW" kern="100" dirty="0">
                <a:latin typeface="+mn-ea"/>
                <a:cs typeface="Times New Roman"/>
              </a:rPr>
              <a:t>市政府所核發聽語類障礙或含聽語類障礙之多重障礙身心障礙手冊。</a:t>
            </a:r>
            <a:endParaRPr lang="zh-TW" altLang="zh-TW" sz="2800" kern="100" dirty="0">
              <a:latin typeface="+mn-ea"/>
              <a:cs typeface="Times New Roman"/>
            </a:endParaRPr>
          </a:p>
          <a:p>
            <a:pPr lvl="0" algn="just">
              <a:buFont typeface="+mj-lt"/>
              <a:buAutoNum type="arabicParenBoth"/>
              <a:tabLst>
                <a:tab pos="1219200" algn="l"/>
                <a:tab pos="1524000" algn="l"/>
              </a:tabLst>
            </a:pPr>
            <a:r>
              <a:rPr lang="zh-TW" altLang="zh-TW" kern="100" dirty="0">
                <a:latin typeface="+mn-ea"/>
                <a:cs typeface="Times New Roman"/>
              </a:rPr>
              <a:t>各縣</a:t>
            </a:r>
            <a:r>
              <a:rPr lang="en-US" altLang="zh-TW" kern="100" dirty="0">
                <a:latin typeface="+mn-ea"/>
                <a:cs typeface="Times New Roman"/>
              </a:rPr>
              <a:t>/</a:t>
            </a:r>
            <a:r>
              <a:rPr lang="zh-TW" altLang="zh-TW" kern="100" dirty="0">
                <a:latin typeface="+mn-ea"/>
                <a:cs typeface="Times New Roman"/>
              </a:rPr>
              <a:t>市政府所核發之身心障礙證明，其障礙類別為第二類，</a:t>
            </a:r>
            <a:r>
              <a:rPr lang="en-US" altLang="zh-TW" kern="100" dirty="0">
                <a:latin typeface="+mn-ea"/>
                <a:cs typeface="Times New Roman"/>
              </a:rPr>
              <a:t>ICD</a:t>
            </a:r>
            <a:r>
              <a:rPr lang="zh-TW" altLang="zh-TW" kern="100" dirty="0">
                <a:latin typeface="+mn-ea"/>
                <a:cs typeface="Times New Roman"/>
              </a:rPr>
              <a:t>診斷註記【</a:t>
            </a:r>
            <a:r>
              <a:rPr lang="en-US" altLang="zh-TW" kern="100" dirty="0">
                <a:latin typeface="+mn-ea"/>
                <a:cs typeface="Times New Roman"/>
              </a:rPr>
              <a:t>02</a:t>
            </a:r>
            <a:r>
              <a:rPr lang="zh-TW" altLang="zh-TW" kern="100" dirty="0">
                <a:latin typeface="+mn-ea"/>
                <a:cs typeface="Times New Roman"/>
              </a:rPr>
              <a:t>】聽覺機能障礙者；或障礙類別為第三類，</a:t>
            </a:r>
            <a:r>
              <a:rPr lang="en-US" altLang="zh-TW" kern="100" dirty="0">
                <a:latin typeface="+mn-ea"/>
                <a:cs typeface="Times New Roman"/>
              </a:rPr>
              <a:t>ICD</a:t>
            </a:r>
            <a:r>
              <a:rPr lang="zh-TW" altLang="zh-TW" kern="100" dirty="0">
                <a:latin typeface="+mn-ea"/>
                <a:cs typeface="Times New Roman"/>
              </a:rPr>
              <a:t>診斷註記【</a:t>
            </a:r>
            <a:r>
              <a:rPr lang="en-US" altLang="zh-TW" kern="100" dirty="0">
                <a:latin typeface="+mn-ea"/>
                <a:cs typeface="Times New Roman"/>
              </a:rPr>
              <a:t>04</a:t>
            </a:r>
            <a:r>
              <a:rPr lang="zh-TW" altLang="zh-TW" kern="100" dirty="0">
                <a:latin typeface="+mn-ea"/>
                <a:cs typeface="Times New Roman"/>
              </a:rPr>
              <a:t>】聲音機能或語言機能障礙者。</a:t>
            </a:r>
            <a:endParaRPr lang="zh-TW" altLang="zh-TW" sz="2800" kern="100" dirty="0">
              <a:latin typeface="+mn-ea"/>
              <a:cs typeface="Times New Roman"/>
            </a:endParaRPr>
          </a:p>
          <a:p>
            <a:pPr lvl="0" algn="just">
              <a:buFont typeface="+mj-lt"/>
              <a:buAutoNum type="arabicParenBoth"/>
              <a:tabLst>
                <a:tab pos="1219200" algn="l"/>
                <a:tab pos="1524000" algn="l"/>
              </a:tabLst>
            </a:pPr>
            <a:r>
              <a:rPr lang="zh-TW" altLang="zh-TW" kern="100" dirty="0">
                <a:latin typeface="+mn-ea"/>
                <a:cs typeface="Times New Roman"/>
              </a:rPr>
              <a:t>持有其他類別身心障礙手冊（證明）者，須經各縣</a:t>
            </a:r>
            <a:r>
              <a:rPr lang="en-US" altLang="zh-TW" kern="100" dirty="0">
                <a:latin typeface="+mn-ea"/>
                <a:cs typeface="Times New Roman"/>
              </a:rPr>
              <a:t>/</a:t>
            </a:r>
            <a:r>
              <a:rPr lang="zh-TW" altLang="zh-TW" kern="100" dirty="0">
                <a:latin typeface="+mn-ea"/>
                <a:cs typeface="Times New Roman"/>
              </a:rPr>
              <a:t>市政府鑑輔會鑑定具聽語類障礙或含聽語類障礙之多重障礙鑑定證明。</a:t>
            </a:r>
            <a:endParaRPr lang="zh-TW" altLang="zh-TW" sz="2800" kern="100" dirty="0">
              <a:latin typeface="+mn-ea"/>
              <a:cs typeface="Times New Roman"/>
            </a:endParaRPr>
          </a:p>
          <a:p>
            <a:endParaRPr lang="zh-TW" altLang="en-US" dirty="0"/>
          </a:p>
        </p:txBody>
      </p:sp>
    </p:spTree>
    <p:extLst>
      <p:ext uri="{BB962C8B-B14F-4D97-AF65-F5344CB8AC3E}">
        <p14:creationId xmlns:p14="http://schemas.microsoft.com/office/powerpoint/2010/main" val="257988621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normAutofit fontScale="92500"/>
          </a:bodyPr>
          <a:lstStyle/>
          <a:p>
            <a:r>
              <a:rPr lang="en-US" altLang="zh-TW" dirty="0"/>
              <a:t>3.</a:t>
            </a:r>
            <a:r>
              <a:rPr lang="zh-TW" altLang="en-US" dirty="0"/>
              <a:t>復健按摩科：</a:t>
            </a:r>
          </a:p>
          <a:p>
            <a:pPr lvl="1" algn="just">
              <a:buFont typeface="+mj-lt"/>
              <a:buAutoNum type="arabicParenBoth"/>
              <a:tabLst>
                <a:tab pos="1219200" algn="l"/>
                <a:tab pos="1524000" algn="l"/>
              </a:tabLst>
            </a:pPr>
            <a:r>
              <a:rPr lang="zh-TW" altLang="zh-TW" kern="100" dirty="0">
                <a:latin typeface="+mn-ea"/>
                <a:cs typeface="標楷體"/>
              </a:rPr>
              <a:t>各縣</a:t>
            </a:r>
            <a:r>
              <a:rPr lang="en-US" altLang="zh-TW" kern="100" dirty="0">
                <a:latin typeface="+mn-ea"/>
                <a:cs typeface="標楷體"/>
              </a:rPr>
              <a:t>/</a:t>
            </a:r>
            <a:r>
              <a:rPr lang="zh-TW" altLang="zh-TW" kern="100" dirty="0">
                <a:latin typeface="+mn-ea"/>
                <a:cs typeface="標楷體"/>
              </a:rPr>
              <a:t>市政府鑑輔會</a:t>
            </a:r>
            <a:r>
              <a:rPr lang="zh-TW" altLang="zh-TW" kern="100" dirty="0">
                <a:latin typeface="+mn-ea"/>
                <a:cs typeface="Times New Roman"/>
              </a:rPr>
              <a:t>所核發之視覺障礙或含視覺障礙之多重障礙鑑定證明。</a:t>
            </a:r>
            <a:endParaRPr lang="zh-TW" altLang="zh-TW" sz="2400" kern="100" dirty="0">
              <a:latin typeface="+mn-ea"/>
              <a:cs typeface="Times New Roman"/>
            </a:endParaRPr>
          </a:p>
          <a:p>
            <a:pPr lvl="1" algn="just">
              <a:buFont typeface="+mj-lt"/>
              <a:buAutoNum type="arabicParenBoth"/>
              <a:tabLst>
                <a:tab pos="1219200" algn="l"/>
                <a:tab pos="1524000" algn="l"/>
              </a:tabLst>
            </a:pPr>
            <a:r>
              <a:rPr lang="zh-TW" altLang="zh-TW" kern="100" dirty="0">
                <a:latin typeface="+mn-ea"/>
                <a:cs typeface="Times New Roman"/>
              </a:rPr>
              <a:t>各縣</a:t>
            </a:r>
            <a:r>
              <a:rPr lang="en-US" altLang="zh-TW" kern="100" dirty="0">
                <a:latin typeface="+mn-ea"/>
                <a:cs typeface="Times New Roman"/>
              </a:rPr>
              <a:t>/</a:t>
            </a:r>
            <a:r>
              <a:rPr lang="zh-TW" altLang="zh-TW" kern="100" dirty="0">
                <a:latin typeface="+mn-ea"/>
                <a:cs typeface="Times New Roman"/>
              </a:rPr>
              <a:t>市政府所核發視覺障礙或含視覺障礙之多重障礙身心障礙手冊。</a:t>
            </a:r>
            <a:endParaRPr lang="zh-TW" altLang="zh-TW" sz="2400" kern="100" dirty="0">
              <a:latin typeface="+mn-ea"/>
              <a:cs typeface="Times New Roman"/>
            </a:endParaRPr>
          </a:p>
          <a:p>
            <a:pPr lvl="1" algn="just">
              <a:buFont typeface="+mj-lt"/>
              <a:buAutoNum type="arabicParenBoth"/>
              <a:tabLst>
                <a:tab pos="1219200" algn="l"/>
                <a:tab pos="1524000" algn="l"/>
              </a:tabLst>
            </a:pPr>
            <a:r>
              <a:rPr lang="zh-TW" altLang="zh-TW" kern="100" dirty="0">
                <a:latin typeface="+mn-ea"/>
                <a:cs typeface="Times New Roman"/>
              </a:rPr>
              <a:t>各縣</a:t>
            </a:r>
            <a:r>
              <a:rPr lang="en-US" altLang="zh-TW" kern="100" dirty="0">
                <a:latin typeface="+mn-ea"/>
                <a:cs typeface="Times New Roman"/>
              </a:rPr>
              <a:t>/</a:t>
            </a:r>
            <a:r>
              <a:rPr lang="zh-TW" altLang="zh-TW" kern="100" dirty="0">
                <a:latin typeface="+mn-ea"/>
                <a:cs typeface="Times New Roman"/>
              </a:rPr>
              <a:t>市政府所核發之身心障礙證明，其障礙類別為第二類，</a:t>
            </a:r>
            <a:r>
              <a:rPr lang="en-US" altLang="zh-TW" kern="100" dirty="0">
                <a:latin typeface="+mn-ea"/>
                <a:cs typeface="Times New Roman"/>
              </a:rPr>
              <a:t>ICD</a:t>
            </a:r>
            <a:r>
              <a:rPr lang="zh-TW" altLang="zh-TW" kern="100" dirty="0">
                <a:latin typeface="+mn-ea"/>
                <a:cs typeface="Times New Roman"/>
              </a:rPr>
              <a:t>診斷註記【</a:t>
            </a:r>
            <a:r>
              <a:rPr lang="en-US" altLang="zh-TW" kern="100" dirty="0">
                <a:latin typeface="+mn-ea"/>
                <a:cs typeface="Times New Roman"/>
              </a:rPr>
              <a:t>01</a:t>
            </a:r>
            <a:r>
              <a:rPr lang="zh-TW" altLang="zh-TW" kern="100" dirty="0">
                <a:latin typeface="+mn-ea"/>
                <a:cs typeface="Times New Roman"/>
              </a:rPr>
              <a:t>】視覺障礙者。</a:t>
            </a:r>
            <a:endParaRPr lang="zh-TW" altLang="zh-TW" sz="2400" kern="100" dirty="0">
              <a:latin typeface="+mn-ea"/>
              <a:cs typeface="Times New Roman"/>
            </a:endParaRPr>
          </a:p>
          <a:p>
            <a:pPr lvl="1" algn="just">
              <a:buFont typeface="+mj-lt"/>
              <a:buAutoNum type="arabicParenBoth"/>
              <a:tabLst>
                <a:tab pos="1219200" algn="l"/>
                <a:tab pos="1524000" algn="l"/>
              </a:tabLst>
            </a:pPr>
            <a:r>
              <a:rPr lang="zh-TW" altLang="zh-TW" kern="100" dirty="0">
                <a:latin typeface="+mn-ea"/>
                <a:cs typeface="Times New Roman"/>
              </a:rPr>
              <a:t>持有其他類別身心障礙手冊（證明）者，須經各縣</a:t>
            </a:r>
            <a:r>
              <a:rPr lang="en-US" altLang="zh-TW" kern="100" dirty="0">
                <a:latin typeface="+mn-ea"/>
                <a:cs typeface="Times New Roman"/>
              </a:rPr>
              <a:t>/</a:t>
            </a:r>
            <a:r>
              <a:rPr lang="zh-TW" altLang="zh-TW" kern="100" dirty="0">
                <a:latin typeface="+mn-ea"/>
                <a:cs typeface="Times New Roman"/>
              </a:rPr>
              <a:t>市政府鑑輔會鑑定具視覺障礙或含視覺障礙之多重障礙鑑定證明。</a:t>
            </a:r>
            <a:endParaRPr lang="zh-TW" altLang="zh-TW" sz="2400" kern="100" dirty="0">
              <a:latin typeface="+mn-ea"/>
              <a:cs typeface="Times New Roman"/>
            </a:endParaRPr>
          </a:p>
          <a:p>
            <a:endParaRPr lang="zh-TW" altLang="en-US" dirty="0"/>
          </a:p>
        </p:txBody>
      </p:sp>
    </p:spTree>
    <p:extLst>
      <p:ext uri="{BB962C8B-B14F-4D97-AF65-F5344CB8AC3E}">
        <p14:creationId xmlns:p14="http://schemas.microsoft.com/office/powerpoint/2010/main" val="10386519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a:xfrm>
            <a:off x="457200" y="1600200"/>
            <a:ext cx="8363272" cy="4525963"/>
          </a:xfrm>
        </p:spPr>
        <p:txBody>
          <a:bodyPr>
            <a:normAutofit fontScale="85000" lnSpcReduction="20000"/>
          </a:bodyPr>
          <a:lstStyle/>
          <a:p>
            <a:r>
              <a:rPr lang="zh-TW" altLang="en-US" dirty="0"/>
              <a:t>三</a:t>
            </a:r>
            <a:r>
              <a:rPr lang="zh-TW" altLang="en-US" dirty="0" smtClean="0"/>
              <a:t>、報名</a:t>
            </a:r>
            <a:r>
              <a:rPr lang="zh-TW" altLang="en-US" dirty="0"/>
              <a:t>日期及方式：</a:t>
            </a:r>
          </a:p>
          <a:p>
            <a:r>
              <a:rPr lang="en-US" altLang="zh-TW" dirty="0"/>
              <a:t>(</a:t>
            </a:r>
            <a:r>
              <a:rPr lang="zh-TW" altLang="en-US" dirty="0"/>
              <a:t>一</a:t>
            </a:r>
            <a:r>
              <a:rPr lang="en-US" altLang="zh-TW" dirty="0" smtClean="0"/>
              <a:t>)</a:t>
            </a:r>
            <a:r>
              <a:rPr lang="zh-TW" altLang="en-US" dirty="0"/>
              <a:t> </a:t>
            </a:r>
            <a:r>
              <a:rPr lang="en-US" altLang="zh-TW" dirty="0"/>
              <a:t>(</a:t>
            </a:r>
            <a:r>
              <a:rPr lang="zh-TW" altLang="en-US" dirty="0"/>
              <a:t>一</a:t>
            </a:r>
            <a:r>
              <a:rPr lang="en-US" altLang="zh-TW" dirty="0" smtClean="0"/>
              <a:t>)107</a:t>
            </a:r>
            <a:r>
              <a:rPr lang="zh-TW" altLang="en-US" dirty="0" smtClean="0"/>
              <a:t>年</a:t>
            </a:r>
            <a:r>
              <a:rPr lang="en-US" altLang="zh-TW" dirty="0"/>
              <a:t>2</a:t>
            </a:r>
            <a:r>
              <a:rPr lang="zh-TW" altLang="en-US" dirty="0" smtClean="0"/>
              <a:t>月</a:t>
            </a:r>
            <a:r>
              <a:rPr lang="en-US" altLang="zh-TW" dirty="0" smtClean="0"/>
              <a:t>21</a:t>
            </a:r>
            <a:r>
              <a:rPr lang="zh-TW" altLang="en-US" dirty="0" smtClean="0"/>
              <a:t>日</a:t>
            </a:r>
            <a:r>
              <a:rPr lang="zh-TW" altLang="en-US" dirty="0"/>
              <a:t>（星期三）</a:t>
            </a:r>
            <a:r>
              <a:rPr lang="zh-TW" altLang="en-US" dirty="0" smtClean="0"/>
              <a:t>至</a:t>
            </a:r>
            <a:r>
              <a:rPr lang="en-US" altLang="zh-TW" dirty="0"/>
              <a:t>3</a:t>
            </a:r>
            <a:r>
              <a:rPr lang="zh-TW" altLang="en-US" dirty="0" smtClean="0"/>
              <a:t>月</a:t>
            </a:r>
            <a:r>
              <a:rPr lang="en-US" altLang="zh-TW" dirty="0"/>
              <a:t>5</a:t>
            </a:r>
            <a:r>
              <a:rPr lang="zh-TW" altLang="en-US" dirty="0" smtClean="0"/>
              <a:t>日</a:t>
            </a:r>
            <a:r>
              <a:rPr lang="en-US" altLang="zh-TW" dirty="0"/>
              <a:t>(</a:t>
            </a:r>
            <a:r>
              <a:rPr lang="zh-TW" altLang="en-US" dirty="0" smtClean="0"/>
              <a:t>星期一</a:t>
            </a:r>
            <a:r>
              <a:rPr lang="en-US" altLang="zh-TW" dirty="0" smtClean="0"/>
              <a:t>)</a:t>
            </a:r>
            <a:r>
              <a:rPr lang="zh-TW" altLang="en-US" dirty="0" smtClean="0"/>
              <a:t>，</a:t>
            </a:r>
            <a:r>
              <a:rPr lang="zh-TW" altLang="en-US" dirty="0"/>
              <a:t>學生向就讀國中辦理報名，各國中完成網路報名。簡章與報名表逕至「高雄區身心障礙學生適性輔導安置網站」</a:t>
            </a:r>
            <a:r>
              <a:rPr lang="en-US" altLang="zh-TW" dirty="0"/>
              <a:t>(http</a:t>
            </a:r>
            <a:r>
              <a:rPr lang="en-US" altLang="zh-TW" dirty="0" smtClean="0"/>
              <a:t>://adapt.spec.kh.edu.tw/)</a:t>
            </a:r>
            <a:r>
              <a:rPr lang="zh-TW" altLang="en-US" dirty="0"/>
              <a:t>下載。</a:t>
            </a:r>
          </a:p>
          <a:p>
            <a:r>
              <a:rPr lang="en-US" altLang="zh-TW" dirty="0"/>
              <a:t>(</a:t>
            </a:r>
            <a:r>
              <a:rPr lang="zh-TW" altLang="en-US" dirty="0"/>
              <a:t>二</a:t>
            </a:r>
            <a:r>
              <a:rPr lang="en-US" altLang="zh-TW" dirty="0"/>
              <a:t>)</a:t>
            </a:r>
            <a:r>
              <a:rPr lang="zh-TW" altLang="en-US" dirty="0"/>
              <a:t>學生可選擇居住地區外之安置作業區報名，惟限報名一區，報名區即安置區。若選擇原就讀國中所在地以外之安置作業區報名，須檢附相關證明並通過資格審查。</a:t>
            </a:r>
          </a:p>
          <a:p>
            <a:r>
              <a:rPr lang="en-US" altLang="zh-TW" dirty="0"/>
              <a:t>(</a:t>
            </a:r>
            <a:r>
              <a:rPr lang="zh-TW" altLang="en-US" dirty="0"/>
              <a:t>三</a:t>
            </a:r>
            <a:r>
              <a:rPr lang="en-US" altLang="zh-TW" dirty="0"/>
              <a:t>)</a:t>
            </a:r>
            <a:r>
              <a:rPr lang="zh-TW" altLang="en-US" dirty="0"/>
              <a:t>非高雄市學校報名，請國中承辦人員，向高雄市特殊教育資源中心（</a:t>
            </a:r>
            <a:r>
              <a:rPr lang="en-US" altLang="zh-TW" dirty="0" smtClean="0"/>
              <a:t>07-3753528</a:t>
            </a:r>
            <a:r>
              <a:rPr lang="zh-TW" altLang="en-US" dirty="0" smtClean="0"/>
              <a:t>轉</a:t>
            </a:r>
            <a:r>
              <a:rPr lang="en-US" altLang="zh-TW" dirty="0" smtClean="0"/>
              <a:t>15</a:t>
            </a:r>
            <a:r>
              <a:rPr lang="zh-TW" altLang="en-US" dirty="0"/>
              <a:t>）索取線上報名系統帳號密碼後，登入報名</a:t>
            </a:r>
            <a:r>
              <a:rPr lang="zh-TW" altLang="en-US" dirty="0" smtClean="0"/>
              <a:t>。</a:t>
            </a:r>
            <a:endParaRPr lang="zh-TW" altLang="en-US" dirty="0"/>
          </a:p>
        </p:txBody>
      </p:sp>
    </p:spTree>
    <p:extLst>
      <p:ext uri="{BB962C8B-B14F-4D97-AF65-F5344CB8AC3E}">
        <p14:creationId xmlns:p14="http://schemas.microsoft.com/office/powerpoint/2010/main" val="172269898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各</a:t>
            </a:r>
            <a:r>
              <a:rPr lang="zh-TW" altLang="en-US" dirty="0"/>
              <a:t>國中應上傳資料</a:t>
            </a:r>
          </a:p>
        </p:txBody>
      </p:sp>
      <p:sp>
        <p:nvSpPr>
          <p:cNvPr id="3" name="內容版面配置區 2"/>
          <p:cNvSpPr>
            <a:spLocks noGrp="1"/>
          </p:cNvSpPr>
          <p:nvPr>
            <p:ph idx="1"/>
          </p:nvPr>
        </p:nvSpPr>
        <p:spPr>
          <a:xfrm>
            <a:off x="323528" y="1556792"/>
            <a:ext cx="8686800" cy="5301208"/>
          </a:xfrm>
        </p:spPr>
        <p:txBody>
          <a:bodyPr>
            <a:normAutofit fontScale="92500"/>
          </a:bodyPr>
          <a:lstStyle/>
          <a:p>
            <a:r>
              <a:rPr lang="en-US" altLang="zh-TW" dirty="0"/>
              <a:t>(</a:t>
            </a:r>
            <a:r>
              <a:rPr lang="zh-TW" altLang="en-US" dirty="0"/>
              <a:t>一</a:t>
            </a:r>
            <a:r>
              <a:rPr lang="en-US" altLang="zh-TW" dirty="0"/>
              <a:t>)</a:t>
            </a:r>
            <a:r>
              <a:rPr lang="zh-TW" altLang="en-US" dirty="0"/>
              <a:t>上網登打並掃描上傳報名表（就附表</a:t>
            </a:r>
            <a:r>
              <a:rPr lang="en-US" altLang="zh-TW" dirty="0"/>
              <a:t>1</a:t>
            </a:r>
            <a:r>
              <a:rPr lang="zh-TW" altLang="en-US" dirty="0"/>
              <a:t>至</a:t>
            </a:r>
            <a:r>
              <a:rPr lang="en-US" altLang="zh-TW" dirty="0"/>
              <a:t>3</a:t>
            </a:r>
            <a:r>
              <a:rPr lang="zh-TW" altLang="en-US" dirty="0"/>
              <a:t>符合科別擇一登打）。</a:t>
            </a:r>
          </a:p>
          <a:p>
            <a:r>
              <a:rPr lang="en-US" altLang="zh-TW" dirty="0"/>
              <a:t>(</a:t>
            </a:r>
            <a:r>
              <a:rPr lang="zh-TW" altLang="en-US" dirty="0"/>
              <a:t>二</a:t>
            </a:r>
            <a:r>
              <a:rPr lang="en-US" altLang="zh-TW" dirty="0"/>
              <a:t>)</a:t>
            </a:r>
            <a:r>
              <a:rPr lang="zh-TW" altLang="en-US" dirty="0"/>
              <a:t>掃描上傳非應屆畢業生國中學歷</a:t>
            </a:r>
            <a:r>
              <a:rPr lang="en-US" altLang="zh-TW" dirty="0"/>
              <a:t>(</a:t>
            </a:r>
            <a:r>
              <a:rPr lang="zh-TW" altLang="en-US" dirty="0"/>
              <a:t>力</a:t>
            </a:r>
            <a:r>
              <a:rPr lang="en-US" altLang="zh-TW" dirty="0"/>
              <a:t>)</a:t>
            </a:r>
            <a:r>
              <a:rPr lang="zh-TW" altLang="en-US" dirty="0"/>
              <a:t>證件正本。</a:t>
            </a:r>
          </a:p>
          <a:p>
            <a:r>
              <a:rPr lang="en-US" altLang="zh-TW" dirty="0"/>
              <a:t>(</a:t>
            </a:r>
            <a:r>
              <a:rPr lang="zh-TW" altLang="en-US" dirty="0"/>
              <a:t>三</a:t>
            </a:r>
            <a:r>
              <a:rPr lang="en-US" altLang="zh-TW" dirty="0"/>
              <a:t>)</a:t>
            </a:r>
            <a:r>
              <a:rPr lang="zh-TW" altLang="en-US" dirty="0"/>
              <a:t>掃描上傳報名時有效期限內之鑑輔會鑑定證明、身心障礙手冊（證明）正本正反面 。</a:t>
            </a:r>
          </a:p>
          <a:p>
            <a:r>
              <a:rPr lang="en-US" altLang="zh-TW" dirty="0"/>
              <a:t>(</a:t>
            </a:r>
            <a:r>
              <a:rPr lang="zh-TW" altLang="en-US" dirty="0"/>
              <a:t>四</a:t>
            </a:r>
            <a:r>
              <a:rPr lang="en-US" altLang="zh-TW" dirty="0"/>
              <a:t>)</a:t>
            </a:r>
            <a:r>
              <a:rPr lang="zh-TW" altLang="en-US" dirty="0"/>
              <a:t>掃描上傳學生</a:t>
            </a:r>
            <a:r>
              <a:rPr lang="en-US" altLang="zh-TW" dirty="0"/>
              <a:t>2</a:t>
            </a:r>
            <a:r>
              <a:rPr lang="zh-TW" altLang="en-US" dirty="0"/>
              <a:t>吋正面半身照片。</a:t>
            </a:r>
          </a:p>
          <a:p>
            <a:r>
              <a:rPr lang="en-US" altLang="zh-TW" dirty="0"/>
              <a:t>(</a:t>
            </a:r>
            <a:r>
              <a:rPr lang="zh-TW" altLang="en-US" dirty="0"/>
              <a:t>五</a:t>
            </a:r>
            <a:r>
              <a:rPr lang="en-US" altLang="zh-TW" dirty="0"/>
              <a:t>)</a:t>
            </a:r>
            <a:r>
              <a:rPr lang="zh-TW" altLang="en-US" dirty="0"/>
              <a:t>掃描上傳核章後之轉銜輔導會議紀錄（內容需含學習能力、學習情形、特殊行為表現概況、及未來安置建議等）。</a:t>
            </a:r>
          </a:p>
          <a:p>
            <a:r>
              <a:rPr lang="en-US" altLang="zh-TW" dirty="0"/>
              <a:t>(</a:t>
            </a:r>
            <a:r>
              <a:rPr lang="zh-TW" altLang="en-US" dirty="0"/>
              <a:t>六</a:t>
            </a:r>
            <a:r>
              <a:rPr lang="en-US" altLang="zh-TW" dirty="0"/>
              <a:t>)</a:t>
            </a:r>
            <a:r>
              <a:rPr lang="zh-TW" altLang="en-US" dirty="0"/>
              <a:t>下載集體報名名冊並核章後掃描上傳。</a:t>
            </a:r>
          </a:p>
          <a:p>
            <a:endParaRPr lang="zh-TW" altLang="en-US" dirty="0"/>
          </a:p>
        </p:txBody>
      </p:sp>
    </p:spTree>
    <p:extLst>
      <p:ext uri="{BB962C8B-B14F-4D97-AF65-F5344CB8AC3E}">
        <p14:creationId xmlns:p14="http://schemas.microsoft.com/office/powerpoint/2010/main" val="36408411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latin typeface="+mj-ea"/>
              </a:rPr>
              <a:t>適性安置對應國中端</a:t>
            </a:r>
            <a:endParaRPr lang="zh-TW" altLang="en-US" dirty="0">
              <a:latin typeface="+mj-ea"/>
            </a:endParaRPr>
          </a:p>
        </p:txBody>
      </p:sp>
      <p:sp>
        <p:nvSpPr>
          <p:cNvPr id="3" name="內容版面配置區 2"/>
          <p:cNvSpPr>
            <a:spLocks noGrp="1"/>
          </p:cNvSpPr>
          <p:nvPr>
            <p:ph idx="1"/>
          </p:nvPr>
        </p:nvSpPr>
        <p:spPr/>
        <p:txBody>
          <a:bodyPr>
            <a:normAutofit/>
          </a:bodyPr>
          <a:lstStyle/>
          <a:p>
            <a:r>
              <a:rPr lang="zh-TW" altLang="en-US" dirty="0" smtClean="0">
                <a:latin typeface="+mn-ea"/>
              </a:rPr>
              <a:t>一</a:t>
            </a:r>
            <a:r>
              <a:rPr lang="zh-TW" altLang="en-US" dirty="0">
                <a:latin typeface="+mn-ea"/>
              </a:rPr>
              <a:t>、</a:t>
            </a:r>
            <a:r>
              <a:rPr lang="zh-TW" altLang="en-US" dirty="0" smtClean="0">
                <a:latin typeface="+mn-ea"/>
              </a:rPr>
              <a:t>辦理</a:t>
            </a:r>
            <a:r>
              <a:rPr lang="zh-TW" altLang="en-US" dirty="0">
                <a:latin typeface="+mn-ea"/>
              </a:rPr>
              <a:t>生涯輔導與轉銜</a:t>
            </a:r>
            <a:r>
              <a:rPr lang="zh-TW" altLang="en-US" dirty="0" smtClean="0">
                <a:latin typeface="+mn-ea"/>
              </a:rPr>
              <a:t>服務</a:t>
            </a:r>
            <a:endParaRPr lang="zh-TW" altLang="en-US" dirty="0">
              <a:latin typeface="+mn-ea"/>
            </a:endParaRPr>
          </a:p>
          <a:p>
            <a:pPr marL="0" indent="0">
              <a:buNone/>
            </a:pPr>
            <a:r>
              <a:rPr lang="zh-TW" altLang="en-US" dirty="0">
                <a:latin typeface="+mn-ea"/>
              </a:rPr>
              <a:t> </a:t>
            </a:r>
            <a:r>
              <a:rPr lang="zh-TW" altLang="en-US" dirty="0" smtClean="0">
                <a:latin typeface="+mn-ea"/>
              </a:rPr>
              <a:t>         </a:t>
            </a:r>
            <a:r>
              <a:rPr lang="en-US" altLang="zh-TW" dirty="0" smtClean="0">
                <a:latin typeface="+mn-ea"/>
              </a:rPr>
              <a:t>(</a:t>
            </a:r>
            <a:r>
              <a:rPr lang="zh-TW" altLang="en-US" dirty="0">
                <a:latin typeface="+mn-ea"/>
              </a:rPr>
              <a:t>一</a:t>
            </a:r>
            <a:r>
              <a:rPr lang="en-US" altLang="zh-TW" dirty="0">
                <a:latin typeface="+mn-ea"/>
              </a:rPr>
              <a:t>)</a:t>
            </a:r>
            <a:r>
              <a:rPr lang="zh-TW" altLang="en-US" dirty="0">
                <a:latin typeface="+mn-ea"/>
              </a:rPr>
              <a:t>落實身心障礙學生轉銜通報與輔導</a:t>
            </a:r>
            <a:r>
              <a:rPr lang="zh-TW" altLang="en-US" dirty="0" smtClean="0">
                <a:latin typeface="+mn-ea"/>
              </a:rPr>
              <a:t>。</a:t>
            </a:r>
            <a:endParaRPr lang="zh-TW" altLang="en-US" dirty="0">
              <a:latin typeface="+mn-ea"/>
            </a:endParaRPr>
          </a:p>
          <a:p>
            <a:pPr marL="0" indent="0">
              <a:buNone/>
            </a:pPr>
            <a:r>
              <a:rPr lang="zh-TW" altLang="en-US" dirty="0" smtClean="0">
                <a:latin typeface="+mn-ea"/>
              </a:rPr>
              <a:t>          </a:t>
            </a:r>
            <a:r>
              <a:rPr lang="en-US" altLang="zh-TW" dirty="0" smtClean="0">
                <a:latin typeface="+mn-ea"/>
              </a:rPr>
              <a:t>(</a:t>
            </a:r>
            <a:r>
              <a:rPr lang="zh-TW" altLang="en-US" dirty="0">
                <a:latin typeface="+mn-ea"/>
              </a:rPr>
              <a:t>二</a:t>
            </a:r>
            <a:r>
              <a:rPr lang="en-US" altLang="zh-TW" dirty="0">
                <a:latin typeface="+mn-ea"/>
              </a:rPr>
              <a:t>)</a:t>
            </a:r>
            <a:r>
              <a:rPr lang="zh-TW" altLang="en-US" dirty="0">
                <a:latin typeface="+mn-ea"/>
              </a:rPr>
              <a:t>追蹤輔導身心障礙畢業生未升學</a:t>
            </a:r>
            <a:r>
              <a:rPr lang="zh-TW" altLang="en-US" dirty="0" smtClean="0">
                <a:latin typeface="+mn-ea"/>
              </a:rPr>
              <a:t>、</a:t>
            </a:r>
            <a:r>
              <a:rPr lang="en-US" altLang="zh-TW" dirty="0" smtClean="0">
                <a:latin typeface="+mn-ea"/>
              </a:rPr>
              <a:t/>
            </a:r>
            <a:br>
              <a:rPr lang="en-US" altLang="zh-TW" dirty="0" smtClean="0">
                <a:latin typeface="+mn-ea"/>
              </a:rPr>
            </a:br>
            <a:r>
              <a:rPr lang="zh-TW" altLang="en-US" dirty="0" smtClean="0">
                <a:latin typeface="+mn-ea"/>
              </a:rPr>
              <a:t>                 未</a:t>
            </a:r>
            <a:r>
              <a:rPr lang="zh-TW" altLang="en-US" dirty="0">
                <a:latin typeface="+mn-ea"/>
              </a:rPr>
              <a:t>就業與中途輟學者</a:t>
            </a:r>
            <a:r>
              <a:rPr lang="zh-TW" altLang="en-US" dirty="0" smtClean="0">
                <a:latin typeface="+mn-ea"/>
              </a:rPr>
              <a:t>。</a:t>
            </a:r>
            <a:endParaRPr lang="zh-TW" altLang="en-US" dirty="0">
              <a:latin typeface="+mn-ea"/>
            </a:endParaRPr>
          </a:p>
          <a:p>
            <a:pPr marL="0" indent="0">
              <a:buNone/>
            </a:pPr>
            <a:r>
              <a:rPr lang="zh-TW" altLang="en-US" dirty="0" smtClean="0">
                <a:latin typeface="+mn-ea"/>
              </a:rPr>
              <a:t>          </a:t>
            </a:r>
            <a:r>
              <a:rPr lang="en-US" altLang="zh-TW" dirty="0" smtClean="0">
                <a:latin typeface="+mn-ea"/>
              </a:rPr>
              <a:t>(</a:t>
            </a:r>
            <a:r>
              <a:rPr lang="zh-TW" altLang="en-US" dirty="0">
                <a:latin typeface="+mn-ea"/>
              </a:rPr>
              <a:t>三</a:t>
            </a:r>
            <a:r>
              <a:rPr lang="en-US" altLang="zh-TW" dirty="0">
                <a:latin typeface="+mn-ea"/>
              </a:rPr>
              <a:t>)</a:t>
            </a:r>
            <a:r>
              <a:rPr lang="zh-TW" altLang="en-US" dirty="0">
                <a:latin typeface="+mn-ea"/>
              </a:rPr>
              <a:t>強化職業教育及就業轉銜輔導</a:t>
            </a:r>
            <a:r>
              <a:rPr lang="zh-TW" altLang="en-US" dirty="0" smtClean="0">
                <a:latin typeface="+mn-ea"/>
              </a:rPr>
              <a:t>。</a:t>
            </a:r>
            <a:endParaRPr lang="zh-TW" altLang="en-US" dirty="0">
              <a:latin typeface="+mn-ea"/>
            </a:endParaRPr>
          </a:p>
          <a:p>
            <a:pPr marL="0" indent="0">
              <a:buNone/>
            </a:pPr>
            <a:r>
              <a:rPr lang="zh-TW" altLang="en-US" dirty="0" smtClean="0">
                <a:latin typeface="+mn-ea"/>
              </a:rPr>
              <a:t>          </a:t>
            </a:r>
            <a:r>
              <a:rPr lang="en-US" altLang="zh-TW" dirty="0" smtClean="0">
                <a:latin typeface="+mn-ea"/>
              </a:rPr>
              <a:t>(</a:t>
            </a:r>
            <a:r>
              <a:rPr lang="zh-TW" altLang="en-US" dirty="0">
                <a:latin typeface="+mn-ea"/>
              </a:rPr>
              <a:t>四</a:t>
            </a:r>
            <a:r>
              <a:rPr lang="en-US" altLang="zh-TW" dirty="0">
                <a:latin typeface="+mn-ea"/>
              </a:rPr>
              <a:t>)</a:t>
            </a:r>
            <a:r>
              <a:rPr lang="zh-TW" altLang="en-US" dirty="0">
                <a:latin typeface="+mn-ea"/>
              </a:rPr>
              <a:t>實施適性升學輔導。</a:t>
            </a:r>
          </a:p>
        </p:txBody>
      </p:sp>
    </p:spTree>
    <p:extLst>
      <p:ext uri="{BB962C8B-B14F-4D97-AF65-F5344CB8AC3E}">
        <p14:creationId xmlns:p14="http://schemas.microsoft.com/office/powerpoint/2010/main" val="139401520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a:t>安置作業</a:t>
            </a:r>
            <a:br>
              <a:rPr lang="zh-TW" altLang="en-US" dirty="0"/>
            </a:br>
            <a:endParaRPr lang="zh-TW" altLang="en-US" dirty="0"/>
          </a:p>
        </p:txBody>
      </p:sp>
      <p:sp>
        <p:nvSpPr>
          <p:cNvPr id="3" name="內容版面配置區 2"/>
          <p:cNvSpPr>
            <a:spLocks noGrp="1"/>
          </p:cNvSpPr>
          <p:nvPr>
            <p:ph idx="1"/>
          </p:nvPr>
        </p:nvSpPr>
        <p:spPr>
          <a:xfrm>
            <a:off x="457200" y="1196752"/>
            <a:ext cx="8229600" cy="5257800"/>
          </a:xfrm>
        </p:spPr>
        <p:txBody>
          <a:bodyPr>
            <a:normAutofit fontScale="85000" lnSpcReduction="20000"/>
          </a:bodyPr>
          <a:lstStyle/>
          <a:p>
            <a:r>
              <a:rPr lang="zh-TW" altLang="en-US" dirty="0" smtClean="0"/>
              <a:t>一、學生</a:t>
            </a:r>
            <a:r>
              <a:rPr lang="zh-TW" altLang="en-US" dirty="0"/>
              <a:t>安置以高雄區開缺學校為限。</a:t>
            </a:r>
          </a:p>
          <a:p>
            <a:r>
              <a:rPr lang="zh-TW" altLang="en-US" dirty="0"/>
              <a:t>二</a:t>
            </a:r>
            <a:r>
              <a:rPr lang="zh-TW" altLang="en-US" dirty="0" smtClean="0"/>
              <a:t>、由</a:t>
            </a:r>
            <a:r>
              <a:rPr lang="zh-TW" altLang="en-US" dirty="0"/>
              <a:t>高雄</a:t>
            </a:r>
            <a:r>
              <a:rPr lang="zh-TW" altLang="en-US" dirty="0" smtClean="0"/>
              <a:t>區</a:t>
            </a:r>
            <a:r>
              <a:rPr lang="en-US" altLang="zh-TW" dirty="0" smtClean="0"/>
              <a:t>107</a:t>
            </a:r>
            <a:r>
              <a:rPr lang="zh-TW" altLang="en-US" dirty="0" smtClean="0"/>
              <a:t>學年</a:t>
            </a:r>
            <a:r>
              <a:rPr lang="zh-TW" altLang="en-US" dirty="0"/>
              <a:t>度身心障礙學生適性輔導安置委員會（以下簡稱高雄區身障生安置委員會）依學生轉銜輔導會議紀錄、學校資源等綜合研判，進行審查適性安置作業。</a:t>
            </a:r>
          </a:p>
          <a:p>
            <a:r>
              <a:rPr lang="zh-TW" altLang="en-US" dirty="0"/>
              <a:t>三</a:t>
            </a:r>
            <a:r>
              <a:rPr lang="zh-TW" altLang="en-US" dirty="0" smtClean="0"/>
              <a:t>、安置</a:t>
            </a:r>
            <a:r>
              <a:rPr lang="zh-TW" altLang="en-US" dirty="0"/>
              <a:t>方式：</a:t>
            </a:r>
          </a:p>
          <a:p>
            <a:pPr marL="0" indent="0">
              <a:buNone/>
            </a:pPr>
            <a:r>
              <a:rPr lang="zh-TW" altLang="en-US" dirty="0" smtClean="0"/>
              <a:t>    </a:t>
            </a:r>
            <a:r>
              <a:rPr lang="en-US" altLang="zh-TW" dirty="0" smtClean="0"/>
              <a:t>(</a:t>
            </a:r>
            <a:r>
              <a:rPr lang="zh-TW" altLang="en-US" dirty="0"/>
              <a:t>一</a:t>
            </a:r>
            <a:r>
              <a:rPr lang="en-US" altLang="zh-TW" dirty="0"/>
              <a:t>)</a:t>
            </a:r>
            <a:r>
              <a:rPr lang="zh-TW" altLang="en-US" dirty="0"/>
              <a:t>智能障礙、自閉症或含上述障礙之多重障礙</a:t>
            </a:r>
            <a:r>
              <a:rPr lang="zh-TW" altLang="en-US" dirty="0" smtClean="0"/>
              <a:t>學</a:t>
            </a:r>
            <a:r>
              <a:rPr lang="en-US" altLang="zh-TW" dirty="0" smtClean="0"/>
              <a:t/>
            </a:r>
            <a:br>
              <a:rPr lang="en-US" altLang="zh-TW" dirty="0" smtClean="0"/>
            </a:br>
            <a:r>
              <a:rPr lang="zh-TW" altLang="en-US" dirty="0" smtClean="0"/>
              <a:t>     生</a:t>
            </a:r>
            <a:r>
              <a:rPr lang="zh-TW" altLang="en-US" dirty="0"/>
              <a:t>以安置特殊教育學校綜合職能科為原則，以</a:t>
            </a:r>
            <a:r>
              <a:rPr lang="zh-TW" altLang="en-US" dirty="0" smtClean="0"/>
              <a:t>中度</a:t>
            </a:r>
            <a:r>
              <a:rPr lang="en-US" altLang="zh-TW" dirty="0" smtClean="0"/>
              <a:t/>
            </a:r>
            <a:br>
              <a:rPr lang="en-US" altLang="zh-TW" dirty="0" smtClean="0"/>
            </a:br>
            <a:r>
              <a:rPr lang="zh-TW" altLang="en-US" dirty="0" smtClean="0"/>
              <a:t>     以上</a:t>
            </a:r>
            <a:r>
              <a:rPr lang="zh-TW" altLang="en-US" dirty="0"/>
              <a:t>智能障礙、中度以上自閉症或含上述障礙</a:t>
            </a:r>
            <a:r>
              <a:rPr lang="zh-TW" altLang="en-US" dirty="0" smtClean="0"/>
              <a:t>之多</a:t>
            </a:r>
            <a:r>
              <a:rPr lang="en-US" altLang="zh-TW" dirty="0" smtClean="0"/>
              <a:t/>
            </a:r>
            <a:br>
              <a:rPr lang="en-US" altLang="zh-TW" dirty="0" smtClean="0"/>
            </a:br>
            <a:r>
              <a:rPr lang="zh-TW" altLang="en-US" dirty="0" smtClean="0"/>
              <a:t>     重</a:t>
            </a:r>
            <a:r>
              <a:rPr lang="zh-TW" altLang="en-US" dirty="0"/>
              <a:t>障礙學生為優先。</a:t>
            </a:r>
          </a:p>
          <a:p>
            <a:pPr marL="0" indent="0">
              <a:buNone/>
            </a:pPr>
            <a:r>
              <a:rPr lang="zh-TW" altLang="en-US" dirty="0" smtClean="0"/>
              <a:t>    </a:t>
            </a:r>
            <a:r>
              <a:rPr lang="en-US" altLang="zh-TW" dirty="0" smtClean="0"/>
              <a:t>(</a:t>
            </a:r>
            <a:r>
              <a:rPr lang="zh-TW" altLang="en-US" dirty="0"/>
              <a:t>二</a:t>
            </a:r>
            <a:r>
              <a:rPr lang="en-US" altLang="zh-TW" dirty="0"/>
              <a:t>)</a:t>
            </a:r>
            <a:r>
              <a:rPr lang="zh-TW" altLang="en-US" dirty="0"/>
              <a:t>聽語障礙學生，或伴隨其他障礙之聽語障</a:t>
            </a:r>
            <a:r>
              <a:rPr lang="zh-TW" altLang="en-US" dirty="0" smtClean="0"/>
              <a:t>學生</a:t>
            </a:r>
            <a:r>
              <a:rPr lang="en-US" altLang="zh-TW" dirty="0" smtClean="0"/>
              <a:t/>
            </a:r>
            <a:br>
              <a:rPr lang="en-US" altLang="zh-TW" dirty="0" smtClean="0"/>
            </a:br>
            <a:r>
              <a:rPr lang="zh-TW" altLang="en-US" dirty="0" smtClean="0"/>
              <a:t>     以</a:t>
            </a:r>
            <a:r>
              <a:rPr lang="zh-TW" altLang="en-US" dirty="0"/>
              <a:t>安置高雄市立楠梓特殊學校綜合科為原則。</a:t>
            </a:r>
          </a:p>
          <a:p>
            <a:pPr marL="0" indent="0">
              <a:buNone/>
            </a:pPr>
            <a:r>
              <a:rPr lang="zh-TW" altLang="en-US" dirty="0"/>
              <a:t> </a:t>
            </a:r>
            <a:r>
              <a:rPr lang="zh-TW" altLang="en-US" dirty="0" smtClean="0"/>
              <a:t>   </a:t>
            </a:r>
            <a:r>
              <a:rPr lang="en-US" altLang="zh-TW" dirty="0" smtClean="0"/>
              <a:t>(</a:t>
            </a:r>
            <a:r>
              <a:rPr lang="zh-TW" altLang="en-US" dirty="0"/>
              <a:t>三</a:t>
            </a:r>
            <a:r>
              <a:rPr lang="en-US" altLang="zh-TW" dirty="0"/>
              <a:t>)</a:t>
            </a:r>
            <a:r>
              <a:rPr lang="zh-TW" altLang="en-US" dirty="0"/>
              <a:t>視覺障礙學生，或伴隨其他障礙之視覺障礙</a:t>
            </a:r>
            <a:r>
              <a:rPr lang="zh-TW" altLang="en-US" dirty="0" smtClean="0"/>
              <a:t>學</a:t>
            </a:r>
            <a:r>
              <a:rPr lang="en-US" altLang="zh-TW" dirty="0" smtClean="0"/>
              <a:t/>
            </a:r>
            <a:br>
              <a:rPr lang="en-US" altLang="zh-TW" dirty="0" smtClean="0"/>
            </a:br>
            <a:r>
              <a:rPr lang="zh-TW" altLang="en-US" dirty="0" smtClean="0"/>
              <a:t>     生</a:t>
            </a:r>
            <a:r>
              <a:rPr lang="zh-TW" altLang="en-US" dirty="0"/>
              <a:t>以安置高雄市立楠梓特殊學校復健按摩科為原則</a:t>
            </a:r>
            <a:r>
              <a:rPr lang="zh-TW" altLang="en-US" dirty="0" smtClean="0"/>
              <a:t>。</a:t>
            </a:r>
            <a:endParaRPr lang="zh-TW" altLang="en-US" dirty="0"/>
          </a:p>
        </p:txBody>
      </p:sp>
    </p:spTree>
    <p:extLst>
      <p:ext uri="{BB962C8B-B14F-4D97-AF65-F5344CB8AC3E}">
        <p14:creationId xmlns:p14="http://schemas.microsoft.com/office/powerpoint/2010/main" val="43066120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normAutofit fontScale="92500" lnSpcReduction="10000"/>
          </a:bodyPr>
          <a:lstStyle/>
          <a:p>
            <a:r>
              <a:rPr lang="zh-TW" altLang="en-US" dirty="0"/>
              <a:t>四</a:t>
            </a:r>
            <a:r>
              <a:rPr lang="zh-TW" altLang="en-US" dirty="0" smtClean="0"/>
              <a:t>、經</a:t>
            </a:r>
            <a:r>
              <a:rPr lang="zh-TW" altLang="en-US" dirty="0"/>
              <a:t>高雄區身障生安置委員會安置之學生不願接受者，可選擇其他入學管道升學。</a:t>
            </a:r>
          </a:p>
          <a:p>
            <a:r>
              <a:rPr lang="zh-TW" altLang="en-US" dirty="0"/>
              <a:t>五</a:t>
            </a:r>
            <a:r>
              <a:rPr lang="zh-TW" altLang="en-US" dirty="0" smtClean="0"/>
              <a:t>、安置</a:t>
            </a:r>
            <a:r>
              <a:rPr lang="zh-TW" altLang="en-US" dirty="0"/>
              <a:t>分發作業時，凡疑義個案，由高雄區身障生安置委員會專案審議。</a:t>
            </a:r>
          </a:p>
          <a:p>
            <a:r>
              <a:rPr lang="zh-TW" altLang="en-US" dirty="0"/>
              <a:t>六</a:t>
            </a:r>
            <a:r>
              <a:rPr lang="zh-TW" altLang="en-US" dirty="0" smtClean="0"/>
              <a:t>、凡</a:t>
            </a:r>
            <a:r>
              <a:rPr lang="zh-TW" altLang="en-US" dirty="0"/>
              <a:t>循本簡章報名者，不得重複循身心障礙學生適性輔導安置管道另兩種簡章報名：「安置高級中等學校集中式特教班」、「安置高級中等學校普通班、實用技能班」，或參加其他縣</a:t>
            </a:r>
            <a:r>
              <a:rPr lang="en-US" altLang="zh-TW" dirty="0"/>
              <a:t>/</a:t>
            </a:r>
            <a:r>
              <a:rPr lang="zh-TW" altLang="en-US" dirty="0"/>
              <a:t>市辦理之適性輔導安置管道，違者取消本入學安置資格。</a:t>
            </a:r>
          </a:p>
          <a:p>
            <a:endParaRPr lang="zh-TW" altLang="en-US" dirty="0"/>
          </a:p>
        </p:txBody>
      </p:sp>
    </p:spTree>
    <p:extLst>
      <p:ext uri="{BB962C8B-B14F-4D97-AF65-F5344CB8AC3E}">
        <p14:creationId xmlns:p14="http://schemas.microsoft.com/office/powerpoint/2010/main" val="130105732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a:t>安置結果</a:t>
            </a:r>
            <a:r>
              <a:rPr lang="zh-TW" altLang="en-US" dirty="0" smtClean="0"/>
              <a:t>公告</a:t>
            </a:r>
            <a:endParaRPr lang="zh-TW" altLang="en-US" dirty="0"/>
          </a:p>
        </p:txBody>
      </p:sp>
      <p:sp>
        <p:nvSpPr>
          <p:cNvPr id="3" name="內容版面配置區 2"/>
          <p:cNvSpPr>
            <a:spLocks noGrp="1"/>
          </p:cNvSpPr>
          <p:nvPr>
            <p:ph idx="1"/>
          </p:nvPr>
        </p:nvSpPr>
        <p:spPr/>
        <p:txBody>
          <a:bodyPr/>
          <a:lstStyle/>
          <a:p>
            <a:r>
              <a:rPr lang="zh-TW" altLang="en-US" dirty="0" smtClean="0"/>
              <a:t>一</a:t>
            </a:r>
            <a:r>
              <a:rPr lang="zh-TW" altLang="en-US" dirty="0"/>
              <a:t>、高雄區身障生安置</a:t>
            </a:r>
            <a:r>
              <a:rPr lang="zh-TW" altLang="en-US" dirty="0" smtClean="0"/>
              <a:t>委員會</a:t>
            </a:r>
            <a:r>
              <a:rPr lang="eu-ES" altLang="zh-TW" dirty="0" smtClean="0"/>
              <a:t>107</a:t>
            </a:r>
            <a:r>
              <a:rPr lang="zh-TW" altLang="zh-TW" dirty="0" smtClean="0"/>
              <a:t>年</a:t>
            </a:r>
            <a:r>
              <a:rPr lang="eu-ES" altLang="zh-TW" dirty="0"/>
              <a:t>6</a:t>
            </a:r>
            <a:r>
              <a:rPr lang="zh-TW" altLang="zh-TW" dirty="0"/>
              <a:t>月</a:t>
            </a:r>
            <a:r>
              <a:rPr lang="eu-ES" altLang="zh-TW" dirty="0"/>
              <a:t>5</a:t>
            </a:r>
            <a:r>
              <a:rPr lang="zh-TW" altLang="zh-TW" dirty="0"/>
              <a:t>日</a:t>
            </a:r>
            <a:r>
              <a:rPr lang="eu-ES" altLang="zh-TW" dirty="0"/>
              <a:t>(</a:t>
            </a:r>
            <a:r>
              <a:rPr lang="zh-TW" altLang="zh-TW" dirty="0"/>
              <a:t>星期一</a:t>
            </a:r>
            <a:r>
              <a:rPr lang="eu-ES" altLang="zh-TW" dirty="0"/>
              <a:t>)</a:t>
            </a:r>
            <a:r>
              <a:rPr lang="zh-TW" altLang="en-US" dirty="0" smtClean="0"/>
              <a:t>公告</a:t>
            </a:r>
            <a:r>
              <a:rPr lang="zh-TW" altLang="en-US" dirty="0"/>
              <a:t>安置結果於「高雄區身心障礙學生適性輔導安置網站」</a:t>
            </a:r>
            <a:r>
              <a:rPr lang="en-US" altLang="zh-TW" dirty="0"/>
              <a:t>(http</a:t>
            </a:r>
            <a:r>
              <a:rPr lang="en-US" altLang="zh-TW" dirty="0" smtClean="0"/>
              <a:t>://adapt.spec.kh.edu.tw/)</a:t>
            </a:r>
            <a:r>
              <a:rPr lang="zh-TW" altLang="en-US" dirty="0"/>
              <a:t>。</a:t>
            </a:r>
          </a:p>
          <a:p>
            <a:r>
              <a:rPr lang="zh-TW" altLang="en-US" dirty="0"/>
              <a:t>二、由安置學校寄發報到通知單至就讀國中，並由就讀國中轉知學生及學生監護人或法定代理人。</a:t>
            </a:r>
          </a:p>
          <a:p>
            <a:endParaRPr lang="zh-TW" altLang="en-US" dirty="0"/>
          </a:p>
        </p:txBody>
      </p:sp>
    </p:spTree>
    <p:extLst>
      <p:ext uri="{BB962C8B-B14F-4D97-AF65-F5344CB8AC3E}">
        <p14:creationId xmlns:p14="http://schemas.microsoft.com/office/powerpoint/2010/main" val="191517525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a:xfrm>
            <a:off x="457200" y="1412776"/>
            <a:ext cx="8229600" cy="5573216"/>
          </a:xfrm>
        </p:spPr>
        <p:txBody>
          <a:bodyPr>
            <a:normAutofit fontScale="85000" lnSpcReduction="20000"/>
          </a:bodyPr>
          <a:lstStyle/>
          <a:p>
            <a:r>
              <a:rPr lang="zh-TW" altLang="en-US" dirty="0"/>
              <a:t>餘額安置</a:t>
            </a:r>
          </a:p>
          <a:p>
            <a:r>
              <a:rPr lang="zh-TW" altLang="en-US" dirty="0"/>
              <a:t>一、餘額安置名額為適性輔導安置結果公告後所剩之餘額。</a:t>
            </a:r>
          </a:p>
          <a:p>
            <a:r>
              <a:rPr lang="zh-TW" altLang="en-US" dirty="0"/>
              <a:t>二、未曾參加本安置，且免試入學、特色招生等其他入學管道皆未錄取或放棄報到者，並符合本簡章報名資格，得於</a:t>
            </a:r>
            <a:r>
              <a:rPr lang="en-US" altLang="zh-TW" dirty="0" smtClean="0"/>
              <a:t>107</a:t>
            </a:r>
            <a:r>
              <a:rPr lang="zh-TW" altLang="en-US" dirty="0" smtClean="0"/>
              <a:t>年</a:t>
            </a:r>
            <a:r>
              <a:rPr lang="en-US" altLang="zh-TW" dirty="0"/>
              <a:t>7</a:t>
            </a:r>
            <a:r>
              <a:rPr lang="zh-TW" altLang="en-US" dirty="0" smtClean="0"/>
              <a:t>月</a:t>
            </a:r>
            <a:r>
              <a:rPr lang="en-US" altLang="zh-TW" dirty="0"/>
              <a:t>4</a:t>
            </a:r>
            <a:r>
              <a:rPr lang="zh-TW" altLang="en-US" dirty="0" smtClean="0"/>
              <a:t>日</a:t>
            </a:r>
            <a:r>
              <a:rPr lang="en-US" altLang="zh-TW" dirty="0" smtClean="0"/>
              <a:t>(</a:t>
            </a:r>
            <a:r>
              <a:rPr lang="zh-TW" altLang="en-US" dirty="0" smtClean="0"/>
              <a:t>星期三</a:t>
            </a:r>
            <a:r>
              <a:rPr lang="en-US" altLang="zh-TW" dirty="0" smtClean="0"/>
              <a:t>)-10</a:t>
            </a:r>
            <a:r>
              <a:rPr lang="zh-TW" altLang="en-US" dirty="0" smtClean="0"/>
              <a:t>日</a:t>
            </a:r>
            <a:r>
              <a:rPr lang="en-US" altLang="zh-TW" dirty="0" smtClean="0"/>
              <a:t>(</a:t>
            </a:r>
            <a:r>
              <a:rPr lang="zh-TW" altLang="en-US" dirty="0" smtClean="0"/>
              <a:t>星期二</a:t>
            </a:r>
            <a:r>
              <a:rPr lang="en-US" altLang="zh-TW" dirty="0" smtClean="0"/>
              <a:t>)</a:t>
            </a:r>
            <a:r>
              <a:rPr lang="zh-TW" altLang="en-US" dirty="0" smtClean="0"/>
              <a:t>前</a:t>
            </a:r>
            <a:r>
              <a:rPr lang="zh-TW" altLang="en-US" dirty="0"/>
              <a:t>向就讀國中報名。</a:t>
            </a:r>
          </a:p>
          <a:p>
            <a:r>
              <a:rPr lang="zh-TW" altLang="en-US" dirty="0"/>
              <a:t>三、</a:t>
            </a:r>
            <a:r>
              <a:rPr lang="en-US" altLang="zh-TW" dirty="0" smtClean="0"/>
              <a:t>107</a:t>
            </a:r>
            <a:r>
              <a:rPr lang="zh-TW" altLang="en-US" dirty="0" smtClean="0"/>
              <a:t>年</a:t>
            </a:r>
            <a:r>
              <a:rPr lang="en-US" altLang="zh-TW" dirty="0"/>
              <a:t>7</a:t>
            </a:r>
            <a:r>
              <a:rPr lang="zh-TW" altLang="en-US" dirty="0"/>
              <a:t>月</a:t>
            </a:r>
            <a:r>
              <a:rPr lang="en-US" altLang="zh-TW" dirty="0" smtClean="0"/>
              <a:t>11</a:t>
            </a:r>
            <a:r>
              <a:rPr lang="zh-TW" altLang="en-US" dirty="0" smtClean="0"/>
              <a:t>日</a:t>
            </a:r>
            <a:r>
              <a:rPr lang="zh-TW" altLang="en-US" dirty="0"/>
              <a:t>（星期三）至</a:t>
            </a:r>
            <a:r>
              <a:rPr lang="en-US" altLang="zh-TW" dirty="0" smtClean="0"/>
              <a:t>13</a:t>
            </a:r>
            <a:r>
              <a:rPr lang="zh-TW" altLang="en-US" dirty="0" smtClean="0"/>
              <a:t>日</a:t>
            </a:r>
            <a:r>
              <a:rPr lang="en-US" altLang="zh-TW" dirty="0"/>
              <a:t>(</a:t>
            </a:r>
            <a:r>
              <a:rPr lang="zh-TW" altLang="en-US" dirty="0" smtClean="0"/>
              <a:t>星期五</a:t>
            </a:r>
            <a:r>
              <a:rPr lang="en-US" altLang="zh-TW" dirty="0" smtClean="0"/>
              <a:t>)</a:t>
            </a:r>
            <a:r>
              <a:rPr lang="zh-TW" altLang="en-US" dirty="0"/>
              <a:t>，各國中完成網路報名。</a:t>
            </a:r>
          </a:p>
          <a:p>
            <a:r>
              <a:rPr lang="zh-TW" altLang="en-US" dirty="0"/>
              <a:t>四、</a:t>
            </a:r>
            <a:r>
              <a:rPr lang="en-US" altLang="zh-TW" dirty="0" smtClean="0"/>
              <a:t>107</a:t>
            </a:r>
            <a:r>
              <a:rPr lang="zh-TW" altLang="en-US" dirty="0" smtClean="0"/>
              <a:t>年</a:t>
            </a:r>
            <a:r>
              <a:rPr lang="en-US" altLang="zh-TW" dirty="0"/>
              <a:t>7</a:t>
            </a:r>
            <a:r>
              <a:rPr lang="zh-TW" altLang="en-US" dirty="0"/>
              <a:t>月</a:t>
            </a:r>
            <a:r>
              <a:rPr lang="en-US" altLang="zh-TW" dirty="0" smtClean="0"/>
              <a:t>27</a:t>
            </a:r>
            <a:r>
              <a:rPr lang="zh-TW" altLang="en-US" dirty="0" smtClean="0"/>
              <a:t>日</a:t>
            </a:r>
            <a:r>
              <a:rPr lang="en-US" altLang="zh-TW" dirty="0"/>
              <a:t>(</a:t>
            </a:r>
            <a:r>
              <a:rPr lang="zh-TW" altLang="en-US" dirty="0" smtClean="0"/>
              <a:t>星期</a:t>
            </a:r>
            <a:r>
              <a:rPr lang="zh-TW" altLang="en-US" dirty="0"/>
              <a:t>三</a:t>
            </a:r>
            <a:r>
              <a:rPr lang="en-US" altLang="zh-TW" dirty="0" smtClean="0"/>
              <a:t>) </a:t>
            </a:r>
            <a:r>
              <a:rPr lang="zh-TW" altLang="en-US" dirty="0"/>
              <a:t>公告安置結果於「高雄區身心障礙學生適性輔導安置網站」</a:t>
            </a:r>
            <a:r>
              <a:rPr lang="en-US" altLang="zh-TW" dirty="0"/>
              <a:t>(http</a:t>
            </a:r>
            <a:r>
              <a:rPr lang="en-US" altLang="zh-TW" dirty="0" smtClean="0"/>
              <a:t>://adapt.spec.kh.edu.tw/)</a:t>
            </a:r>
            <a:r>
              <a:rPr lang="zh-TW" altLang="en-US" dirty="0"/>
              <a:t>。</a:t>
            </a:r>
          </a:p>
          <a:p>
            <a:r>
              <a:rPr lang="zh-TW" altLang="en-US" dirty="0"/>
              <a:t>五、依各安置學校所訂時間為準，學生攜帶「報到通知單」及「學歷</a:t>
            </a:r>
            <a:r>
              <a:rPr lang="en-US" altLang="zh-TW" dirty="0"/>
              <a:t>(</a:t>
            </a:r>
            <a:r>
              <a:rPr lang="zh-TW" altLang="en-US" dirty="0"/>
              <a:t>力</a:t>
            </a:r>
            <a:r>
              <a:rPr lang="en-US" altLang="zh-TW" dirty="0"/>
              <a:t>)</a:t>
            </a:r>
            <a:r>
              <a:rPr lang="zh-TW" altLang="en-US" dirty="0"/>
              <a:t>證件」辦理報到。</a:t>
            </a:r>
          </a:p>
          <a:p>
            <a:endParaRPr lang="zh-TW" altLang="en-US" dirty="0"/>
          </a:p>
        </p:txBody>
      </p:sp>
    </p:spTree>
    <p:extLst>
      <p:ext uri="{BB962C8B-B14F-4D97-AF65-F5344CB8AC3E}">
        <p14:creationId xmlns:p14="http://schemas.microsoft.com/office/powerpoint/2010/main" val="8163822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smtClean="0"/>
              <a:t>注意事項</a:t>
            </a:r>
            <a:endParaRPr lang="zh-TW" altLang="en-US" dirty="0"/>
          </a:p>
        </p:txBody>
      </p:sp>
      <p:sp>
        <p:nvSpPr>
          <p:cNvPr id="3" name="內容版面配置區 2"/>
          <p:cNvSpPr>
            <a:spLocks noGrp="1"/>
          </p:cNvSpPr>
          <p:nvPr>
            <p:ph idx="1"/>
          </p:nvPr>
        </p:nvSpPr>
        <p:spPr/>
        <p:txBody>
          <a:bodyPr>
            <a:normAutofit fontScale="92500" lnSpcReduction="20000"/>
          </a:bodyPr>
          <a:lstStyle/>
          <a:p>
            <a:r>
              <a:rPr lang="zh-TW" altLang="en-US" dirty="0"/>
              <a:t>玖、注意事項</a:t>
            </a:r>
          </a:p>
          <a:p>
            <a:r>
              <a:rPr lang="zh-TW" altLang="en-US" dirty="0"/>
              <a:t>一</a:t>
            </a:r>
            <a:r>
              <a:rPr lang="zh-TW" altLang="en-US" dirty="0" smtClean="0"/>
              <a:t>、各</a:t>
            </a:r>
            <a:r>
              <a:rPr lang="zh-TW" altLang="en-US" dirty="0"/>
              <a:t>國中教師或輔導教師請和學生及學生監護人或法定代理人介紹欲就讀學校概況，俾利學生適性就學。</a:t>
            </a:r>
          </a:p>
          <a:p>
            <a:r>
              <a:rPr lang="zh-TW" altLang="en-US" dirty="0"/>
              <a:t>二</a:t>
            </a:r>
            <a:r>
              <a:rPr lang="zh-TW" altLang="en-US" dirty="0" smtClean="0"/>
              <a:t>、循</a:t>
            </a:r>
            <a:r>
              <a:rPr lang="zh-TW" altLang="en-US" dirty="0"/>
              <a:t>本簡章報名之學生，如有在家教育之巡迴輔導需求者，將於安置後另通知申請。</a:t>
            </a:r>
          </a:p>
          <a:p>
            <a:r>
              <a:rPr lang="zh-TW" altLang="en-US" dirty="0"/>
              <a:t>三</a:t>
            </a:r>
            <a:r>
              <a:rPr lang="zh-TW" altLang="en-US" dirty="0" smtClean="0"/>
              <a:t>、於</a:t>
            </a:r>
            <a:r>
              <a:rPr lang="zh-TW" altLang="en-US" dirty="0"/>
              <a:t>學生報到手續完成後，各國中應於</a:t>
            </a:r>
            <a:r>
              <a:rPr lang="en-US" altLang="zh-TW" dirty="0"/>
              <a:t>107</a:t>
            </a:r>
            <a:r>
              <a:rPr lang="zh-TW" altLang="en-US" dirty="0"/>
              <a:t>年</a:t>
            </a:r>
            <a:r>
              <a:rPr lang="en-US" altLang="zh-TW" dirty="0"/>
              <a:t>7</a:t>
            </a:r>
            <a:r>
              <a:rPr lang="zh-TW" altLang="en-US" dirty="0"/>
              <a:t>月</a:t>
            </a:r>
            <a:r>
              <a:rPr lang="en-US" altLang="zh-TW" dirty="0"/>
              <a:t>31</a:t>
            </a:r>
            <a:r>
              <a:rPr lang="zh-TW" altLang="en-US" dirty="0"/>
              <a:t>日</a:t>
            </a:r>
            <a:r>
              <a:rPr lang="en-US" altLang="zh-TW" dirty="0"/>
              <a:t>(</a:t>
            </a:r>
            <a:r>
              <a:rPr lang="zh-TW" altLang="en-US" dirty="0"/>
              <a:t>星期二</a:t>
            </a:r>
            <a:r>
              <a:rPr lang="en-US" altLang="zh-TW" dirty="0"/>
              <a:t>)</a:t>
            </a:r>
            <a:r>
              <a:rPr lang="zh-TW" altLang="en-US" dirty="0"/>
              <a:t>前完成各項轉銜服務資料，並轉銜追蹤至少</a:t>
            </a:r>
            <a:r>
              <a:rPr lang="en-US" altLang="zh-TW" dirty="0"/>
              <a:t>6</a:t>
            </a:r>
            <a:r>
              <a:rPr lang="zh-TW" altLang="en-US" dirty="0"/>
              <a:t>個月。</a:t>
            </a:r>
          </a:p>
          <a:p>
            <a:r>
              <a:rPr lang="zh-TW" altLang="en-US" dirty="0"/>
              <a:t>四</a:t>
            </a:r>
            <a:r>
              <a:rPr lang="zh-TW" altLang="en-US" dirty="0" smtClean="0"/>
              <a:t>、其他</a:t>
            </a:r>
            <a:r>
              <a:rPr lang="zh-TW" altLang="en-US" dirty="0"/>
              <a:t>未盡事宜，依高雄區身障生安置審議小組會議決議結果辦理。</a:t>
            </a:r>
          </a:p>
          <a:p>
            <a:endParaRPr lang="zh-TW" altLang="en-US" dirty="0"/>
          </a:p>
        </p:txBody>
      </p:sp>
    </p:spTree>
    <p:extLst>
      <p:ext uri="{BB962C8B-B14F-4D97-AF65-F5344CB8AC3E}">
        <p14:creationId xmlns:p14="http://schemas.microsoft.com/office/powerpoint/2010/main" val="319007131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lstStyle/>
          <a:p>
            <a:r>
              <a:rPr lang="zh-TW" altLang="en-US" dirty="0"/>
              <a:t>高雄</a:t>
            </a:r>
            <a:r>
              <a:rPr lang="zh-TW" altLang="en-US" dirty="0" smtClean="0"/>
              <a:t>區</a:t>
            </a:r>
            <a:r>
              <a:rPr lang="en-US" altLang="zh-TW" dirty="0" smtClean="0"/>
              <a:t>107</a:t>
            </a:r>
            <a:r>
              <a:rPr lang="zh-TW" altLang="en-US" dirty="0" smtClean="0"/>
              <a:t>學年</a:t>
            </a:r>
            <a:r>
              <a:rPr lang="zh-TW" altLang="en-US" dirty="0"/>
              <a:t>度身心障礙</a:t>
            </a:r>
            <a:r>
              <a:rPr lang="zh-TW" altLang="en-US" dirty="0" smtClean="0"/>
              <a:t>學生適</a:t>
            </a:r>
            <a:r>
              <a:rPr lang="zh-TW" altLang="en-US" dirty="0"/>
              <a:t>性輔導</a:t>
            </a:r>
            <a:r>
              <a:rPr lang="zh-TW" altLang="en-US" dirty="0" smtClean="0"/>
              <a:t>安置高級</a:t>
            </a:r>
            <a:r>
              <a:rPr lang="zh-TW" altLang="en-US" dirty="0"/>
              <a:t>中等學校普通班、實用技能</a:t>
            </a:r>
            <a:r>
              <a:rPr lang="zh-TW" altLang="en-US" dirty="0" smtClean="0"/>
              <a:t>班簡章分析</a:t>
            </a:r>
            <a:endParaRPr lang="en-US" altLang="zh-TW" dirty="0" smtClean="0"/>
          </a:p>
          <a:p>
            <a:endParaRPr lang="zh-TW" altLang="en-US" dirty="0"/>
          </a:p>
        </p:txBody>
      </p:sp>
    </p:spTree>
    <p:extLst>
      <p:ext uri="{BB962C8B-B14F-4D97-AF65-F5344CB8AC3E}">
        <p14:creationId xmlns:p14="http://schemas.microsoft.com/office/powerpoint/2010/main" val="91889176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內容版面配置區 2"/>
          <p:cNvGraphicFramePr>
            <a:graphicFrameLocks noGrp="1"/>
          </p:cNvGraphicFramePr>
          <p:nvPr>
            <p:ph idx="1"/>
            <p:extLst>
              <p:ext uri="{D42A27DB-BD31-4B8C-83A1-F6EECF244321}">
                <p14:modId xmlns:p14="http://schemas.microsoft.com/office/powerpoint/2010/main" val="2953724148"/>
              </p:ext>
            </p:extLst>
          </p:nvPr>
        </p:nvGraphicFramePr>
        <p:xfrm>
          <a:off x="611560" y="476672"/>
          <a:ext cx="7632848" cy="5832645"/>
        </p:xfrm>
        <a:graphic>
          <a:graphicData uri="http://schemas.openxmlformats.org/drawingml/2006/table">
            <a:tbl>
              <a:tblPr>
                <a:tableStyleId>{5C22544A-7EE6-4342-B048-85BDC9FD1C3A}</a:tableStyleId>
              </a:tblPr>
              <a:tblGrid>
                <a:gridCol w="618261"/>
                <a:gridCol w="2749352"/>
                <a:gridCol w="4265235"/>
              </a:tblGrid>
              <a:tr h="379197">
                <a:tc>
                  <a:txBody>
                    <a:bodyPr/>
                    <a:lstStyle/>
                    <a:p>
                      <a:pPr algn="ctr">
                        <a:spcAft>
                          <a:spcPts val="0"/>
                        </a:spcAft>
                      </a:pPr>
                      <a:r>
                        <a:rPr lang="zh-TW" sz="1200" kern="0" dirty="0">
                          <a:effectLst/>
                        </a:rPr>
                        <a:t>項次</a:t>
                      </a:r>
                      <a:endParaRPr lang="zh-TW" sz="1000" kern="100" dirty="0">
                        <a:effectLst/>
                        <a:latin typeface="Calibri"/>
                        <a:ea typeface="新細明體"/>
                        <a:cs typeface="Times New Roman"/>
                      </a:endParaRPr>
                    </a:p>
                  </a:txBody>
                  <a:tcPr marL="15487" marR="15487" marT="0" marB="0" anchor="ctr"/>
                </a:tc>
                <a:tc>
                  <a:txBody>
                    <a:bodyPr/>
                    <a:lstStyle/>
                    <a:p>
                      <a:pPr algn="ctr">
                        <a:spcAft>
                          <a:spcPts val="0"/>
                        </a:spcAft>
                      </a:pPr>
                      <a:r>
                        <a:rPr lang="zh-TW" sz="1200" kern="0">
                          <a:effectLst/>
                        </a:rPr>
                        <a:t>項目</a:t>
                      </a:r>
                      <a:endParaRPr lang="zh-TW" sz="1000" kern="100">
                        <a:effectLst/>
                        <a:latin typeface="Calibri"/>
                        <a:ea typeface="新細明體"/>
                        <a:cs typeface="Times New Roman"/>
                      </a:endParaRPr>
                    </a:p>
                  </a:txBody>
                  <a:tcPr marL="15487" marR="15487" marT="0" marB="0" anchor="ctr"/>
                </a:tc>
                <a:tc>
                  <a:txBody>
                    <a:bodyPr/>
                    <a:lstStyle/>
                    <a:p>
                      <a:pPr algn="ctr">
                        <a:spcAft>
                          <a:spcPts val="0"/>
                        </a:spcAft>
                      </a:pPr>
                      <a:r>
                        <a:rPr lang="zh-TW" sz="1200" kern="0">
                          <a:effectLst/>
                        </a:rPr>
                        <a:t>日期</a:t>
                      </a:r>
                      <a:endParaRPr lang="zh-TW" sz="1000" kern="100">
                        <a:effectLst/>
                        <a:latin typeface="Calibri"/>
                        <a:ea typeface="新細明體"/>
                        <a:cs typeface="Times New Roman"/>
                      </a:endParaRPr>
                    </a:p>
                  </a:txBody>
                  <a:tcPr marL="15487" marR="15487" marT="0" marB="0" anchor="ctr"/>
                </a:tc>
              </a:tr>
              <a:tr h="779064">
                <a:tc>
                  <a:txBody>
                    <a:bodyPr/>
                    <a:lstStyle/>
                    <a:p>
                      <a:pPr algn="ctr">
                        <a:spcAft>
                          <a:spcPts val="0"/>
                        </a:spcAft>
                      </a:pPr>
                      <a:r>
                        <a:rPr lang="en-US" sz="1200" kern="0">
                          <a:effectLst/>
                        </a:rPr>
                        <a:t>1</a:t>
                      </a:r>
                      <a:endParaRPr lang="zh-TW" sz="1000" kern="100">
                        <a:effectLst/>
                        <a:latin typeface="Calibri"/>
                        <a:ea typeface="新細明體"/>
                        <a:cs typeface="Times New Roman"/>
                      </a:endParaRPr>
                    </a:p>
                  </a:txBody>
                  <a:tcPr marL="15487" marR="15487" marT="0" marB="0" anchor="ctr"/>
                </a:tc>
                <a:tc>
                  <a:txBody>
                    <a:bodyPr/>
                    <a:lstStyle/>
                    <a:p>
                      <a:pPr>
                        <a:spcAft>
                          <a:spcPts val="0"/>
                        </a:spcAft>
                      </a:pPr>
                      <a:r>
                        <a:rPr lang="zh-TW" sz="1200" kern="0">
                          <a:effectLst/>
                        </a:rPr>
                        <a:t>簡章公告</a:t>
                      </a:r>
                      <a:endParaRPr lang="zh-TW" sz="1000" kern="100">
                        <a:effectLst/>
                        <a:latin typeface="Calibri"/>
                        <a:ea typeface="新細明體"/>
                        <a:cs typeface="Times New Roman"/>
                      </a:endParaRPr>
                    </a:p>
                  </a:txBody>
                  <a:tcPr marL="15487" marR="15487" marT="0" marB="0" anchor="ctr"/>
                </a:tc>
                <a:tc>
                  <a:txBody>
                    <a:bodyPr/>
                    <a:lstStyle/>
                    <a:p>
                      <a:pPr algn="just">
                        <a:spcAft>
                          <a:spcPts val="0"/>
                        </a:spcAft>
                      </a:pPr>
                      <a:r>
                        <a:rPr lang="en-US" sz="1200" kern="0" dirty="0" smtClean="0">
                          <a:effectLst/>
                        </a:rPr>
                        <a:t>10</a:t>
                      </a:r>
                      <a:r>
                        <a:rPr lang="en-US" altLang="zh-TW" sz="1200" kern="0" dirty="0" smtClean="0">
                          <a:effectLst/>
                        </a:rPr>
                        <a:t>6</a:t>
                      </a:r>
                      <a:r>
                        <a:rPr lang="zh-TW" sz="1200" kern="0" dirty="0" smtClean="0">
                          <a:effectLst/>
                        </a:rPr>
                        <a:t>年</a:t>
                      </a:r>
                      <a:r>
                        <a:rPr lang="en-US" sz="1200" kern="0" dirty="0">
                          <a:effectLst/>
                        </a:rPr>
                        <a:t>12</a:t>
                      </a:r>
                      <a:r>
                        <a:rPr lang="zh-TW" sz="1200" kern="0" dirty="0" smtClean="0">
                          <a:effectLst/>
                        </a:rPr>
                        <a:t>月</a:t>
                      </a:r>
                      <a:r>
                        <a:rPr lang="en-US" altLang="zh-TW" sz="1200" kern="0" dirty="0" smtClean="0">
                          <a:effectLst/>
                        </a:rPr>
                        <a:t>11</a:t>
                      </a:r>
                      <a:r>
                        <a:rPr lang="zh-TW" sz="1200" kern="0" dirty="0" smtClean="0">
                          <a:effectLst/>
                        </a:rPr>
                        <a:t>日</a:t>
                      </a:r>
                      <a:r>
                        <a:rPr lang="zh-TW" sz="1200" kern="0" dirty="0">
                          <a:effectLst/>
                        </a:rPr>
                        <a:t>（星期一）</a:t>
                      </a:r>
                      <a:r>
                        <a:rPr lang="zh-TW" sz="1200" kern="100" spc="-100" dirty="0">
                          <a:effectLst/>
                        </a:rPr>
                        <a:t>起</a:t>
                      </a:r>
                      <a:r>
                        <a:rPr lang="zh-TW" sz="1200" kern="100" dirty="0">
                          <a:effectLst/>
                        </a:rPr>
                        <a:t>公告於</a:t>
                      </a:r>
                      <a:r>
                        <a:rPr lang="zh-TW" sz="1200" kern="0" dirty="0">
                          <a:effectLst/>
                        </a:rPr>
                        <a:t>「高雄區身心障礙學生適性輔導安置網站」</a:t>
                      </a:r>
                      <a:r>
                        <a:rPr lang="en-US" sz="1200" kern="0" dirty="0">
                          <a:effectLst/>
                        </a:rPr>
                        <a:t>(http://adapt.spec.kh.edu.tw/)</a:t>
                      </a:r>
                      <a:endParaRPr lang="zh-TW" sz="1000" kern="100" dirty="0">
                        <a:effectLst/>
                        <a:latin typeface="Calibri"/>
                        <a:ea typeface="新細明體"/>
                        <a:cs typeface="Times New Roman"/>
                      </a:endParaRPr>
                    </a:p>
                  </a:txBody>
                  <a:tcPr marL="15487" marR="15487" marT="0" marB="0" anchor="ctr"/>
                </a:tc>
              </a:tr>
              <a:tr h="779064">
                <a:tc>
                  <a:txBody>
                    <a:bodyPr/>
                    <a:lstStyle/>
                    <a:p>
                      <a:pPr algn="ctr">
                        <a:spcAft>
                          <a:spcPts val="0"/>
                        </a:spcAft>
                      </a:pPr>
                      <a:r>
                        <a:rPr lang="en-US" sz="1200" kern="0">
                          <a:effectLst/>
                        </a:rPr>
                        <a:t>2</a:t>
                      </a:r>
                      <a:endParaRPr lang="zh-TW" sz="1000" kern="100">
                        <a:effectLst/>
                        <a:latin typeface="Calibri"/>
                        <a:ea typeface="新細明體"/>
                        <a:cs typeface="Times New Roman"/>
                      </a:endParaRPr>
                    </a:p>
                  </a:txBody>
                  <a:tcPr marL="15487" marR="15487" marT="0" marB="0" anchor="ctr"/>
                </a:tc>
                <a:tc>
                  <a:txBody>
                    <a:bodyPr/>
                    <a:lstStyle/>
                    <a:p>
                      <a:pPr>
                        <a:spcAft>
                          <a:spcPts val="0"/>
                        </a:spcAft>
                      </a:pPr>
                      <a:r>
                        <a:rPr lang="zh-TW" sz="1200" kern="0">
                          <a:effectLst/>
                        </a:rPr>
                        <a:t>各國中報名作業</a:t>
                      </a:r>
                      <a:endParaRPr lang="zh-TW" sz="1000" kern="100">
                        <a:effectLst/>
                        <a:latin typeface="Calibri"/>
                        <a:ea typeface="新細明體"/>
                        <a:cs typeface="Times New Roman"/>
                      </a:endParaRPr>
                    </a:p>
                  </a:txBody>
                  <a:tcPr marL="15487" marR="15487" marT="0" marB="0" anchor="ctr"/>
                </a:tc>
                <a:tc>
                  <a:txBody>
                    <a:bodyPr/>
                    <a:lstStyle/>
                    <a:p>
                      <a:pPr>
                        <a:spcAft>
                          <a:spcPts val="0"/>
                        </a:spcAft>
                      </a:pPr>
                      <a:r>
                        <a:rPr lang="en-US" sz="1200" kern="0" dirty="0" smtClean="0">
                          <a:effectLst/>
                        </a:rPr>
                        <a:t>107</a:t>
                      </a:r>
                      <a:r>
                        <a:rPr lang="zh-TW" sz="1200" kern="0" dirty="0" smtClean="0">
                          <a:effectLst/>
                        </a:rPr>
                        <a:t>年</a:t>
                      </a:r>
                      <a:r>
                        <a:rPr lang="en-US" sz="1200" kern="0" dirty="0">
                          <a:effectLst/>
                        </a:rPr>
                        <a:t>2</a:t>
                      </a:r>
                      <a:r>
                        <a:rPr lang="zh-TW" sz="1200" kern="0" dirty="0" smtClean="0">
                          <a:effectLst/>
                        </a:rPr>
                        <a:t>月</a:t>
                      </a:r>
                      <a:r>
                        <a:rPr lang="en-US" altLang="zh-TW" sz="1200" kern="0" dirty="0" smtClean="0">
                          <a:effectLst/>
                        </a:rPr>
                        <a:t>21</a:t>
                      </a:r>
                      <a:r>
                        <a:rPr lang="zh-TW" sz="1200" kern="0" dirty="0" smtClean="0">
                          <a:effectLst/>
                        </a:rPr>
                        <a:t>日</a:t>
                      </a:r>
                      <a:r>
                        <a:rPr lang="zh-TW" sz="1200" kern="0" dirty="0">
                          <a:effectLst/>
                        </a:rPr>
                        <a:t>（星期三）</a:t>
                      </a:r>
                      <a:r>
                        <a:rPr lang="zh-TW" sz="1200" kern="0" dirty="0" smtClean="0">
                          <a:effectLst/>
                        </a:rPr>
                        <a:t>至</a:t>
                      </a:r>
                      <a:r>
                        <a:rPr lang="en-US" altLang="zh-TW" sz="1200" kern="0" dirty="0">
                          <a:effectLst/>
                        </a:rPr>
                        <a:t>3</a:t>
                      </a:r>
                      <a:r>
                        <a:rPr lang="zh-TW" sz="1200" kern="0" dirty="0" smtClean="0">
                          <a:effectLst/>
                        </a:rPr>
                        <a:t>月</a:t>
                      </a:r>
                      <a:r>
                        <a:rPr lang="en-US" altLang="zh-TW" sz="1200" kern="0" dirty="0" smtClean="0">
                          <a:effectLst/>
                        </a:rPr>
                        <a:t>5</a:t>
                      </a:r>
                      <a:r>
                        <a:rPr lang="zh-TW" sz="1200" kern="0" dirty="0" smtClean="0">
                          <a:effectLst/>
                        </a:rPr>
                        <a:t>日</a:t>
                      </a:r>
                      <a:r>
                        <a:rPr lang="en-US" sz="1200" kern="0" dirty="0">
                          <a:effectLst/>
                        </a:rPr>
                        <a:t>(</a:t>
                      </a:r>
                      <a:r>
                        <a:rPr lang="zh-TW" sz="1200" kern="0" dirty="0" smtClean="0">
                          <a:effectLst/>
                        </a:rPr>
                        <a:t>星期</a:t>
                      </a:r>
                      <a:r>
                        <a:rPr lang="zh-TW" altLang="en-US" sz="1200" kern="0" dirty="0" smtClean="0">
                          <a:effectLst/>
                        </a:rPr>
                        <a:t>一</a:t>
                      </a:r>
                      <a:r>
                        <a:rPr lang="en-US" sz="1200" kern="0" dirty="0" smtClean="0">
                          <a:effectLst/>
                        </a:rPr>
                        <a:t>)</a:t>
                      </a:r>
                      <a:endParaRPr lang="zh-TW" sz="1000" kern="100" dirty="0">
                        <a:effectLst/>
                        <a:latin typeface="Calibri"/>
                        <a:ea typeface="新細明體"/>
                        <a:cs typeface="Times New Roman"/>
                      </a:endParaRPr>
                    </a:p>
                  </a:txBody>
                  <a:tcPr marL="15487" marR="15487" marT="0" marB="0" anchor="ctr"/>
                </a:tc>
              </a:tr>
              <a:tr h="779064">
                <a:tc>
                  <a:txBody>
                    <a:bodyPr/>
                    <a:lstStyle/>
                    <a:p>
                      <a:pPr algn="ctr">
                        <a:spcAft>
                          <a:spcPts val="0"/>
                        </a:spcAft>
                      </a:pPr>
                      <a:r>
                        <a:rPr lang="en-US" sz="1200" kern="0">
                          <a:effectLst/>
                        </a:rPr>
                        <a:t>3</a:t>
                      </a:r>
                      <a:endParaRPr lang="zh-TW" sz="1000" kern="100">
                        <a:effectLst/>
                        <a:latin typeface="Calibri"/>
                        <a:ea typeface="新細明體"/>
                        <a:cs typeface="Times New Roman"/>
                      </a:endParaRPr>
                    </a:p>
                  </a:txBody>
                  <a:tcPr marL="15487" marR="15487" marT="0" marB="0" anchor="ctr"/>
                </a:tc>
                <a:tc>
                  <a:txBody>
                    <a:bodyPr/>
                    <a:lstStyle/>
                    <a:p>
                      <a:pPr>
                        <a:spcAft>
                          <a:spcPts val="0"/>
                        </a:spcAft>
                      </a:pPr>
                      <a:r>
                        <a:rPr lang="zh-TW" sz="1200" kern="0">
                          <a:effectLst/>
                        </a:rPr>
                        <a:t>綜合研判</a:t>
                      </a:r>
                      <a:endParaRPr lang="zh-TW" sz="1000" kern="100">
                        <a:effectLst/>
                        <a:latin typeface="Calibri"/>
                        <a:ea typeface="新細明體"/>
                        <a:cs typeface="Times New Roman"/>
                      </a:endParaRPr>
                    </a:p>
                  </a:txBody>
                  <a:tcPr marL="15487" marR="15487" marT="0" marB="0" anchor="ctr"/>
                </a:tc>
                <a:tc>
                  <a:txBody>
                    <a:bodyPr/>
                    <a:lstStyle/>
                    <a:p>
                      <a:pPr>
                        <a:spcAft>
                          <a:spcPts val="0"/>
                        </a:spcAft>
                      </a:pPr>
                      <a:r>
                        <a:rPr lang="en-US" sz="1200" kern="100" dirty="0" smtClean="0">
                          <a:effectLst/>
                        </a:rPr>
                        <a:t>107</a:t>
                      </a:r>
                      <a:r>
                        <a:rPr lang="zh-TW" sz="1200" kern="100" dirty="0" smtClean="0">
                          <a:effectLst/>
                        </a:rPr>
                        <a:t>年</a:t>
                      </a:r>
                      <a:r>
                        <a:rPr lang="en-US" sz="1200" kern="100" dirty="0">
                          <a:effectLst/>
                        </a:rPr>
                        <a:t>4</a:t>
                      </a:r>
                      <a:r>
                        <a:rPr lang="zh-TW" sz="1200" kern="100" dirty="0">
                          <a:effectLst/>
                        </a:rPr>
                        <a:t>月</a:t>
                      </a:r>
                      <a:r>
                        <a:rPr lang="en-US" sz="1200" kern="100" dirty="0" smtClean="0">
                          <a:effectLst/>
                        </a:rPr>
                        <a:t>2</a:t>
                      </a:r>
                      <a:r>
                        <a:rPr lang="en-US" altLang="zh-TW" sz="1200" kern="100" dirty="0" smtClean="0">
                          <a:effectLst/>
                        </a:rPr>
                        <a:t>3</a:t>
                      </a:r>
                      <a:r>
                        <a:rPr lang="zh-TW" sz="1200" kern="100" dirty="0" smtClean="0">
                          <a:effectLst/>
                        </a:rPr>
                        <a:t>日</a:t>
                      </a:r>
                      <a:r>
                        <a:rPr lang="en-US" sz="1200" kern="100" dirty="0">
                          <a:effectLst/>
                        </a:rPr>
                        <a:t>(</a:t>
                      </a:r>
                      <a:r>
                        <a:rPr lang="zh-TW" sz="1200" kern="100" dirty="0" smtClean="0">
                          <a:effectLst/>
                        </a:rPr>
                        <a:t>星期</a:t>
                      </a:r>
                      <a:r>
                        <a:rPr lang="zh-TW" altLang="en-US" sz="1200" kern="100" dirty="0" smtClean="0">
                          <a:effectLst/>
                        </a:rPr>
                        <a:t>一</a:t>
                      </a:r>
                      <a:r>
                        <a:rPr lang="en-US" sz="1200" kern="0" dirty="0" smtClean="0">
                          <a:effectLst/>
                        </a:rPr>
                        <a:t>)</a:t>
                      </a:r>
                      <a:r>
                        <a:rPr lang="zh-TW" sz="1200" kern="0" dirty="0">
                          <a:effectLst/>
                        </a:rPr>
                        <a:t>前</a:t>
                      </a:r>
                      <a:endParaRPr lang="zh-TW" sz="1000" kern="100" dirty="0">
                        <a:effectLst/>
                        <a:latin typeface="Calibri"/>
                        <a:ea typeface="新細明體"/>
                        <a:cs typeface="Times New Roman"/>
                      </a:endParaRPr>
                    </a:p>
                  </a:txBody>
                  <a:tcPr marL="15487" marR="15487" marT="0" marB="0" anchor="ctr"/>
                </a:tc>
              </a:tr>
              <a:tr h="779064">
                <a:tc>
                  <a:txBody>
                    <a:bodyPr/>
                    <a:lstStyle/>
                    <a:p>
                      <a:pPr algn="ctr">
                        <a:spcAft>
                          <a:spcPts val="0"/>
                        </a:spcAft>
                      </a:pPr>
                      <a:r>
                        <a:rPr lang="en-US" sz="1200" kern="0">
                          <a:effectLst/>
                        </a:rPr>
                        <a:t>4</a:t>
                      </a:r>
                      <a:endParaRPr lang="zh-TW" sz="1000" kern="100">
                        <a:effectLst/>
                        <a:latin typeface="Calibri"/>
                        <a:ea typeface="新細明體"/>
                        <a:cs typeface="Times New Roman"/>
                      </a:endParaRPr>
                    </a:p>
                  </a:txBody>
                  <a:tcPr marL="15487" marR="15487" marT="0" marB="0" anchor="ctr"/>
                </a:tc>
                <a:tc>
                  <a:txBody>
                    <a:bodyPr/>
                    <a:lstStyle/>
                    <a:p>
                      <a:pPr>
                        <a:spcAft>
                          <a:spcPts val="0"/>
                        </a:spcAft>
                      </a:pPr>
                      <a:r>
                        <a:rPr lang="zh-TW" sz="1200" kern="100">
                          <a:effectLst/>
                        </a:rPr>
                        <a:t>晤談</a:t>
                      </a:r>
                      <a:endParaRPr lang="zh-TW" sz="1000" kern="100">
                        <a:effectLst/>
                        <a:latin typeface="Calibri"/>
                        <a:ea typeface="新細明體"/>
                        <a:cs typeface="Times New Roman"/>
                      </a:endParaRPr>
                    </a:p>
                  </a:txBody>
                  <a:tcPr marL="15487" marR="15487" marT="0" marB="0" anchor="ctr"/>
                </a:tc>
                <a:tc>
                  <a:txBody>
                    <a:bodyPr/>
                    <a:lstStyle/>
                    <a:p>
                      <a:pPr>
                        <a:spcAft>
                          <a:spcPts val="0"/>
                        </a:spcAft>
                      </a:pPr>
                      <a:r>
                        <a:rPr lang="en-US" sz="1200" kern="100" dirty="0" smtClean="0">
                          <a:effectLst/>
                        </a:rPr>
                        <a:t>107</a:t>
                      </a:r>
                      <a:r>
                        <a:rPr lang="zh-TW" sz="1200" kern="100" dirty="0" smtClean="0">
                          <a:effectLst/>
                        </a:rPr>
                        <a:t>年</a:t>
                      </a:r>
                      <a:r>
                        <a:rPr lang="en-US" altLang="zh-TW" sz="1200" kern="100" dirty="0">
                          <a:effectLst/>
                        </a:rPr>
                        <a:t>5</a:t>
                      </a:r>
                      <a:r>
                        <a:rPr lang="zh-TW" sz="1200" kern="100" dirty="0" smtClean="0">
                          <a:effectLst/>
                        </a:rPr>
                        <a:t>月</a:t>
                      </a:r>
                      <a:r>
                        <a:rPr lang="en-US" altLang="zh-TW" sz="1200" kern="100" dirty="0" smtClean="0">
                          <a:effectLst/>
                        </a:rPr>
                        <a:t>7</a:t>
                      </a:r>
                      <a:r>
                        <a:rPr lang="zh-TW" sz="1200" kern="100" dirty="0" smtClean="0">
                          <a:effectLst/>
                        </a:rPr>
                        <a:t>日</a:t>
                      </a:r>
                      <a:r>
                        <a:rPr lang="en-US" sz="1200" kern="100" dirty="0">
                          <a:effectLst/>
                        </a:rPr>
                        <a:t>(</a:t>
                      </a:r>
                      <a:r>
                        <a:rPr lang="zh-TW" sz="1200" kern="100" dirty="0" smtClean="0">
                          <a:effectLst/>
                        </a:rPr>
                        <a:t>星期</a:t>
                      </a:r>
                      <a:r>
                        <a:rPr lang="zh-TW" altLang="en-US" sz="1200" kern="100" dirty="0" smtClean="0">
                          <a:effectLst/>
                        </a:rPr>
                        <a:t>一</a:t>
                      </a:r>
                      <a:r>
                        <a:rPr lang="en-US" sz="1200" kern="0" dirty="0" smtClean="0">
                          <a:effectLst/>
                        </a:rPr>
                        <a:t>)</a:t>
                      </a:r>
                      <a:r>
                        <a:rPr lang="zh-TW" sz="1200" kern="0" dirty="0">
                          <a:effectLst/>
                        </a:rPr>
                        <a:t>前</a:t>
                      </a:r>
                      <a:endParaRPr lang="zh-TW" sz="1000" kern="100" dirty="0">
                        <a:effectLst/>
                        <a:latin typeface="Calibri"/>
                        <a:ea typeface="新細明體"/>
                        <a:cs typeface="Times New Roman"/>
                      </a:endParaRPr>
                    </a:p>
                  </a:txBody>
                  <a:tcPr marL="15487" marR="15487" marT="0" marB="0" anchor="ctr"/>
                </a:tc>
              </a:tr>
              <a:tr h="779064">
                <a:tc>
                  <a:txBody>
                    <a:bodyPr/>
                    <a:lstStyle/>
                    <a:p>
                      <a:pPr algn="ctr">
                        <a:spcAft>
                          <a:spcPts val="0"/>
                        </a:spcAft>
                      </a:pPr>
                      <a:r>
                        <a:rPr lang="en-US" sz="1200" kern="0">
                          <a:effectLst/>
                        </a:rPr>
                        <a:t>5</a:t>
                      </a:r>
                      <a:endParaRPr lang="zh-TW" sz="1000" kern="100">
                        <a:effectLst/>
                        <a:latin typeface="Calibri"/>
                        <a:ea typeface="新細明體"/>
                        <a:cs typeface="Times New Roman"/>
                      </a:endParaRPr>
                    </a:p>
                  </a:txBody>
                  <a:tcPr marL="15487" marR="15487" marT="0" marB="0" anchor="ctr"/>
                </a:tc>
                <a:tc>
                  <a:txBody>
                    <a:bodyPr/>
                    <a:lstStyle/>
                    <a:p>
                      <a:pPr>
                        <a:spcAft>
                          <a:spcPts val="0"/>
                        </a:spcAft>
                      </a:pPr>
                      <a:r>
                        <a:rPr lang="zh-TW" sz="1200" kern="0">
                          <a:effectLst/>
                        </a:rPr>
                        <a:t>公告安置結果</a:t>
                      </a:r>
                      <a:endParaRPr lang="zh-TW" sz="1000" kern="100">
                        <a:effectLst/>
                        <a:latin typeface="Calibri"/>
                        <a:ea typeface="新細明體"/>
                        <a:cs typeface="Times New Roman"/>
                      </a:endParaRPr>
                    </a:p>
                  </a:txBody>
                  <a:tcPr marL="15487" marR="15487" marT="0" marB="0" anchor="ctr"/>
                </a:tc>
                <a:tc>
                  <a:txBody>
                    <a:bodyPr/>
                    <a:lstStyle/>
                    <a:p>
                      <a:pPr>
                        <a:spcAft>
                          <a:spcPts val="0"/>
                        </a:spcAft>
                      </a:pPr>
                      <a:r>
                        <a:rPr lang="en-US" sz="1200" kern="0" dirty="0" smtClean="0">
                          <a:effectLst/>
                        </a:rPr>
                        <a:t>107</a:t>
                      </a:r>
                      <a:r>
                        <a:rPr lang="zh-TW" sz="1200" kern="0" dirty="0" smtClean="0">
                          <a:effectLst/>
                        </a:rPr>
                        <a:t>年</a:t>
                      </a:r>
                      <a:r>
                        <a:rPr lang="en-US" sz="1200" kern="0" dirty="0">
                          <a:effectLst/>
                        </a:rPr>
                        <a:t>6</a:t>
                      </a:r>
                      <a:r>
                        <a:rPr lang="zh-TW" sz="1200" kern="0" dirty="0" smtClean="0">
                          <a:effectLst/>
                        </a:rPr>
                        <a:t>月</a:t>
                      </a:r>
                      <a:r>
                        <a:rPr lang="en-US" altLang="zh-TW" sz="1200" kern="0" dirty="0">
                          <a:effectLst/>
                        </a:rPr>
                        <a:t>6</a:t>
                      </a:r>
                      <a:r>
                        <a:rPr lang="zh-TW" sz="1200" kern="0" dirty="0" smtClean="0">
                          <a:effectLst/>
                        </a:rPr>
                        <a:t>日</a:t>
                      </a:r>
                      <a:r>
                        <a:rPr lang="en-US" sz="1200" kern="0" dirty="0">
                          <a:effectLst/>
                        </a:rPr>
                        <a:t>(</a:t>
                      </a:r>
                      <a:r>
                        <a:rPr lang="zh-TW" sz="1200" kern="0" dirty="0" smtClean="0">
                          <a:effectLst/>
                        </a:rPr>
                        <a:t>星期</a:t>
                      </a:r>
                      <a:r>
                        <a:rPr lang="zh-TW" altLang="en-US" sz="1200" kern="0" dirty="0" smtClean="0">
                          <a:effectLst/>
                        </a:rPr>
                        <a:t>三</a:t>
                      </a:r>
                      <a:r>
                        <a:rPr lang="en-US" sz="1200" kern="0" dirty="0" smtClean="0">
                          <a:effectLst/>
                        </a:rPr>
                        <a:t>) </a:t>
                      </a:r>
                      <a:endParaRPr lang="zh-TW" sz="1000" kern="100" dirty="0">
                        <a:effectLst/>
                        <a:latin typeface="Calibri"/>
                        <a:ea typeface="新細明體"/>
                        <a:cs typeface="Times New Roman"/>
                      </a:endParaRPr>
                    </a:p>
                  </a:txBody>
                  <a:tcPr marL="15487" marR="15487" marT="0" marB="0" anchor="ctr"/>
                </a:tc>
              </a:tr>
              <a:tr h="779064">
                <a:tc>
                  <a:txBody>
                    <a:bodyPr/>
                    <a:lstStyle/>
                    <a:p>
                      <a:pPr algn="ctr">
                        <a:spcAft>
                          <a:spcPts val="0"/>
                        </a:spcAft>
                      </a:pPr>
                      <a:r>
                        <a:rPr lang="en-US" sz="1200" kern="0">
                          <a:effectLst/>
                        </a:rPr>
                        <a:t>6</a:t>
                      </a:r>
                      <a:endParaRPr lang="zh-TW" sz="1000" kern="100">
                        <a:effectLst/>
                        <a:latin typeface="Calibri"/>
                        <a:ea typeface="新細明體"/>
                        <a:cs typeface="Times New Roman"/>
                      </a:endParaRPr>
                    </a:p>
                  </a:txBody>
                  <a:tcPr marL="15487" marR="15487" marT="0" marB="0" anchor="ctr"/>
                </a:tc>
                <a:tc>
                  <a:txBody>
                    <a:bodyPr/>
                    <a:lstStyle/>
                    <a:p>
                      <a:pPr>
                        <a:spcAft>
                          <a:spcPts val="0"/>
                        </a:spcAft>
                      </a:pPr>
                      <a:r>
                        <a:rPr lang="zh-TW" sz="1200" kern="100">
                          <a:effectLst/>
                        </a:rPr>
                        <a:t>就讀國中教師下載「安置結果通知單」轉知學生及</a:t>
                      </a:r>
                      <a:r>
                        <a:rPr lang="zh-TW" sz="1200" kern="0">
                          <a:effectLst/>
                        </a:rPr>
                        <a:t>學生</a:t>
                      </a:r>
                      <a:r>
                        <a:rPr lang="zh-TW" sz="1200" kern="100">
                          <a:effectLst/>
                        </a:rPr>
                        <a:t>監護人或法定代理人</a:t>
                      </a:r>
                      <a:endParaRPr lang="zh-TW" sz="1000" kern="100">
                        <a:effectLst/>
                        <a:latin typeface="Calibri"/>
                        <a:ea typeface="新細明體"/>
                        <a:cs typeface="Times New Roman"/>
                      </a:endParaRPr>
                    </a:p>
                  </a:txBody>
                  <a:tcPr marL="15487" marR="15487" marT="0" marB="0" anchor="ctr"/>
                </a:tc>
                <a:tc>
                  <a:txBody>
                    <a:bodyPr/>
                    <a:lstStyle/>
                    <a:p>
                      <a:pPr>
                        <a:spcAft>
                          <a:spcPts val="0"/>
                        </a:spcAft>
                      </a:pPr>
                      <a:r>
                        <a:rPr lang="en-US" sz="1200" kern="0" dirty="0" smtClean="0">
                          <a:effectLst/>
                        </a:rPr>
                        <a:t>107</a:t>
                      </a:r>
                      <a:r>
                        <a:rPr lang="zh-TW" sz="1200" kern="0" dirty="0" smtClean="0">
                          <a:effectLst/>
                        </a:rPr>
                        <a:t>年</a:t>
                      </a:r>
                      <a:r>
                        <a:rPr lang="en-US" sz="1200" kern="0" dirty="0">
                          <a:effectLst/>
                        </a:rPr>
                        <a:t>6</a:t>
                      </a:r>
                      <a:r>
                        <a:rPr lang="zh-TW" sz="1200" kern="0" dirty="0" smtClean="0">
                          <a:effectLst/>
                        </a:rPr>
                        <a:t>月</a:t>
                      </a:r>
                      <a:r>
                        <a:rPr lang="en-US" altLang="zh-TW" sz="1200" kern="0" dirty="0" smtClean="0">
                          <a:effectLst/>
                        </a:rPr>
                        <a:t>6</a:t>
                      </a:r>
                      <a:r>
                        <a:rPr lang="zh-TW" sz="1200" kern="0" dirty="0" smtClean="0">
                          <a:effectLst/>
                        </a:rPr>
                        <a:t>日</a:t>
                      </a:r>
                      <a:r>
                        <a:rPr lang="en-US" sz="1200" kern="0" dirty="0">
                          <a:effectLst/>
                        </a:rPr>
                        <a:t>(</a:t>
                      </a:r>
                      <a:r>
                        <a:rPr lang="zh-TW" sz="1200" kern="0" dirty="0" smtClean="0">
                          <a:effectLst/>
                        </a:rPr>
                        <a:t>星期</a:t>
                      </a:r>
                      <a:r>
                        <a:rPr lang="zh-TW" altLang="en-US" sz="1200" kern="0" dirty="0" smtClean="0">
                          <a:effectLst/>
                        </a:rPr>
                        <a:t>三</a:t>
                      </a:r>
                      <a:r>
                        <a:rPr lang="en-US" sz="1200" kern="0" dirty="0" smtClean="0">
                          <a:effectLst/>
                        </a:rPr>
                        <a:t>)</a:t>
                      </a:r>
                      <a:endParaRPr lang="zh-TW" sz="1000" kern="100" dirty="0">
                        <a:effectLst/>
                        <a:latin typeface="Calibri"/>
                        <a:ea typeface="新細明體"/>
                        <a:cs typeface="Times New Roman"/>
                      </a:endParaRPr>
                    </a:p>
                  </a:txBody>
                  <a:tcPr marL="15487" marR="15487" marT="0" marB="0" anchor="ctr"/>
                </a:tc>
              </a:tr>
              <a:tr h="779064">
                <a:tc>
                  <a:txBody>
                    <a:bodyPr/>
                    <a:lstStyle/>
                    <a:p>
                      <a:pPr algn="ctr">
                        <a:spcAft>
                          <a:spcPts val="0"/>
                        </a:spcAft>
                      </a:pPr>
                      <a:r>
                        <a:rPr lang="en-US" sz="1200" kern="0">
                          <a:effectLst/>
                        </a:rPr>
                        <a:t>7</a:t>
                      </a:r>
                      <a:endParaRPr lang="zh-TW" sz="1000" kern="100">
                        <a:effectLst/>
                        <a:latin typeface="Calibri"/>
                        <a:ea typeface="新細明體"/>
                        <a:cs typeface="Times New Roman"/>
                      </a:endParaRPr>
                    </a:p>
                  </a:txBody>
                  <a:tcPr marL="15487" marR="15487" marT="0" marB="0" anchor="ctr"/>
                </a:tc>
                <a:tc>
                  <a:txBody>
                    <a:bodyPr/>
                    <a:lstStyle/>
                    <a:p>
                      <a:pPr>
                        <a:spcAft>
                          <a:spcPts val="0"/>
                        </a:spcAft>
                      </a:pPr>
                      <a:r>
                        <a:rPr lang="zh-TW" sz="1200" kern="0">
                          <a:effectLst/>
                        </a:rPr>
                        <a:t>報到</a:t>
                      </a:r>
                      <a:endParaRPr lang="zh-TW" sz="1000" kern="100">
                        <a:effectLst/>
                        <a:latin typeface="Calibri"/>
                        <a:ea typeface="新細明體"/>
                        <a:cs typeface="Times New Roman"/>
                      </a:endParaRPr>
                    </a:p>
                  </a:txBody>
                  <a:tcPr marL="15487" marR="15487" marT="0" marB="0" anchor="ctr"/>
                </a:tc>
                <a:tc>
                  <a:txBody>
                    <a:bodyPr/>
                    <a:lstStyle/>
                    <a:p>
                      <a:pPr>
                        <a:spcAft>
                          <a:spcPts val="0"/>
                        </a:spcAft>
                      </a:pPr>
                      <a:r>
                        <a:rPr lang="eu-ES" sz="1200" kern="100" dirty="0" smtClean="0">
                          <a:effectLst/>
                        </a:rPr>
                        <a:t>107</a:t>
                      </a:r>
                      <a:r>
                        <a:rPr lang="zh-TW" sz="1200" kern="100" dirty="0" smtClean="0">
                          <a:effectLst/>
                        </a:rPr>
                        <a:t>年</a:t>
                      </a:r>
                      <a:r>
                        <a:rPr lang="eu-ES" sz="1200" kern="100" dirty="0">
                          <a:effectLst/>
                        </a:rPr>
                        <a:t>7</a:t>
                      </a:r>
                      <a:r>
                        <a:rPr lang="zh-TW" sz="1200" kern="100" dirty="0">
                          <a:effectLst/>
                        </a:rPr>
                        <a:t>月</a:t>
                      </a:r>
                      <a:r>
                        <a:rPr lang="eu-ES" sz="1200" kern="100" dirty="0" smtClean="0">
                          <a:effectLst/>
                        </a:rPr>
                        <a:t>1</a:t>
                      </a:r>
                      <a:r>
                        <a:rPr lang="en-US" altLang="zh-TW" sz="1200" kern="100" dirty="0" smtClean="0">
                          <a:effectLst/>
                        </a:rPr>
                        <a:t>1</a:t>
                      </a:r>
                      <a:r>
                        <a:rPr lang="zh-TW" sz="1200" kern="100" dirty="0" smtClean="0">
                          <a:effectLst/>
                        </a:rPr>
                        <a:t>日</a:t>
                      </a:r>
                      <a:r>
                        <a:rPr lang="zh-TW" sz="1200" kern="100" dirty="0">
                          <a:effectLst/>
                        </a:rPr>
                        <a:t>（星期三）至</a:t>
                      </a:r>
                      <a:r>
                        <a:rPr lang="eu-ES" sz="1200" kern="100" dirty="0" smtClean="0">
                          <a:effectLst/>
                        </a:rPr>
                        <a:t>1</a:t>
                      </a:r>
                      <a:r>
                        <a:rPr lang="en-US" altLang="zh-TW" sz="1200" kern="100" dirty="0" smtClean="0">
                          <a:effectLst/>
                        </a:rPr>
                        <a:t>3</a:t>
                      </a:r>
                      <a:r>
                        <a:rPr lang="zh-TW" sz="1200" kern="100" dirty="0" smtClean="0">
                          <a:effectLst/>
                        </a:rPr>
                        <a:t>日</a:t>
                      </a:r>
                      <a:r>
                        <a:rPr lang="eu-ES" sz="1200" kern="100" dirty="0">
                          <a:effectLst/>
                        </a:rPr>
                        <a:t>(</a:t>
                      </a:r>
                      <a:r>
                        <a:rPr lang="zh-TW" sz="1200" kern="100" dirty="0">
                          <a:effectLst/>
                        </a:rPr>
                        <a:t>星期</a:t>
                      </a:r>
                      <a:r>
                        <a:rPr lang="zh-TW" sz="1200" kern="0" dirty="0">
                          <a:effectLst/>
                        </a:rPr>
                        <a:t>五</a:t>
                      </a:r>
                      <a:r>
                        <a:rPr lang="eu-ES" sz="1200" kern="100" dirty="0">
                          <a:effectLst/>
                        </a:rPr>
                        <a:t>) (</a:t>
                      </a:r>
                      <a:r>
                        <a:rPr lang="zh-TW" sz="1200" kern="100" dirty="0">
                          <a:effectLst/>
                        </a:rPr>
                        <a:t>依安置學校所訂時間為準</a:t>
                      </a:r>
                      <a:r>
                        <a:rPr lang="eu-ES" sz="1200" kern="100" dirty="0">
                          <a:effectLst/>
                        </a:rPr>
                        <a:t>)</a:t>
                      </a:r>
                      <a:endParaRPr lang="zh-TW" sz="1000" kern="100" dirty="0">
                        <a:effectLst/>
                        <a:latin typeface="Calibri"/>
                        <a:ea typeface="新細明體"/>
                        <a:cs typeface="Times New Roman"/>
                      </a:endParaRPr>
                    </a:p>
                  </a:txBody>
                  <a:tcPr marL="15487" marR="15487" marT="0" marB="0" anchor="ctr"/>
                </a:tc>
              </a:tr>
            </a:tbl>
          </a:graphicData>
        </a:graphic>
      </p:graphicFrame>
    </p:spTree>
    <p:extLst>
      <p:ext uri="{BB962C8B-B14F-4D97-AF65-F5344CB8AC3E}">
        <p14:creationId xmlns:p14="http://schemas.microsoft.com/office/powerpoint/2010/main" val="293260702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a:t>安置學校及</a:t>
            </a:r>
            <a:r>
              <a:rPr lang="zh-TW" altLang="en-US" dirty="0" smtClean="0"/>
              <a:t>名額</a:t>
            </a:r>
            <a:endParaRPr lang="zh-TW" altLang="en-US" dirty="0"/>
          </a:p>
        </p:txBody>
      </p:sp>
      <p:sp>
        <p:nvSpPr>
          <p:cNvPr id="3" name="內容版面配置區 2"/>
          <p:cNvSpPr>
            <a:spLocks noGrp="1"/>
          </p:cNvSpPr>
          <p:nvPr>
            <p:ph idx="1"/>
          </p:nvPr>
        </p:nvSpPr>
        <p:spPr/>
        <p:txBody>
          <a:bodyPr/>
          <a:lstStyle/>
          <a:p>
            <a:r>
              <a:rPr lang="zh-TW" altLang="en-US" dirty="0" smtClean="0"/>
              <a:t>各</a:t>
            </a:r>
            <a:r>
              <a:rPr lang="zh-TW" altLang="en-US" dirty="0"/>
              <a:t>學校提供之安置名額（請</a:t>
            </a:r>
            <a:r>
              <a:rPr lang="zh-TW" altLang="en-US" dirty="0" smtClean="0"/>
              <a:t>參閱簡章附錄）</a:t>
            </a:r>
            <a:r>
              <a:rPr lang="zh-TW" altLang="en-US" dirty="0"/>
              <a:t>，如有調整請參考「高雄區身心</a:t>
            </a:r>
            <a:r>
              <a:rPr lang="zh-TW" altLang="en-US" dirty="0" smtClean="0"/>
              <a:t>障礙學生適性輔導安置網站」</a:t>
            </a:r>
            <a:r>
              <a:rPr lang="en-US" altLang="zh-TW" dirty="0" smtClean="0"/>
              <a:t>(http://adapt.spec.kh.edu.tw/)</a:t>
            </a:r>
            <a:r>
              <a:rPr lang="zh-TW" altLang="en-US" dirty="0" smtClean="0"/>
              <a:t>。</a:t>
            </a:r>
            <a:endParaRPr lang="zh-TW" altLang="en-US" dirty="0"/>
          </a:p>
        </p:txBody>
      </p:sp>
    </p:spTree>
    <p:extLst>
      <p:ext uri="{BB962C8B-B14F-4D97-AF65-F5344CB8AC3E}">
        <p14:creationId xmlns:p14="http://schemas.microsoft.com/office/powerpoint/2010/main" val="216247238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報名資格</a:t>
            </a:r>
            <a:endParaRPr lang="zh-TW" altLang="en-US" dirty="0"/>
          </a:p>
        </p:txBody>
      </p:sp>
      <p:sp>
        <p:nvSpPr>
          <p:cNvPr id="3" name="內容版面配置區 2"/>
          <p:cNvSpPr>
            <a:spLocks noGrp="1"/>
          </p:cNvSpPr>
          <p:nvPr>
            <p:ph idx="1"/>
          </p:nvPr>
        </p:nvSpPr>
        <p:spPr/>
        <p:txBody>
          <a:bodyPr>
            <a:normAutofit fontScale="77500" lnSpcReduction="20000"/>
          </a:bodyPr>
          <a:lstStyle/>
          <a:p>
            <a:r>
              <a:rPr lang="zh-TW" altLang="en-US" dirty="0"/>
              <a:t>一、 身心障礙證明請參閱附錄</a:t>
            </a:r>
            <a:r>
              <a:rPr lang="en-US" altLang="zh-TW" dirty="0"/>
              <a:t>2</a:t>
            </a:r>
            <a:r>
              <a:rPr lang="zh-TW" altLang="en-US" dirty="0"/>
              <a:t>「新制</a:t>
            </a:r>
            <a:r>
              <a:rPr lang="en-US" altLang="zh-TW" dirty="0"/>
              <a:t>(8 </a:t>
            </a:r>
            <a:r>
              <a:rPr lang="zh-TW" altLang="en-US" dirty="0"/>
              <a:t>類</a:t>
            </a:r>
            <a:r>
              <a:rPr lang="en-US" altLang="zh-TW" dirty="0"/>
              <a:t>)</a:t>
            </a:r>
            <a:r>
              <a:rPr lang="zh-TW" altLang="en-US" dirty="0"/>
              <a:t>與舊制</a:t>
            </a:r>
            <a:r>
              <a:rPr lang="en-US" altLang="zh-TW" dirty="0"/>
              <a:t>(16 </a:t>
            </a:r>
            <a:r>
              <a:rPr lang="en-US" altLang="zh-TW" dirty="0" smtClean="0"/>
              <a:t/>
            </a:r>
            <a:br>
              <a:rPr lang="en-US" altLang="zh-TW" dirty="0" smtClean="0"/>
            </a:br>
            <a:r>
              <a:rPr lang="zh-TW" altLang="en-US" dirty="0" smtClean="0"/>
              <a:t>          類</a:t>
            </a:r>
            <a:r>
              <a:rPr lang="en-US" altLang="zh-TW" dirty="0"/>
              <a:t>)</a:t>
            </a:r>
            <a:r>
              <a:rPr lang="zh-TW" altLang="en-US" dirty="0"/>
              <a:t>身心障礙類別及代碼</a:t>
            </a:r>
            <a:r>
              <a:rPr lang="zh-TW" altLang="en-US" dirty="0" smtClean="0"/>
              <a:t>對應</a:t>
            </a:r>
            <a:r>
              <a:rPr lang="zh-TW" altLang="en-US" dirty="0"/>
              <a:t>表」</a:t>
            </a:r>
            <a:r>
              <a:rPr lang="zh-TW" altLang="en-US" dirty="0" smtClean="0"/>
              <a:t>。</a:t>
            </a:r>
            <a:endParaRPr lang="en-US" altLang="zh-TW" dirty="0" smtClean="0"/>
          </a:p>
          <a:p>
            <a:pPr marL="0" indent="0">
              <a:buNone/>
            </a:pPr>
            <a:endParaRPr lang="zh-TW" altLang="en-US" dirty="0"/>
          </a:p>
          <a:p>
            <a:r>
              <a:rPr lang="zh-TW" altLang="en-US" dirty="0"/>
              <a:t>二、 報名資格：應同時具備下列資格</a:t>
            </a:r>
          </a:p>
          <a:p>
            <a:pPr marL="0" indent="0">
              <a:buNone/>
            </a:pPr>
            <a:r>
              <a:rPr lang="en-US" altLang="zh-TW" dirty="0"/>
              <a:t>(</a:t>
            </a:r>
            <a:r>
              <a:rPr lang="zh-TW" altLang="en-US" dirty="0"/>
              <a:t>一</a:t>
            </a:r>
            <a:r>
              <a:rPr lang="en-US" altLang="zh-TW" dirty="0"/>
              <a:t>)</a:t>
            </a:r>
            <a:r>
              <a:rPr lang="zh-TW" altLang="en-US" dirty="0"/>
              <a:t>應屆畢業生或無高中職學籍之非應屆畢業生，未曾</a:t>
            </a:r>
            <a:r>
              <a:rPr lang="zh-TW" altLang="en-US" dirty="0" smtClean="0"/>
              <a:t>參  </a:t>
            </a:r>
            <a:r>
              <a:rPr lang="en-US" altLang="zh-TW" dirty="0" smtClean="0"/>
              <a:t/>
            </a:r>
            <a:br>
              <a:rPr lang="en-US" altLang="zh-TW" dirty="0" smtClean="0"/>
            </a:br>
            <a:r>
              <a:rPr lang="zh-TW" altLang="en-US" dirty="0" smtClean="0"/>
              <a:t>       加</a:t>
            </a:r>
            <a:r>
              <a:rPr lang="zh-TW" altLang="en-US" dirty="0"/>
              <a:t>適性輔導安置</a:t>
            </a:r>
            <a:r>
              <a:rPr lang="en-US" altLang="zh-TW" dirty="0"/>
              <a:t>(</a:t>
            </a:r>
            <a:r>
              <a:rPr lang="zh-TW" altLang="en-US" dirty="0"/>
              <a:t>含</a:t>
            </a:r>
            <a:r>
              <a:rPr lang="zh-TW" altLang="en-US" dirty="0" smtClean="0"/>
              <a:t>原十二年</a:t>
            </a:r>
            <a:r>
              <a:rPr lang="zh-TW" altLang="en-US" dirty="0"/>
              <a:t>就學安置</a:t>
            </a:r>
            <a:r>
              <a:rPr lang="en-US" altLang="zh-TW" dirty="0"/>
              <a:t>)</a:t>
            </a:r>
            <a:r>
              <a:rPr lang="zh-TW" altLang="en-US" dirty="0"/>
              <a:t>之國中畢</a:t>
            </a:r>
            <a:r>
              <a:rPr lang="en-US" altLang="zh-TW" dirty="0"/>
              <a:t>(</a:t>
            </a:r>
            <a:r>
              <a:rPr lang="zh-TW" altLang="en-US" dirty="0"/>
              <a:t>結</a:t>
            </a:r>
            <a:r>
              <a:rPr lang="en-US" altLang="zh-TW" dirty="0"/>
              <a:t>)</a:t>
            </a:r>
            <a:r>
              <a:rPr lang="zh-TW" altLang="en-US" dirty="0" smtClean="0"/>
              <a:t>業</a:t>
            </a:r>
            <a:r>
              <a:rPr lang="en-US" altLang="zh-TW" dirty="0" smtClean="0"/>
              <a:t/>
            </a:r>
            <a:br>
              <a:rPr lang="en-US" altLang="zh-TW" dirty="0" smtClean="0"/>
            </a:br>
            <a:r>
              <a:rPr lang="zh-TW" altLang="en-US" dirty="0" smtClean="0"/>
              <a:t>       或</a:t>
            </a:r>
            <a:r>
              <a:rPr lang="zh-TW" altLang="en-US" dirty="0"/>
              <a:t>具同等學歷</a:t>
            </a:r>
            <a:r>
              <a:rPr lang="en-US" altLang="zh-TW" dirty="0"/>
              <a:t>(</a:t>
            </a:r>
            <a:r>
              <a:rPr lang="zh-TW" altLang="en-US" dirty="0"/>
              <a:t>力</a:t>
            </a:r>
            <a:r>
              <a:rPr lang="en-US" altLang="zh-TW" dirty="0"/>
              <a:t>)</a:t>
            </a:r>
            <a:r>
              <a:rPr lang="zh-TW" altLang="en-US" dirty="0"/>
              <a:t>者。</a:t>
            </a:r>
          </a:p>
          <a:p>
            <a:pPr marL="0" indent="0">
              <a:buNone/>
            </a:pPr>
            <a:r>
              <a:rPr lang="en-US" altLang="zh-TW" dirty="0"/>
              <a:t>(</a:t>
            </a:r>
            <a:r>
              <a:rPr lang="zh-TW" altLang="en-US" dirty="0"/>
              <a:t>二</a:t>
            </a:r>
            <a:r>
              <a:rPr lang="en-US" altLang="zh-TW" dirty="0"/>
              <a:t>)</a:t>
            </a:r>
            <a:r>
              <a:rPr lang="zh-TW" altLang="en-US" dirty="0"/>
              <a:t>領有下列證明之一者</a:t>
            </a:r>
          </a:p>
          <a:p>
            <a:pPr marL="0" indent="0">
              <a:buNone/>
            </a:pPr>
            <a:r>
              <a:rPr lang="zh-TW" altLang="en-US" dirty="0" smtClean="0"/>
              <a:t>       </a:t>
            </a:r>
            <a:r>
              <a:rPr lang="en-US" altLang="zh-TW" dirty="0" smtClean="0"/>
              <a:t>1</a:t>
            </a:r>
            <a:r>
              <a:rPr lang="en-US" altLang="zh-TW" dirty="0"/>
              <a:t>. </a:t>
            </a:r>
            <a:r>
              <a:rPr lang="zh-TW" altLang="en-US" dirty="0"/>
              <a:t>身心障礙學生持有各縣</a:t>
            </a:r>
            <a:r>
              <a:rPr lang="en-US" altLang="zh-TW" dirty="0"/>
              <a:t>/</a:t>
            </a:r>
            <a:r>
              <a:rPr lang="zh-TW" altLang="en-US" dirty="0"/>
              <a:t>市政府身心障礙手冊或縣</a:t>
            </a:r>
            <a:r>
              <a:rPr lang="en-US" altLang="zh-TW" dirty="0"/>
              <a:t>/</a:t>
            </a:r>
            <a:r>
              <a:rPr lang="zh-TW" altLang="en-US" dirty="0" smtClean="0"/>
              <a:t>市</a:t>
            </a:r>
            <a:r>
              <a:rPr lang="en-US" altLang="zh-TW" dirty="0" smtClean="0"/>
              <a:t/>
            </a:r>
            <a:br>
              <a:rPr lang="en-US" altLang="zh-TW" dirty="0" smtClean="0"/>
            </a:br>
            <a:r>
              <a:rPr lang="zh-TW" altLang="en-US" dirty="0" smtClean="0"/>
              <a:t>            政府</a:t>
            </a:r>
            <a:r>
              <a:rPr lang="zh-TW" altLang="en-US" dirty="0"/>
              <a:t>特殊教育</a:t>
            </a:r>
            <a:r>
              <a:rPr lang="zh-TW" altLang="en-US" dirty="0" smtClean="0"/>
              <a:t>鑑定及</a:t>
            </a:r>
            <a:r>
              <a:rPr lang="zh-TW" altLang="en-US" dirty="0"/>
              <a:t>就學輔導會證明者</a:t>
            </a:r>
            <a:r>
              <a:rPr lang="en-US" altLang="zh-TW" dirty="0"/>
              <a:t>(</a:t>
            </a:r>
            <a:r>
              <a:rPr lang="zh-TW" altLang="en-US" dirty="0"/>
              <a:t>不含智能</a:t>
            </a:r>
            <a:r>
              <a:rPr lang="zh-TW" altLang="en-US" dirty="0" smtClean="0"/>
              <a:t>障</a:t>
            </a:r>
            <a:r>
              <a:rPr lang="en-US" altLang="zh-TW" dirty="0" smtClean="0"/>
              <a:t/>
            </a:r>
            <a:br>
              <a:rPr lang="en-US" altLang="zh-TW" dirty="0" smtClean="0"/>
            </a:br>
            <a:r>
              <a:rPr lang="zh-TW" altLang="en-US" dirty="0" smtClean="0"/>
              <a:t>            礙</a:t>
            </a:r>
            <a:r>
              <a:rPr lang="en-US" altLang="zh-TW" dirty="0"/>
              <a:t>)</a:t>
            </a:r>
            <a:r>
              <a:rPr lang="zh-TW" altLang="en-US" dirty="0" smtClean="0"/>
              <a:t>。</a:t>
            </a:r>
            <a:endParaRPr lang="en-US" altLang="zh-TW" dirty="0" smtClean="0"/>
          </a:p>
          <a:p>
            <a:pPr marL="0" indent="0">
              <a:buNone/>
            </a:pPr>
            <a:endParaRPr lang="en-US" altLang="zh-TW" dirty="0"/>
          </a:p>
        </p:txBody>
      </p:sp>
    </p:spTree>
    <p:extLst>
      <p:ext uri="{BB962C8B-B14F-4D97-AF65-F5344CB8AC3E}">
        <p14:creationId xmlns:p14="http://schemas.microsoft.com/office/powerpoint/2010/main" val="301137863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a:xfrm>
            <a:off x="251520" y="1600200"/>
            <a:ext cx="8686800" cy="5257800"/>
          </a:xfrm>
        </p:spPr>
        <p:txBody>
          <a:bodyPr>
            <a:normAutofit fontScale="92500"/>
          </a:bodyPr>
          <a:lstStyle/>
          <a:p>
            <a:r>
              <a:rPr lang="en-US" altLang="zh-TW" dirty="0"/>
              <a:t>2. </a:t>
            </a:r>
            <a:r>
              <a:rPr lang="zh-TW" altLang="en-US" dirty="0"/>
              <a:t>具有各縣</a:t>
            </a:r>
            <a:r>
              <a:rPr lang="en-US" altLang="zh-TW" dirty="0"/>
              <a:t>/</a:t>
            </a:r>
            <a:r>
              <a:rPr lang="zh-TW" altLang="en-US" dirty="0"/>
              <a:t>市政府所核發下列之身心障礙證明</a:t>
            </a:r>
            <a:r>
              <a:rPr lang="zh-TW" altLang="en-US" dirty="0" smtClean="0"/>
              <a:t>之</a:t>
            </a:r>
            <a:r>
              <a:rPr lang="en-US" altLang="zh-TW" dirty="0" smtClean="0"/>
              <a:t/>
            </a:r>
            <a:br>
              <a:rPr lang="en-US" altLang="zh-TW" dirty="0" smtClean="0"/>
            </a:br>
            <a:r>
              <a:rPr lang="zh-TW" altLang="en-US" dirty="0" smtClean="0"/>
              <a:t>     一</a:t>
            </a:r>
            <a:r>
              <a:rPr lang="zh-TW" altLang="en-US" dirty="0"/>
              <a:t>者：</a:t>
            </a:r>
          </a:p>
          <a:p>
            <a:pPr marL="0" indent="0">
              <a:buNone/>
            </a:pPr>
            <a:r>
              <a:rPr lang="en-US" altLang="zh-TW" dirty="0"/>
              <a:t>(1) </a:t>
            </a:r>
            <a:r>
              <a:rPr lang="zh-TW" altLang="en-US" dirty="0"/>
              <a:t>障礙類別為第一類（參閱附錄</a:t>
            </a:r>
            <a:r>
              <a:rPr lang="en-US" altLang="zh-TW" dirty="0"/>
              <a:t>2</a:t>
            </a:r>
            <a:r>
              <a:rPr lang="zh-TW" altLang="en-US" dirty="0"/>
              <a:t>），國際疾病傷害及死因分類標準（</a:t>
            </a:r>
            <a:r>
              <a:rPr lang="zh-TW" altLang="en-US" dirty="0" smtClean="0"/>
              <a:t>以下</a:t>
            </a:r>
            <a:r>
              <a:rPr lang="zh-TW" altLang="en-US" dirty="0"/>
              <a:t>簡稱</a:t>
            </a:r>
            <a:r>
              <a:rPr lang="en-US" altLang="zh-TW" dirty="0"/>
              <a:t>ICD</a:t>
            </a:r>
            <a:r>
              <a:rPr lang="zh-TW" altLang="en-US" dirty="0"/>
              <a:t>）診斷註記</a:t>
            </a:r>
            <a:r>
              <a:rPr lang="en-US" altLang="zh-TW" dirty="0"/>
              <a:t>【11】</a:t>
            </a:r>
            <a:r>
              <a:rPr lang="zh-TW" altLang="en-US" dirty="0"/>
              <a:t>自閉症者，且不含</a:t>
            </a:r>
            <a:r>
              <a:rPr lang="en-US" altLang="zh-TW" dirty="0"/>
              <a:t>ICD </a:t>
            </a:r>
            <a:r>
              <a:rPr lang="zh-TW" altLang="en-US" dirty="0"/>
              <a:t>診斷註記</a:t>
            </a:r>
            <a:r>
              <a:rPr lang="en-US" altLang="zh-TW" dirty="0"/>
              <a:t>【06</a:t>
            </a:r>
            <a:r>
              <a:rPr lang="en-US" altLang="zh-TW" dirty="0" smtClean="0"/>
              <a:t>】</a:t>
            </a:r>
            <a:r>
              <a:rPr lang="zh-TW" altLang="en-US" dirty="0" smtClean="0"/>
              <a:t>或</a:t>
            </a:r>
            <a:r>
              <a:rPr lang="en-US" altLang="zh-TW" dirty="0"/>
              <a:t>【317 </a:t>
            </a:r>
            <a:r>
              <a:rPr lang="zh-TW" altLang="en-US" dirty="0"/>
              <a:t>或</a:t>
            </a:r>
            <a:r>
              <a:rPr lang="en-US" altLang="zh-TW" dirty="0"/>
              <a:t>318 </a:t>
            </a:r>
            <a:r>
              <a:rPr lang="zh-TW" altLang="en-US" dirty="0"/>
              <a:t>或</a:t>
            </a:r>
            <a:r>
              <a:rPr lang="en-US" altLang="zh-TW" dirty="0"/>
              <a:t>318.0 </a:t>
            </a:r>
            <a:r>
              <a:rPr lang="zh-TW" altLang="en-US" dirty="0"/>
              <a:t>或</a:t>
            </a:r>
            <a:r>
              <a:rPr lang="en-US" altLang="zh-TW" dirty="0"/>
              <a:t>318.1 </a:t>
            </a:r>
            <a:r>
              <a:rPr lang="zh-TW" altLang="en-US" dirty="0"/>
              <a:t>或</a:t>
            </a:r>
            <a:r>
              <a:rPr lang="en-US" altLang="zh-TW" dirty="0"/>
              <a:t>318.2 </a:t>
            </a:r>
            <a:r>
              <a:rPr lang="zh-TW" altLang="en-US" dirty="0"/>
              <a:t>或</a:t>
            </a:r>
            <a:r>
              <a:rPr lang="en-US" altLang="zh-TW" dirty="0"/>
              <a:t>319】</a:t>
            </a:r>
            <a:r>
              <a:rPr lang="zh-TW" altLang="en-US" dirty="0"/>
              <a:t>智能障礙者。</a:t>
            </a:r>
          </a:p>
          <a:p>
            <a:pPr marL="0" indent="0">
              <a:buNone/>
            </a:pPr>
            <a:r>
              <a:rPr lang="en-US" altLang="zh-TW" dirty="0"/>
              <a:t>(2) </a:t>
            </a:r>
            <a:r>
              <a:rPr lang="zh-TW" altLang="en-US" dirty="0"/>
              <a:t>障礙類別為第二類，</a:t>
            </a:r>
            <a:r>
              <a:rPr lang="en-US" altLang="zh-TW" dirty="0"/>
              <a:t>ICD </a:t>
            </a:r>
            <a:r>
              <a:rPr lang="zh-TW" altLang="en-US" dirty="0"/>
              <a:t>診斷註記</a:t>
            </a:r>
            <a:r>
              <a:rPr lang="en-US" altLang="zh-TW" dirty="0"/>
              <a:t>【01】</a:t>
            </a:r>
            <a:r>
              <a:rPr lang="zh-TW" altLang="en-US" dirty="0"/>
              <a:t>視覺障礙者或</a:t>
            </a:r>
            <a:r>
              <a:rPr lang="en-US" altLang="zh-TW" dirty="0"/>
              <a:t>【02】</a:t>
            </a:r>
            <a:r>
              <a:rPr lang="zh-TW" altLang="en-US" dirty="0"/>
              <a:t>聽覺</a:t>
            </a:r>
            <a:r>
              <a:rPr lang="zh-TW" altLang="en-US" dirty="0" smtClean="0"/>
              <a:t>機能</a:t>
            </a:r>
            <a:r>
              <a:rPr lang="zh-TW" altLang="en-US" dirty="0"/>
              <a:t>障礙者，且不含</a:t>
            </a:r>
            <a:r>
              <a:rPr lang="en-US" altLang="zh-TW" dirty="0"/>
              <a:t>ICD </a:t>
            </a:r>
            <a:r>
              <a:rPr lang="zh-TW" altLang="en-US" dirty="0"/>
              <a:t>診斷註記</a:t>
            </a:r>
            <a:r>
              <a:rPr lang="en-US" altLang="zh-TW" dirty="0"/>
              <a:t>【06】</a:t>
            </a:r>
            <a:r>
              <a:rPr lang="zh-TW" altLang="en-US" dirty="0"/>
              <a:t>或</a:t>
            </a:r>
            <a:r>
              <a:rPr lang="en-US" altLang="zh-TW" dirty="0"/>
              <a:t>【317 </a:t>
            </a:r>
            <a:r>
              <a:rPr lang="zh-TW" altLang="en-US" dirty="0"/>
              <a:t>或</a:t>
            </a:r>
            <a:r>
              <a:rPr lang="en-US" altLang="zh-TW" dirty="0"/>
              <a:t>318 </a:t>
            </a:r>
            <a:r>
              <a:rPr lang="zh-TW" altLang="en-US" dirty="0"/>
              <a:t>或</a:t>
            </a:r>
            <a:r>
              <a:rPr lang="en-US" altLang="zh-TW" dirty="0"/>
              <a:t>318.0 </a:t>
            </a:r>
            <a:r>
              <a:rPr lang="zh-TW" altLang="en-US" dirty="0" smtClean="0"/>
              <a:t>或</a:t>
            </a:r>
            <a:r>
              <a:rPr lang="en-US" altLang="zh-TW" dirty="0" smtClean="0"/>
              <a:t>318.1 </a:t>
            </a:r>
            <a:r>
              <a:rPr lang="zh-TW" altLang="en-US" dirty="0"/>
              <a:t>或</a:t>
            </a:r>
            <a:r>
              <a:rPr lang="en-US" altLang="zh-TW" dirty="0"/>
              <a:t>318.2 </a:t>
            </a:r>
            <a:r>
              <a:rPr lang="zh-TW" altLang="en-US" dirty="0"/>
              <a:t>或</a:t>
            </a:r>
            <a:r>
              <a:rPr lang="en-US" altLang="zh-TW" dirty="0"/>
              <a:t>319】</a:t>
            </a:r>
            <a:r>
              <a:rPr lang="zh-TW" altLang="en-US" dirty="0"/>
              <a:t>智能障礙者</a:t>
            </a:r>
            <a:r>
              <a:rPr lang="zh-TW" altLang="en-US" dirty="0" smtClean="0"/>
              <a:t>。</a:t>
            </a:r>
            <a:endParaRPr lang="zh-TW" altLang="en-US" dirty="0"/>
          </a:p>
        </p:txBody>
      </p:sp>
    </p:spTree>
    <p:extLst>
      <p:ext uri="{BB962C8B-B14F-4D97-AF65-F5344CB8AC3E}">
        <p14:creationId xmlns:p14="http://schemas.microsoft.com/office/powerpoint/2010/main" val="6585888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latin typeface="+mj-ea"/>
              </a:rPr>
              <a:t>適性輔導安置</a:t>
            </a:r>
            <a:endParaRPr lang="zh-TW" altLang="en-US" dirty="0">
              <a:latin typeface="+mj-ea"/>
            </a:endParaRPr>
          </a:p>
        </p:txBody>
      </p:sp>
      <p:sp>
        <p:nvSpPr>
          <p:cNvPr id="3" name="內容版面配置區 2"/>
          <p:cNvSpPr>
            <a:spLocks noGrp="1"/>
          </p:cNvSpPr>
          <p:nvPr>
            <p:ph idx="1"/>
          </p:nvPr>
        </p:nvSpPr>
        <p:spPr/>
        <p:txBody>
          <a:bodyPr>
            <a:normAutofit/>
          </a:bodyPr>
          <a:lstStyle/>
          <a:p>
            <a:r>
              <a:rPr lang="zh-TW" altLang="en-US" dirty="0" smtClean="0">
                <a:latin typeface="+mn-ea"/>
              </a:rPr>
              <a:t>依據辦法：</a:t>
            </a:r>
            <a:endParaRPr lang="en-US" altLang="zh-TW" dirty="0" smtClean="0">
              <a:latin typeface="+mn-ea"/>
            </a:endParaRPr>
          </a:p>
          <a:p>
            <a:pPr marL="0" indent="0">
              <a:buNone/>
            </a:pPr>
            <a:r>
              <a:rPr lang="zh-TW" altLang="en-US" dirty="0">
                <a:latin typeface="+mn-ea"/>
              </a:rPr>
              <a:t>一、 教育部</a:t>
            </a:r>
            <a:r>
              <a:rPr lang="en-US" altLang="zh-TW" dirty="0">
                <a:latin typeface="+mn-ea"/>
              </a:rPr>
              <a:t>103 </a:t>
            </a:r>
            <a:r>
              <a:rPr lang="zh-TW" altLang="en-US" dirty="0">
                <a:latin typeface="+mn-ea"/>
              </a:rPr>
              <a:t>年</a:t>
            </a:r>
            <a:r>
              <a:rPr lang="en-US" altLang="zh-TW" dirty="0">
                <a:latin typeface="+mn-ea"/>
              </a:rPr>
              <a:t>6 </a:t>
            </a:r>
            <a:r>
              <a:rPr lang="zh-TW" altLang="en-US" dirty="0">
                <a:latin typeface="+mn-ea"/>
              </a:rPr>
              <a:t>月</a:t>
            </a:r>
            <a:r>
              <a:rPr lang="en-US" altLang="zh-TW" dirty="0">
                <a:latin typeface="+mn-ea"/>
              </a:rPr>
              <a:t>18 </a:t>
            </a:r>
            <a:r>
              <a:rPr lang="zh-TW" altLang="en-US" dirty="0">
                <a:latin typeface="+mn-ea"/>
              </a:rPr>
              <a:t>日總統華總一義</a:t>
            </a:r>
            <a:r>
              <a:rPr lang="zh-TW" altLang="en-US" dirty="0" smtClean="0">
                <a:latin typeface="+mn-ea"/>
              </a:rPr>
              <a:t>字 </a:t>
            </a:r>
            <a:endParaRPr lang="en-US" altLang="zh-TW" dirty="0" smtClean="0">
              <a:latin typeface="+mn-ea"/>
            </a:endParaRPr>
          </a:p>
          <a:p>
            <a:pPr marL="0" indent="0">
              <a:buNone/>
            </a:pPr>
            <a:r>
              <a:rPr lang="en-US" altLang="zh-TW" dirty="0" smtClean="0">
                <a:latin typeface="+mn-ea"/>
              </a:rPr>
              <a:t>         </a:t>
            </a:r>
            <a:r>
              <a:rPr lang="zh-TW" altLang="en-US" dirty="0" smtClean="0">
                <a:latin typeface="+mn-ea"/>
              </a:rPr>
              <a:t>第</a:t>
            </a:r>
            <a:r>
              <a:rPr lang="en-US" altLang="zh-TW" dirty="0">
                <a:latin typeface="+mn-ea"/>
              </a:rPr>
              <a:t>10300093311 </a:t>
            </a:r>
            <a:r>
              <a:rPr lang="zh-TW" altLang="en-US" dirty="0">
                <a:latin typeface="+mn-ea"/>
              </a:rPr>
              <a:t>號令修正公布</a:t>
            </a:r>
            <a:r>
              <a:rPr lang="zh-TW" altLang="en-US" dirty="0" smtClean="0">
                <a:latin typeface="+mn-ea"/>
              </a:rPr>
              <a:t>特殊教育法</a:t>
            </a:r>
            <a:endParaRPr lang="zh-TW" altLang="en-US" dirty="0">
              <a:latin typeface="+mn-ea"/>
            </a:endParaRPr>
          </a:p>
          <a:p>
            <a:pPr marL="0" indent="0">
              <a:buNone/>
            </a:pPr>
            <a:r>
              <a:rPr lang="zh-TW" altLang="en-US" dirty="0">
                <a:latin typeface="+mn-ea"/>
              </a:rPr>
              <a:t>二、 教育部</a:t>
            </a:r>
            <a:r>
              <a:rPr lang="en-US" altLang="zh-TW" dirty="0">
                <a:latin typeface="+mn-ea"/>
              </a:rPr>
              <a:t>102 </a:t>
            </a:r>
            <a:r>
              <a:rPr lang="zh-TW" altLang="en-US" dirty="0">
                <a:latin typeface="+mn-ea"/>
              </a:rPr>
              <a:t>年</a:t>
            </a:r>
            <a:r>
              <a:rPr lang="en-US" altLang="zh-TW" dirty="0">
                <a:latin typeface="+mn-ea"/>
              </a:rPr>
              <a:t>7 </a:t>
            </a:r>
            <a:r>
              <a:rPr lang="zh-TW" altLang="en-US" dirty="0">
                <a:latin typeface="+mn-ea"/>
              </a:rPr>
              <a:t>月</a:t>
            </a:r>
            <a:r>
              <a:rPr lang="en-US" altLang="zh-TW" dirty="0">
                <a:latin typeface="+mn-ea"/>
              </a:rPr>
              <a:t>12 </a:t>
            </a:r>
            <a:r>
              <a:rPr lang="zh-TW" altLang="en-US" dirty="0">
                <a:latin typeface="+mn-ea"/>
              </a:rPr>
              <a:t>日教育部臺教學</a:t>
            </a:r>
            <a:r>
              <a:rPr lang="en-US" altLang="zh-TW" dirty="0">
                <a:latin typeface="+mn-ea"/>
              </a:rPr>
              <a:t>(</a:t>
            </a:r>
            <a:r>
              <a:rPr lang="zh-TW" altLang="en-US" dirty="0">
                <a:latin typeface="+mn-ea"/>
              </a:rPr>
              <a:t>四</a:t>
            </a:r>
            <a:r>
              <a:rPr lang="en-US" altLang="zh-TW" dirty="0" smtClean="0">
                <a:latin typeface="+mn-ea"/>
              </a:rPr>
              <a:t>)</a:t>
            </a:r>
            <a:br>
              <a:rPr lang="en-US" altLang="zh-TW" dirty="0" smtClean="0">
                <a:latin typeface="+mn-ea"/>
              </a:rPr>
            </a:br>
            <a:r>
              <a:rPr lang="en-US" altLang="zh-TW" dirty="0" smtClean="0">
                <a:latin typeface="+mn-ea"/>
              </a:rPr>
              <a:t>         </a:t>
            </a:r>
            <a:r>
              <a:rPr lang="zh-TW" altLang="en-US" dirty="0" smtClean="0">
                <a:latin typeface="+mn-ea"/>
              </a:rPr>
              <a:t>字</a:t>
            </a:r>
            <a:r>
              <a:rPr lang="zh-TW" altLang="en-US" dirty="0">
                <a:latin typeface="+mn-ea"/>
              </a:rPr>
              <a:t>第 </a:t>
            </a:r>
            <a:r>
              <a:rPr lang="en-US" altLang="zh-TW" dirty="0">
                <a:latin typeface="+mn-ea"/>
              </a:rPr>
              <a:t>1020097264B </a:t>
            </a:r>
            <a:r>
              <a:rPr lang="zh-TW" altLang="en-US" dirty="0">
                <a:latin typeface="+mn-ea"/>
              </a:rPr>
              <a:t>號令修正發布</a:t>
            </a:r>
            <a:r>
              <a:rPr lang="zh-TW" altLang="en-US" dirty="0" smtClean="0">
                <a:latin typeface="+mn-ea"/>
              </a:rPr>
              <a:t>特殊教</a:t>
            </a:r>
            <a:r>
              <a:rPr lang="en-US" altLang="zh-TW" dirty="0" smtClean="0">
                <a:latin typeface="+mn-ea"/>
              </a:rPr>
              <a:t/>
            </a:r>
            <a:br>
              <a:rPr lang="en-US" altLang="zh-TW" dirty="0" smtClean="0">
                <a:latin typeface="+mn-ea"/>
              </a:rPr>
            </a:br>
            <a:r>
              <a:rPr lang="en-US" altLang="zh-TW" dirty="0" smtClean="0">
                <a:latin typeface="+mn-ea"/>
              </a:rPr>
              <a:t>         </a:t>
            </a:r>
            <a:r>
              <a:rPr lang="zh-TW" altLang="en-US" dirty="0" smtClean="0">
                <a:latin typeface="+mn-ea"/>
              </a:rPr>
              <a:t>育</a:t>
            </a:r>
            <a:r>
              <a:rPr lang="zh-TW" altLang="en-US" dirty="0">
                <a:latin typeface="+mn-ea"/>
              </a:rPr>
              <a:t>法施行</a:t>
            </a:r>
            <a:r>
              <a:rPr lang="zh-TW" altLang="en-US" dirty="0" smtClean="0">
                <a:latin typeface="+mn-ea"/>
              </a:rPr>
              <a:t>細則</a:t>
            </a:r>
            <a:endParaRPr lang="zh-TW" altLang="en-US" dirty="0">
              <a:latin typeface="+mn-ea"/>
            </a:endParaRPr>
          </a:p>
        </p:txBody>
      </p:sp>
    </p:spTree>
    <p:extLst>
      <p:ext uri="{BB962C8B-B14F-4D97-AF65-F5344CB8AC3E}">
        <p14:creationId xmlns:p14="http://schemas.microsoft.com/office/powerpoint/2010/main" val="389885673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normAutofit lnSpcReduction="10000"/>
          </a:bodyPr>
          <a:lstStyle/>
          <a:p>
            <a:pPr marL="0" lvl="0" indent="0">
              <a:buNone/>
            </a:pPr>
            <a:r>
              <a:rPr lang="en-US" altLang="zh-TW" dirty="0">
                <a:solidFill>
                  <a:prstClr val="black"/>
                </a:solidFill>
              </a:rPr>
              <a:t>(3) </a:t>
            </a:r>
            <a:r>
              <a:rPr lang="zh-TW" altLang="en-US" dirty="0">
                <a:solidFill>
                  <a:prstClr val="black"/>
                </a:solidFill>
              </a:rPr>
              <a:t>障礙類別為第七類，</a:t>
            </a:r>
            <a:r>
              <a:rPr lang="en-US" altLang="zh-TW" dirty="0">
                <a:solidFill>
                  <a:prstClr val="black"/>
                </a:solidFill>
              </a:rPr>
              <a:t>ICD </a:t>
            </a:r>
            <a:r>
              <a:rPr lang="zh-TW" altLang="en-US" dirty="0">
                <a:solidFill>
                  <a:prstClr val="black"/>
                </a:solidFill>
              </a:rPr>
              <a:t>診斷註記</a:t>
            </a:r>
            <a:r>
              <a:rPr lang="en-US" altLang="zh-TW" dirty="0">
                <a:solidFill>
                  <a:prstClr val="black"/>
                </a:solidFill>
              </a:rPr>
              <a:t>【05】</a:t>
            </a:r>
            <a:r>
              <a:rPr lang="zh-TW" altLang="en-US" dirty="0">
                <a:solidFill>
                  <a:prstClr val="black"/>
                </a:solidFill>
              </a:rPr>
              <a:t>肢體障礙者，且不含</a:t>
            </a:r>
            <a:r>
              <a:rPr lang="en-US" altLang="zh-TW" dirty="0">
                <a:solidFill>
                  <a:prstClr val="black"/>
                </a:solidFill>
              </a:rPr>
              <a:t>ICD </a:t>
            </a:r>
            <a:r>
              <a:rPr lang="zh-TW" altLang="en-US" dirty="0">
                <a:solidFill>
                  <a:prstClr val="black"/>
                </a:solidFill>
              </a:rPr>
              <a:t>診斷註記</a:t>
            </a:r>
            <a:r>
              <a:rPr lang="en-US" altLang="zh-TW" dirty="0">
                <a:solidFill>
                  <a:prstClr val="black"/>
                </a:solidFill>
              </a:rPr>
              <a:t>【06】</a:t>
            </a:r>
            <a:r>
              <a:rPr lang="zh-TW" altLang="en-US" dirty="0">
                <a:solidFill>
                  <a:prstClr val="black"/>
                </a:solidFill>
              </a:rPr>
              <a:t>或</a:t>
            </a:r>
            <a:r>
              <a:rPr lang="en-US" altLang="zh-TW" dirty="0">
                <a:solidFill>
                  <a:prstClr val="black"/>
                </a:solidFill>
              </a:rPr>
              <a:t>【317 </a:t>
            </a:r>
            <a:r>
              <a:rPr lang="zh-TW" altLang="en-US" dirty="0">
                <a:solidFill>
                  <a:prstClr val="black"/>
                </a:solidFill>
              </a:rPr>
              <a:t>或</a:t>
            </a:r>
            <a:r>
              <a:rPr lang="en-US" altLang="zh-TW" dirty="0">
                <a:solidFill>
                  <a:prstClr val="black"/>
                </a:solidFill>
              </a:rPr>
              <a:t>318 </a:t>
            </a:r>
            <a:r>
              <a:rPr lang="zh-TW" altLang="en-US" dirty="0">
                <a:solidFill>
                  <a:prstClr val="black"/>
                </a:solidFill>
              </a:rPr>
              <a:t>或</a:t>
            </a:r>
            <a:r>
              <a:rPr lang="en-US" altLang="zh-TW" dirty="0">
                <a:solidFill>
                  <a:prstClr val="black"/>
                </a:solidFill>
              </a:rPr>
              <a:t>318.0 </a:t>
            </a:r>
            <a:r>
              <a:rPr lang="zh-TW" altLang="en-US" dirty="0">
                <a:solidFill>
                  <a:prstClr val="black"/>
                </a:solidFill>
              </a:rPr>
              <a:t>或</a:t>
            </a:r>
            <a:r>
              <a:rPr lang="en-US" altLang="zh-TW" dirty="0">
                <a:solidFill>
                  <a:prstClr val="black"/>
                </a:solidFill>
              </a:rPr>
              <a:t>318.1 </a:t>
            </a:r>
            <a:r>
              <a:rPr lang="zh-TW" altLang="en-US" dirty="0">
                <a:solidFill>
                  <a:prstClr val="black"/>
                </a:solidFill>
              </a:rPr>
              <a:t>或</a:t>
            </a:r>
            <a:r>
              <a:rPr lang="en-US" altLang="zh-TW" dirty="0">
                <a:solidFill>
                  <a:prstClr val="black"/>
                </a:solidFill>
              </a:rPr>
              <a:t>318.2 </a:t>
            </a:r>
            <a:r>
              <a:rPr lang="zh-TW" altLang="en-US" dirty="0">
                <a:solidFill>
                  <a:prstClr val="black"/>
                </a:solidFill>
              </a:rPr>
              <a:t>或</a:t>
            </a:r>
            <a:r>
              <a:rPr lang="en-US" altLang="zh-TW" dirty="0">
                <a:solidFill>
                  <a:prstClr val="black"/>
                </a:solidFill>
              </a:rPr>
              <a:t>319】</a:t>
            </a:r>
            <a:r>
              <a:rPr lang="zh-TW" altLang="en-US" dirty="0">
                <a:solidFill>
                  <a:prstClr val="black"/>
                </a:solidFill>
              </a:rPr>
              <a:t>智能障礙者。</a:t>
            </a:r>
          </a:p>
          <a:p>
            <a:pPr marL="0" lvl="0" indent="0">
              <a:buNone/>
            </a:pPr>
            <a:r>
              <a:rPr lang="en-US" altLang="zh-TW" dirty="0">
                <a:solidFill>
                  <a:prstClr val="black"/>
                </a:solidFill>
              </a:rPr>
              <a:t>(4) </a:t>
            </a:r>
            <a:r>
              <a:rPr lang="zh-TW" altLang="en-US" dirty="0">
                <a:solidFill>
                  <a:prstClr val="black"/>
                </a:solidFill>
              </a:rPr>
              <a:t>持有其他類別身心障礙證明者。</a:t>
            </a:r>
            <a:r>
              <a:rPr lang="en-US" altLang="zh-TW" dirty="0">
                <a:solidFill>
                  <a:prstClr val="black"/>
                </a:solidFill>
              </a:rPr>
              <a:t>(</a:t>
            </a:r>
            <a:r>
              <a:rPr lang="zh-TW" altLang="en-US" dirty="0">
                <a:solidFill>
                  <a:prstClr val="black"/>
                </a:solidFill>
              </a:rPr>
              <a:t>不含</a:t>
            </a:r>
            <a:r>
              <a:rPr lang="en-US" altLang="zh-TW" dirty="0">
                <a:solidFill>
                  <a:prstClr val="black"/>
                </a:solidFill>
              </a:rPr>
              <a:t>ICD </a:t>
            </a:r>
            <a:r>
              <a:rPr lang="zh-TW" altLang="en-US" dirty="0">
                <a:solidFill>
                  <a:prstClr val="black"/>
                </a:solidFill>
              </a:rPr>
              <a:t>診斷註記</a:t>
            </a:r>
            <a:r>
              <a:rPr lang="en-US" altLang="zh-TW" dirty="0">
                <a:solidFill>
                  <a:prstClr val="black"/>
                </a:solidFill>
              </a:rPr>
              <a:t>【06】</a:t>
            </a:r>
            <a:r>
              <a:rPr lang="zh-TW" altLang="en-US" dirty="0">
                <a:solidFill>
                  <a:prstClr val="black"/>
                </a:solidFill>
              </a:rPr>
              <a:t>或</a:t>
            </a:r>
            <a:r>
              <a:rPr lang="en-US" altLang="zh-TW" dirty="0">
                <a:solidFill>
                  <a:prstClr val="black"/>
                </a:solidFill>
              </a:rPr>
              <a:t>【317</a:t>
            </a:r>
            <a:r>
              <a:rPr lang="zh-TW" altLang="en-US" dirty="0">
                <a:solidFill>
                  <a:prstClr val="black"/>
                </a:solidFill>
              </a:rPr>
              <a:t>或</a:t>
            </a:r>
            <a:r>
              <a:rPr lang="en-US" altLang="zh-TW" dirty="0">
                <a:solidFill>
                  <a:prstClr val="black"/>
                </a:solidFill>
              </a:rPr>
              <a:t>318 </a:t>
            </a:r>
            <a:r>
              <a:rPr lang="zh-TW" altLang="en-US" dirty="0">
                <a:solidFill>
                  <a:prstClr val="black"/>
                </a:solidFill>
              </a:rPr>
              <a:t>或</a:t>
            </a:r>
            <a:r>
              <a:rPr lang="en-US" altLang="zh-TW" dirty="0">
                <a:solidFill>
                  <a:prstClr val="black"/>
                </a:solidFill>
              </a:rPr>
              <a:t>318.0 </a:t>
            </a:r>
            <a:r>
              <a:rPr lang="zh-TW" altLang="en-US" dirty="0">
                <a:solidFill>
                  <a:prstClr val="black"/>
                </a:solidFill>
              </a:rPr>
              <a:t>或</a:t>
            </a:r>
            <a:r>
              <a:rPr lang="en-US" altLang="zh-TW" dirty="0">
                <a:solidFill>
                  <a:prstClr val="black"/>
                </a:solidFill>
              </a:rPr>
              <a:t>318.1 </a:t>
            </a:r>
            <a:r>
              <a:rPr lang="zh-TW" altLang="en-US" dirty="0">
                <a:solidFill>
                  <a:prstClr val="black"/>
                </a:solidFill>
              </a:rPr>
              <a:t>或</a:t>
            </a:r>
            <a:r>
              <a:rPr lang="en-US" altLang="zh-TW" dirty="0">
                <a:solidFill>
                  <a:prstClr val="black"/>
                </a:solidFill>
              </a:rPr>
              <a:t>318.2 </a:t>
            </a:r>
            <a:r>
              <a:rPr lang="zh-TW" altLang="en-US" dirty="0">
                <a:solidFill>
                  <a:prstClr val="black"/>
                </a:solidFill>
              </a:rPr>
              <a:t>或</a:t>
            </a:r>
            <a:r>
              <a:rPr lang="en-US" altLang="zh-TW" dirty="0">
                <a:solidFill>
                  <a:prstClr val="black"/>
                </a:solidFill>
              </a:rPr>
              <a:t>319】</a:t>
            </a:r>
            <a:r>
              <a:rPr lang="zh-TW" altLang="en-US" dirty="0">
                <a:solidFill>
                  <a:prstClr val="black"/>
                </a:solidFill>
              </a:rPr>
              <a:t>智能障礙者。</a:t>
            </a:r>
            <a:r>
              <a:rPr lang="en-US" altLang="zh-TW" dirty="0" smtClean="0">
                <a:solidFill>
                  <a:prstClr val="black"/>
                </a:solidFill>
              </a:rPr>
              <a:t>)</a:t>
            </a:r>
            <a:endParaRPr lang="en-US" altLang="zh-TW" dirty="0" smtClean="0"/>
          </a:p>
          <a:p>
            <a:endParaRPr lang="en-US" altLang="zh-TW" dirty="0" smtClean="0"/>
          </a:p>
          <a:p>
            <a:r>
              <a:rPr lang="zh-TW" altLang="en-US" b="1" u="sng" dirty="0" smtClean="0"/>
              <a:t>綜上所述：非智能障礙類均可報名。</a:t>
            </a:r>
            <a:endParaRPr lang="zh-TW" altLang="en-US" b="1" u="sng" dirty="0"/>
          </a:p>
        </p:txBody>
      </p:sp>
    </p:spTree>
    <p:extLst>
      <p:ext uri="{BB962C8B-B14F-4D97-AF65-F5344CB8AC3E}">
        <p14:creationId xmlns:p14="http://schemas.microsoft.com/office/powerpoint/2010/main" val="110920723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normAutofit fontScale="85000" lnSpcReduction="20000"/>
          </a:bodyPr>
          <a:lstStyle/>
          <a:p>
            <a:r>
              <a:rPr lang="zh-TW" altLang="en-US" dirty="0"/>
              <a:t>三、 報名日期及方式：</a:t>
            </a:r>
          </a:p>
          <a:p>
            <a:r>
              <a:rPr lang="en-US" altLang="zh-TW" dirty="0"/>
              <a:t>(</a:t>
            </a:r>
            <a:r>
              <a:rPr lang="zh-TW" altLang="en-US" dirty="0"/>
              <a:t>一</a:t>
            </a:r>
            <a:r>
              <a:rPr lang="en-US" altLang="zh-TW" dirty="0"/>
              <a:t>) </a:t>
            </a:r>
            <a:r>
              <a:rPr lang="en-US" altLang="zh-TW" dirty="0" smtClean="0"/>
              <a:t>107</a:t>
            </a:r>
            <a:r>
              <a:rPr lang="zh-TW" altLang="zh-TW" dirty="0" smtClean="0"/>
              <a:t>年</a:t>
            </a:r>
            <a:r>
              <a:rPr lang="en-US" altLang="zh-TW" dirty="0"/>
              <a:t>2</a:t>
            </a:r>
            <a:r>
              <a:rPr lang="zh-TW" altLang="zh-TW" dirty="0" smtClean="0"/>
              <a:t>月</a:t>
            </a:r>
            <a:r>
              <a:rPr lang="en-US" altLang="zh-TW" dirty="0" smtClean="0"/>
              <a:t>21</a:t>
            </a:r>
            <a:r>
              <a:rPr lang="zh-TW" altLang="zh-TW" dirty="0" smtClean="0"/>
              <a:t>日</a:t>
            </a:r>
            <a:r>
              <a:rPr lang="zh-TW" altLang="zh-TW" dirty="0"/>
              <a:t>（星期三）</a:t>
            </a:r>
            <a:r>
              <a:rPr lang="zh-TW" altLang="zh-TW" dirty="0" smtClean="0"/>
              <a:t>至</a:t>
            </a:r>
            <a:r>
              <a:rPr lang="en-US" altLang="zh-TW" dirty="0"/>
              <a:t>3</a:t>
            </a:r>
            <a:r>
              <a:rPr lang="zh-TW" altLang="zh-TW" dirty="0" smtClean="0"/>
              <a:t>月</a:t>
            </a:r>
            <a:r>
              <a:rPr lang="en-US" altLang="zh-TW" dirty="0"/>
              <a:t>5</a:t>
            </a:r>
            <a:r>
              <a:rPr lang="zh-TW" altLang="zh-TW" dirty="0" smtClean="0"/>
              <a:t>日</a:t>
            </a:r>
            <a:r>
              <a:rPr lang="en-US" altLang="zh-TW" dirty="0"/>
              <a:t>(</a:t>
            </a:r>
            <a:r>
              <a:rPr lang="zh-TW" altLang="zh-TW" dirty="0" smtClean="0"/>
              <a:t>星期</a:t>
            </a:r>
            <a:r>
              <a:rPr lang="zh-TW" altLang="en-US" dirty="0" smtClean="0"/>
              <a:t>一</a:t>
            </a:r>
            <a:r>
              <a:rPr lang="en-US" altLang="zh-TW" dirty="0" smtClean="0"/>
              <a:t>)</a:t>
            </a:r>
            <a:r>
              <a:rPr lang="zh-TW" altLang="en-US" dirty="0" smtClean="0"/>
              <a:t>，</a:t>
            </a:r>
            <a:r>
              <a:rPr lang="zh-TW" altLang="en-US" dirty="0"/>
              <a:t>學生向就讀國中辦理</a:t>
            </a:r>
            <a:r>
              <a:rPr lang="zh-TW" altLang="en-US" dirty="0" smtClean="0"/>
              <a:t>報名</a:t>
            </a:r>
            <a:r>
              <a:rPr lang="zh-TW" altLang="en-US" dirty="0"/>
              <a:t>，各國中完成網路報名。簡章與報名表逕至「高雄區身心障礙學生適</a:t>
            </a:r>
            <a:r>
              <a:rPr lang="zh-TW" altLang="en-US" dirty="0" smtClean="0"/>
              <a:t>性輔導</a:t>
            </a:r>
            <a:r>
              <a:rPr lang="zh-TW" altLang="en-US" dirty="0"/>
              <a:t>安置網站」</a:t>
            </a:r>
            <a:r>
              <a:rPr lang="en-US" altLang="zh-TW" dirty="0"/>
              <a:t>(http</a:t>
            </a:r>
            <a:r>
              <a:rPr lang="en-US" altLang="zh-TW" dirty="0" smtClean="0"/>
              <a:t>://adapt.spec.kh.edu.tw/)</a:t>
            </a:r>
            <a:r>
              <a:rPr lang="zh-TW" altLang="en-US" dirty="0"/>
              <a:t>下載。</a:t>
            </a:r>
          </a:p>
          <a:p>
            <a:r>
              <a:rPr lang="en-US" altLang="zh-TW" dirty="0"/>
              <a:t>(</a:t>
            </a:r>
            <a:r>
              <a:rPr lang="zh-TW" altLang="en-US" dirty="0"/>
              <a:t>二</a:t>
            </a:r>
            <a:r>
              <a:rPr lang="en-US" altLang="zh-TW" dirty="0"/>
              <a:t>) </a:t>
            </a:r>
            <a:r>
              <a:rPr lang="zh-TW" altLang="en-US" dirty="0"/>
              <a:t>學生可選擇居住地區外之安置作業區報名，惟限報名一區，報名區即</a:t>
            </a:r>
            <a:r>
              <a:rPr lang="zh-TW" altLang="en-US" dirty="0" smtClean="0"/>
              <a:t>安置區</a:t>
            </a:r>
            <a:r>
              <a:rPr lang="zh-TW" altLang="en-US" dirty="0"/>
              <a:t>。若選擇原就讀國中所在地以外之安置作業區報名，須檢附相關證明</a:t>
            </a:r>
            <a:r>
              <a:rPr lang="zh-TW" altLang="en-US" dirty="0" smtClean="0"/>
              <a:t>並通過</a:t>
            </a:r>
            <a:r>
              <a:rPr lang="zh-TW" altLang="en-US" dirty="0"/>
              <a:t>資格審查。</a:t>
            </a:r>
          </a:p>
          <a:p>
            <a:r>
              <a:rPr lang="en-US" altLang="zh-TW" dirty="0"/>
              <a:t>(</a:t>
            </a:r>
            <a:r>
              <a:rPr lang="zh-TW" altLang="en-US" dirty="0"/>
              <a:t>三</a:t>
            </a:r>
            <a:r>
              <a:rPr lang="en-US" altLang="zh-TW" dirty="0"/>
              <a:t>)</a:t>
            </a:r>
            <a:r>
              <a:rPr lang="zh-TW" altLang="en-US" dirty="0"/>
              <a:t>非高雄市學校報名，請國中承辦人員，向高雄市特殊教育資源</a:t>
            </a:r>
            <a:r>
              <a:rPr lang="zh-TW" altLang="en-US" dirty="0" smtClean="0"/>
              <a:t>中心（</a:t>
            </a:r>
            <a:r>
              <a:rPr lang="en-US" altLang="zh-TW" dirty="0" smtClean="0"/>
              <a:t>07-3753528 </a:t>
            </a:r>
            <a:r>
              <a:rPr lang="zh-TW" altLang="en-US" dirty="0" smtClean="0"/>
              <a:t>轉</a:t>
            </a:r>
            <a:r>
              <a:rPr lang="en-US" altLang="zh-TW" dirty="0" smtClean="0"/>
              <a:t>15</a:t>
            </a:r>
            <a:r>
              <a:rPr lang="zh-TW" altLang="en-US" dirty="0"/>
              <a:t>）索取線上報名系統帳號密碼後，登入報名。</a:t>
            </a:r>
          </a:p>
        </p:txBody>
      </p:sp>
    </p:spTree>
    <p:extLst>
      <p:ext uri="{BB962C8B-B14F-4D97-AF65-F5344CB8AC3E}">
        <p14:creationId xmlns:p14="http://schemas.microsoft.com/office/powerpoint/2010/main" val="406799902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a:xfrm>
            <a:off x="457200" y="1600200"/>
            <a:ext cx="8363272" cy="4525963"/>
          </a:xfrm>
        </p:spPr>
        <p:txBody>
          <a:bodyPr>
            <a:normAutofit lnSpcReduction="10000"/>
          </a:bodyPr>
          <a:lstStyle/>
          <a:p>
            <a:r>
              <a:rPr lang="zh-TW" altLang="en-US" dirty="0"/>
              <a:t>各國中應上傳資料：</a:t>
            </a:r>
            <a:r>
              <a:rPr lang="en-US" altLang="zh-TW" dirty="0"/>
              <a:t>(</a:t>
            </a:r>
            <a:r>
              <a:rPr lang="zh-TW" altLang="en-US" dirty="0"/>
              <a:t>如有缺件不受理報名</a:t>
            </a:r>
            <a:r>
              <a:rPr lang="en-US" altLang="zh-TW" dirty="0"/>
              <a:t>)</a:t>
            </a:r>
          </a:p>
          <a:p>
            <a:pPr marL="0" indent="0">
              <a:buNone/>
            </a:pPr>
            <a:r>
              <a:rPr lang="en-US" altLang="zh-TW" dirty="0"/>
              <a:t>(</a:t>
            </a:r>
            <a:r>
              <a:rPr lang="zh-TW" altLang="en-US" dirty="0"/>
              <a:t>一</a:t>
            </a:r>
            <a:r>
              <a:rPr lang="en-US" altLang="zh-TW" dirty="0"/>
              <a:t>)</a:t>
            </a:r>
            <a:r>
              <a:rPr lang="zh-TW" altLang="en-US" dirty="0"/>
              <a:t>上網登打並掃描上傳報名表（表</a:t>
            </a:r>
            <a:r>
              <a:rPr lang="en-US" altLang="zh-TW" dirty="0" smtClean="0"/>
              <a:t>1</a:t>
            </a:r>
            <a:r>
              <a:rPr lang="zh-TW" altLang="en-US" dirty="0" smtClean="0"/>
              <a:t>），</a:t>
            </a:r>
            <a:r>
              <a:rPr lang="zh-TW" altLang="en-US" dirty="0"/>
              <a:t>志願選填說明如下：</a:t>
            </a:r>
            <a:r>
              <a:rPr lang="en-US" altLang="zh-TW" dirty="0"/>
              <a:t>(</a:t>
            </a:r>
            <a:r>
              <a:rPr lang="zh-TW" altLang="en-US" dirty="0"/>
              <a:t>安置學校一覽表請參閱附錄</a:t>
            </a:r>
            <a:r>
              <a:rPr lang="en-US" altLang="zh-TW" dirty="0"/>
              <a:t>1)</a:t>
            </a:r>
            <a:r>
              <a:rPr lang="zh-TW" altLang="en-US" dirty="0"/>
              <a:t>。</a:t>
            </a:r>
          </a:p>
          <a:p>
            <a:pPr marL="0" indent="0">
              <a:buNone/>
            </a:pPr>
            <a:r>
              <a:rPr lang="en-US" altLang="zh-TW" dirty="0"/>
              <a:t>1.</a:t>
            </a:r>
            <a:r>
              <a:rPr lang="zh-TW" altLang="en-US" dirty="0"/>
              <a:t>學生依志願序至多選填</a:t>
            </a:r>
            <a:r>
              <a:rPr lang="en-US" altLang="zh-TW" dirty="0"/>
              <a:t>3</a:t>
            </a:r>
            <a:r>
              <a:rPr lang="zh-TW" altLang="en-US" dirty="0"/>
              <a:t>群，每群至多可填寫</a:t>
            </a:r>
            <a:r>
              <a:rPr lang="en-US" altLang="zh-TW" dirty="0"/>
              <a:t>10</a:t>
            </a:r>
            <a:r>
              <a:rPr lang="zh-TW" altLang="en-US" dirty="0"/>
              <a:t>個志願。</a:t>
            </a:r>
          </a:p>
          <a:p>
            <a:pPr marL="0" indent="0">
              <a:buNone/>
            </a:pPr>
            <a:r>
              <a:rPr lang="en-US" altLang="zh-TW" dirty="0"/>
              <a:t>2.</a:t>
            </a:r>
            <a:r>
              <a:rPr lang="zh-TW" altLang="en-US" dirty="0"/>
              <a:t>選填志願至少</a:t>
            </a:r>
            <a:r>
              <a:rPr lang="en-US" altLang="zh-TW" dirty="0"/>
              <a:t>10</a:t>
            </a:r>
            <a:r>
              <a:rPr lang="zh-TW" altLang="en-US" dirty="0"/>
              <a:t>個志願為原則，至多</a:t>
            </a:r>
            <a:r>
              <a:rPr lang="en-US" altLang="zh-TW" dirty="0"/>
              <a:t>30</a:t>
            </a:r>
            <a:r>
              <a:rPr lang="zh-TW" altLang="en-US" dirty="0"/>
              <a:t>個志願。</a:t>
            </a:r>
          </a:p>
          <a:p>
            <a:pPr marL="0" indent="0">
              <a:buNone/>
            </a:pPr>
            <a:r>
              <a:rPr lang="en-US" altLang="zh-TW" dirty="0"/>
              <a:t>3.</a:t>
            </a:r>
            <a:r>
              <a:rPr lang="zh-TW" altLang="en-US" dirty="0"/>
              <a:t>若選填志願總數未達</a:t>
            </a:r>
            <a:r>
              <a:rPr lang="en-US" altLang="zh-TW" dirty="0"/>
              <a:t>10</a:t>
            </a:r>
            <a:r>
              <a:rPr lang="zh-TW" altLang="en-US" dirty="0"/>
              <a:t>個志願，可加選第四志願群或不足額選填。</a:t>
            </a:r>
          </a:p>
          <a:p>
            <a:pPr marL="0" indent="0">
              <a:buNone/>
            </a:pPr>
            <a:endParaRPr lang="zh-TW" altLang="en-US" dirty="0"/>
          </a:p>
        </p:txBody>
      </p:sp>
    </p:spTree>
    <p:extLst>
      <p:ext uri="{BB962C8B-B14F-4D97-AF65-F5344CB8AC3E}">
        <p14:creationId xmlns:p14="http://schemas.microsoft.com/office/powerpoint/2010/main" val="290863084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a:xfrm>
            <a:off x="0" y="1628800"/>
            <a:ext cx="9145016" cy="4525963"/>
          </a:xfrm>
        </p:spPr>
        <p:txBody>
          <a:bodyPr>
            <a:normAutofit/>
          </a:bodyPr>
          <a:lstStyle/>
          <a:p>
            <a:pPr lvl="0"/>
            <a:r>
              <a:rPr lang="en-US" altLang="zh-TW" dirty="0">
                <a:solidFill>
                  <a:prstClr val="black"/>
                </a:solidFill>
              </a:rPr>
              <a:t>(</a:t>
            </a:r>
            <a:r>
              <a:rPr lang="zh-TW" altLang="en-US" dirty="0">
                <a:solidFill>
                  <a:prstClr val="black"/>
                </a:solidFill>
              </a:rPr>
              <a:t>二</a:t>
            </a:r>
            <a:r>
              <a:rPr lang="en-US" altLang="zh-TW" dirty="0">
                <a:solidFill>
                  <a:prstClr val="black"/>
                </a:solidFill>
              </a:rPr>
              <a:t>)</a:t>
            </a:r>
            <a:r>
              <a:rPr lang="zh-TW" altLang="en-US" dirty="0">
                <a:solidFill>
                  <a:prstClr val="black"/>
                </a:solidFill>
              </a:rPr>
              <a:t>掃描上傳非應屆畢業生國中學歷</a:t>
            </a:r>
            <a:r>
              <a:rPr lang="en-US" altLang="zh-TW" dirty="0">
                <a:solidFill>
                  <a:prstClr val="black"/>
                </a:solidFill>
              </a:rPr>
              <a:t>(</a:t>
            </a:r>
            <a:r>
              <a:rPr lang="zh-TW" altLang="en-US" dirty="0">
                <a:solidFill>
                  <a:prstClr val="black"/>
                </a:solidFill>
              </a:rPr>
              <a:t>力</a:t>
            </a:r>
            <a:r>
              <a:rPr lang="en-US" altLang="zh-TW" dirty="0">
                <a:solidFill>
                  <a:prstClr val="black"/>
                </a:solidFill>
              </a:rPr>
              <a:t>)</a:t>
            </a:r>
            <a:r>
              <a:rPr lang="zh-TW" altLang="en-US" dirty="0">
                <a:solidFill>
                  <a:prstClr val="black"/>
                </a:solidFill>
              </a:rPr>
              <a:t>證件正本。</a:t>
            </a:r>
          </a:p>
          <a:p>
            <a:pPr lvl="0"/>
            <a:r>
              <a:rPr lang="en-US" altLang="zh-TW" dirty="0">
                <a:solidFill>
                  <a:prstClr val="black"/>
                </a:solidFill>
              </a:rPr>
              <a:t>(</a:t>
            </a:r>
            <a:r>
              <a:rPr lang="zh-TW" altLang="en-US" dirty="0">
                <a:solidFill>
                  <a:prstClr val="black"/>
                </a:solidFill>
              </a:rPr>
              <a:t>三</a:t>
            </a:r>
            <a:r>
              <a:rPr lang="en-US" altLang="zh-TW" dirty="0">
                <a:solidFill>
                  <a:prstClr val="black"/>
                </a:solidFill>
              </a:rPr>
              <a:t>)</a:t>
            </a:r>
            <a:r>
              <a:rPr lang="zh-TW" altLang="en-US" dirty="0">
                <a:solidFill>
                  <a:prstClr val="black"/>
                </a:solidFill>
              </a:rPr>
              <a:t>掃描上傳報名時有效期限內之鑑輔會鑑定證明、身心障礙手冊（證明）正本正反面。</a:t>
            </a:r>
          </a:p>
          <a:p>
            <a:pPr lvl="0"/>
            <a:r>
              <a:rPr lang="en-US" altLang="zh-TW" dirty="0">
                <a:solidFill>
                  <a:prstClr val="black"/>
                </a:solidFill>
              </a:rPr>
              <a:t>(</a:t>
            </a:r>
            <a:r>
              <a:rPr lang="zh-TW" altLang="en-US" dirty="0">
                <a:solidFill>
                  <a:prstClr val="black"/>
                </a:solidFill>
              </a:rPr>
              <a:t>四</a:t>
            </a:r>
            <a:r>
              <a:rPr lang="en-US" altLang="zh-TW" dirty="0">
                <a:solidFill>
                  <a:prstClr val="black"/>
                </a:solidFill>
              </a:rPr>
              <a:t>)</a:t>
            </a:r>
            <a:r>
              <a:rPr lang="zh-TW" altLang="en-US" dirty="0">
                <a:solidFill>
                  <a:prstClr val="black"/>
                </a:solidFill>
              </a:rPr>
              <a:t>掃描上傳學生</a:t>
            </a:r>
            <a:r>
              <a:rPr lang="en-US" altLang="zh-TW" dirty="0">
                <a:solidFill>
                  <a:prstClr val="black"/>
                </a:solidFill>
              </a:rPr>
              <a:t>2</a:t>
            </a:r>
            <a:r>
              <a:rPr lang="zh-TW" altLang="en-US" dirty="0">
                <a:solidFill>
                  <a:prstClr val="black"/>
                </a:solidFill>
              </a:rPr>
              <a:t>吋正面半身照片。</a:t>
            </a:r>
          </a:p>
          <a:p>
            <a:pPr lvl="0"/>
            <a:r>
              <a:rPr lang="en-US" altLang="zh-TW" dirty="0">
                <a:solidFill>
                  <a:prstClr val="black"/>
                </a:solidFill>
              </a:rPr>
              <a:t>(</a:t>
            </a:r>
            <a:r>
              <a:rPr lang="zh-TW" altLang="en-US" dirty="0">
                <a:solidFill>
                  <a:prstClr val="black"/>
                </a:solidFill>
              </a:rPr>
              <a:t>五</a:t>
            </a:r>
            <a:r>
              <a:rPr lang="en-US" altLang="zh-TW" dirty="0">
                <a:solidFill>
                  <a:prstClr val="black"/>
                </a:solidFill>
              </a:rPr>
              <a:t>)</a:t>
            </a:r>
            <a:r>
              <a:rPr lang="zh-TW" altLang="en-US" dirty="0">
                <a:solidFill>
                  <a:prstClr val="black"/>
                </a:solidFill>
              </a:rPr>
              <a:t>上網登打並掃描上傳生涯轉銜建議表（表</a:t>
            </a:r>
            <a:r>
              <a:rPr lang="en-US" altLang="zh-TW" dirty="0">
                <a:solidFill>
                  <a:prstClr val="black"/>
                </a:solidFill>
              </a:rPr>
              <a:t>2</a:t>
            </a:r>
            <a:r>
              <a:rPr lang="zh-TW" altLang="en-US" dirty="0">
                <a:solidFill>
                  <a:prstClr val="black"/>
                </a:solidFill>
              </a:rPr>
              <a:t>）。</a:t>
            </a:r>
          </a:p>
          <a:p>
            <a:pPr lvl="0"/>
            <a:r>
              <a:rPr lang="en-US" altLang="zh-TW" dirty="0">
                <a:solidFill>
                  <a:prstClr val="black"/>
                </a:solidFill>
              </a:rPr>
              <a:t>(</a:t>
            </a:r>
            <a:r>
              <a:rPr lang="zh-TW" altLang="en-US" dirty="0">
                <a:solidFill>
                  <a:prstClr val="black"/>
                </a:solidFill>
              </a:rPr>
              <a:t>六</a:t>
            </a:r>
            <a:r>
              <a:rPr lang="en-US" altLang="zh-TW" dirty="0">
                <a:solidFill>
                  <a:prstClr val="black"/>
                </a:solidFill>
              </a:rPr>
              <a:t>)</a:t>
            </a:r>
            <a:r>
              <a:rPr lang="zh-TW" altLang="en-US" dirty="0">
                <a:solidFill>
                  <a:prstClr val="black"/>
                </a:solidFill>
              </a:rPr>
              <a:t>生涯規劃意見表（表</a:t>
            </a:r>
            <a:r>
              <a:rPr lang="en-US" altLang="zh-TW" dirty="0">
                <a:solidFill>
                  <a:prstClr val="black"/>
                </a:solidFill>
              </a:rPr>
              <a:t>3</a:t>
            </a:r>
            <a:r>
              <a:rPr lang="zh-TW" altLang="en-US" dirty="0">
                <a:solidFill>
                  <a:prstClr val="black"/>
                </a:solidFill>
              </a:rPr>
              <a:t>）。</a:t>
            </a:r>
          </a:p>
          <a:p>
            <a:endParaRPr lang="zh-TW" altLang="en-US" dirty="0"/>
          </a:p>
        </p:txBody>
      </p:sp>
    </p:spTree>
    <p:extLst>
      <p:ext uri="{BB962C8B-B14F-4D97-AF65-F5344CB8AC3E}">
        <p14:creationId xmlns:p14="http://schemas.microsoft.com/office/powerpoint/2010/main" val="409439435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lstStyle/>
          <a:p>
            <a:r>
              <a:rPr lang="en-US" altLang="zh-TW" dirty="0"/>
              <a:t>(</a:t>
            </a:r>
            <a:r>
              <a:rPr lang="zh-TW" altLang="en-US" dirty="0"/>
              <a:t>七</a:t>
            </a:r>
            <a:r>
              <a:rPr lang="en-US" altLang="zh-TW" dirty="0"/>
              <a:t>)</a:t>
            </a:r>
            <a:r>
              <a:rPr lang="zh-TW" altLang="en-US" dirty="0"/>
              <a:t>掃描上傳核章後之轉銜輔導會議紀錄（內容需含學習能力、學習情形、特殊行為表現概況、及未來安置建議等）。</a:t>
            </a:r>
          </a:p>
          <a:p>
            <a:r>
              <a:rPr lang="en-US" altLang="zh-TW" dirty="0"/>
              <a:t>(</a:t>
            </a:r>
            <a:r>
              <a:rPr lang="zh-TW" altLang="en-US" dirty="0"/>
              <a:t>八</a:t>
            </a:r>
            <a:r>
              <a:rPr lang="en-US" altLang="zh-TW" dirty="0"/>
              <a:t>)</a:t>
            </a:r>
            <a:r>
              <a:rPr lang="zh-TW" altLang="en-US" dirty="0"/>
              <a:t>下載集體報名名冊並核章後掃描上傳。</a:t>
            </a:r>
          </a:p>
          <a:p>
            <a:r>
              <a:rPr lang="en-US" altLang="zh-TW" dirty="0"/>
              <a:t>(</a:t>
            </a:r>
            <a:r>
              <a:rPr lang="zh-TW" altLang="en-US" dirty="0"/>
              <a:t>九</a:t>
            </a:r>
            <a:r>
              <a:rPr lang="en-US" altLang="zh-TW" dirty="0"/>
              <a:t>)</a:t>
            </a:r>
            <a:r>
              <a:rPr lang="zh-TW" altLang="en-US" dirty="0"/>
              <a:t>掃描上傳佐證資料</a:t>
            </a:r>
            <a:r>
              <a:rPr lang="en-US" altLang="zh-TW" dirty="0"/>
              <a:t>(</a:t>
            </a:r>
            <a:r>
              <a:rPr lang="zh-TW" altLang="en-US" dirty="0"/>
              <a:t>學生優勢能力、技能檢定、參加國中技藝教育班等</a:t>
            </a:r>
            <a:r>
              <a:rPr lang="en-US" altLang="zh-TW" dirty="0"/>
              <a:t>)</a:t>
            </a:r>
            <a:r>
              <a:rPr lang="zh-TW" altLang="en-US" dirty="0"/>
              <a:t>。</a:t>
            </a:r>
          </a:p>
        </p:txBody>
      </p:sp>
    </p:spTree>
    <p:extLst>
      <p:ext uri="{BB962C8B-B14F-4D97-AF65-F5344CB8AC3E}">
        <p14:creationId xmlns:p14="http://schemas.microsoft.com/office/powerpoint/2010/main" val="243443466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安置作業</a:t>
            </a:r>
          </a:p>
        </p:txBody>
      </p:sp>
      <p:sp>
        <p:nvSpPr>
          <p:cNvPr id="3" name="內容版面配置區 2"/>
          <p:cNvSpPr>
            <a:spLocks noGrp="1"/>
          </p:cNvSpPr>
          <p:nvPr>
            <p:ph idx="1"/>
          </p:nvPr>
        </p:nvSpPr>
        <p:spPr/>
        <p:txBody>
          <a:bodyPr>
            <a:normAutofit fontScale="70000" lnSpcReduction="20000"/>
          </a:bodyPr>
          <a:lstStyle/>
          <a:p>
            <a:r>
              <a:rPr lang="zh-TW" altLang="en-US" dirty="0"/>
              <a:t>由高雄區身障生</a:t>
            </a:r>
            <a:r>
              <a:rPr lang="zh-TW" altLang="en-US" dirty="0" smtClean="0"/>
              <a:t>安置審議小組依</a:t>
            </a:r>
            <a:r>
              <a:rPr lang="zh-TW" altLang="en-US" dirty="0"/>
              <a:t>學生志願順序、生涯轉銜建議表、學生相關轉銜資料、學校資源、其他資料、學生作品、實作評量或面談等綜合研判，進行審查得逕予適性安置。</a:t>
            </a:r>
          </a:p>
          <a:p>
            <a:r>
              <a:rPr lang="zh-TW" altLang="en-US" dirty="0"/>
              <a:t>安置作業採依第一志願群先行安置，按該志願群內填寫之所有志願依序分發，全部學生第一志願群完成分發作業後，如無法順利安置，再依序進行第二、三志願群作業；第二、三志願群作業方式比照第一志願群方式作業。</a:t>
            </a:r>
          </a:p>
          <a:p>
            <a:r>
              <a:rPr lang="zh-TW" altLang="en-US" dirty="0"/>
              <a:t>如有不適性者，必要時辦理「晤談」（晤談通知單如表</a:t>
            </a:r>
            <a:r>
              <a:rPr lang="en-US" altLang="zh-TW" dirty="0"/>
              <a:t>4</a:t>
            </a:r>
            <a:r>
              <a:rPr lang="zh-TW" altLang="en-US" dirty="0"/>
              <a:t>、晤談委託書如表</a:t>
            </a:r>
            <a:r>
              <a:rPr lang="en-US" altLang="zh-TW" dirty="0"/>
              <a:t>5</a:t>
            </a:r>
            <a:r>
              <a:rPr lang="zh-TW" altLang="en-US" dirty="0"/>
              <a:t>）。</a:t>
            </a:r>
          </a:p>
          <a:p>
            <a:r>
              <a:rPr lang="zh-TW" altLang="en-US" dirty="0"/>
              <a:t>安置分發作業時，凡疑義個案，由高雄區身障生</a:t>
            </a:r>
            <a:r>
              <a:rPr lang="zh-TW" altLang="en-US" dirty="0" smtClean="0"/>
              <a:t>安置審議小組專案</a:t>
            </a:r>
            <a:r>
              <a:rPr lang="zh-TW" altLang="en-US" dirty="0"/>
              <a:t>審議。</a:t>
            </a:r>
          </a:p>
          <a:p>
            <a:r>
              <a:rPr lang="zh-TW" altLang="en-US" dirty="0"/>
              <a:t>凡循本簡章報名者，不得重複循身心障礙學生適性輔導安置管道另兩種簡章報名：「安置特殊教育學校」、「安置高級中等學校集中式特教班」，或參加其他縣</a:t>
            </a:r>
            <a:r>
              <a:rPr lang="en-US" altLang="zh-TW" dirty="0"/>
              <a:t>/</a:t>
            </a:r>
            <a:r>
              <a:rPr lang="zh-TW" altLang="en-US" dirty="0"/>
              <a:t>市辦理之適性輔導安置管道，違者取消本入學安置資格。</a:t>
            </a:r>
          </a:p>
        </p:txBody>
      </p:sp>
    </p:spTree>
    <p:extLst>
      <p:ext uri="{BB962C8B-B14F-4D97-AF65-F5344CB8AC3E}">
        <p14:creationId xmlns:p14="http://schemas.microsoft.com/office/powerpoint/2010/main" val="191953289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安置</a:t>
            </a:r>
            <a:r>
              <a:rPr lang="zh-TW" altLang="en-US" dirty="0"/>
              <a:t>結果公告</a:t>
            </a:r>
          </a:p>
        </p:txBody>
      </p:sp>
      <p:sp>
        <p:nvSpPr>
          <p:cNvPr id="3" name="內容版面配置區 2"/>
          <p:cNvSpPr>
            <a:spLocks noGrp="1"/>
          </p:cNvSpPr>
          <p:nvPr>
            <p:ph idx="1"/>
          </p:nvPr>
        </p:nvSpPr>
        <p:spPr>
          <a:xfrm>
            <a:off x="457200" y="1600200"/>
            <a:ext cx="8229600" cy="4997152"/>
          </a:xfrm>
        </p:spPr>
        <p:txBody>
          <a:bodyPr>
            <a:normAutofit fontScale="92500" lnSpcReduction="20000"/>
          </a:bodyPr>
          <a:lstStyle/>
          <a:p>
            <a:r>
              <a:rPr lang="zh-TW" altLang="en-US" dirty="0"/>
              <a:t>一</a:t>
            </a:r>
            <a:r>
              <a:rPr lang="zh-TW" altLang="en-US" dirty="0" smtClean="0"/>
              <a:t>、高雄</a:t>
            </a:r>
            <a:r>
              <a:rPr lang="zh-TW" altLang="en-US" dirty="0"/>
              <a:t>區身障生安置審議</a:t>
            </a:r>
            <a:r>
              <a:rPr lang="zh-TW" altLang="en-US" dirty="0" smtClean="0"/>
              <a:t>小組</a:t>
            </a:r>
            <a:r>
              <a:rPr lang="en-US" altLang="zh-TW" dirty="0" smtClean="0"/>
              <a:t>107</a:t>
            </a:r>
            <a:r>
              <a:rPr lang="zh-TW" altLang="en-US" dirty="0" smtClean="0"/>
              <a:t>年</a:t>
            </a:r>
            <a:r>
              <a:rPr lang="en-US" altLang="zh-TW" dirty="0"/>
              <a:t>6</a:t>
            </a:r>
            <a:r>
              <a:rPr lang="zh-TW" altLang="en-US" dirty="0" smtClean="0"/>
              <a:t>月</a:t>
            </a:r>
            <a:r>
              <a:rPr lang="en-US" altLang="zh-TW" dirty="0"/>
              <a:t>6</a:t>
            </a:r>
            <a:r>
              <a:rPr lang="zh-TW" altLang="en-US" dirty="0" smtClean="0"/>
              <a:t>日</a:t>
            </a:r>
            <a:r>
              <a:rPr lang="en-US" altLang="zh-TW" dirty="0"/>
              <a:t>(</a:t>
            </a:r>
            <a:r>
              <a:rPr lang="zh-TW" altLang="en-US" dirty="0" smtClean="0"/>
              <a:t>星期三</a:t>
            </a:r>
            <a:r>
              <a:rPr lang="en-US" altLang="zh-TW" dirty="0" smtClean="0"/>
              <a:t>)</a:t>
            </a:r>
            <a:r>
              <a:rPr lang="zh-TW" altLang="en-US" dirty="0" smtClean="0"/>
              <a:t>公告</a:t>
            </a:r>
            <a:r>
              <a:rPr lang="zh-TW" altLang="en-US" dirty="0"/>
              <a:t>安置結果於「高雄區身心障礙學生適性輔導安置網站」</a:t>
            </a:r>
            <a:r>
              <a:rPr lang="en-US" altLang="zh-TW" dirty="0"/>
              <a:t>(http://adapt.spec.kh.edu.tw/)</a:t>
            </a:r>
            <a:r>
              <a:rPr lang="zh-TW" altLang="en-US" dirty="0"/>
              <a:t>。</a:t>
            </a:r>
          </a:p>
          <a:p>
            <a:r>
              <a:rPr lang="zh-TW" altLang="en-US" dirty="0"/>
              <a:t>二</a:t>
            </a:r>
            <a:r>
              <a:rPr lang="zh-TW" altLang="en-US" dirty="0" smtClean="0"/>
              <a:t>、</a:t>
            </a:r>
            <a:r>
              <a:rPr lang="eu-ES" altLang="zh-TW" dirty="0" smtClean="0"/>
              <a:t>107</a:t>
            </a:r>
            <a:r>
              <a:rPr lang="zh-TW" altLang="zh-TW" dirty="0" smtClean="0"/>
              <a:t>年</a:t>
            </a:r>
            <a:r>
              <a:rPr lang="eu-ES" altLang="zh-TW" dirty="0"/>
              <a:t>6</a:t>
            </a:r>
            <a:r>
              <a:rPr lang="zh-TW" altLang="zh-TW" dirty="0" smtClean="0"/>
              <a:t>月</a:t>
            </a:r>
            <a:r>
              <a:rPr lang="en-US" altLang="zh-TW" dirty="0"/>
              <a:t>6</a:t>
            </a:r>
            <a:r>
              <a:rPr lang="zh-TW" altLang="zh-TW" dirty="0" smtClean="0"/>
              <a:t>日</a:t>
            </a:r>
            <a:r>
              <a:rPr lang="zh-TW" altLang="zh-TW" dirty="0"/>
              <a:t>（</a:t>
            </a:r>
            <a:r>
              <a:rPr lang="zh-TW" altLang="zh-TW" dirty="0" smtClean="0"/>
              <a:t>星期</a:t>
            </a:r>
            <a:r>
              <a:rPr lang="zh-TW" altLang="en-US" dirty="0" smtClean="0"/>
              <a:t>三</a:t>
            </a:r>
            <a:r>
              <a:rPr lang="zh-TW" altLang="zh-TW" dirty="0" smtClean="0"/>
              <a:t>）</a:t>
            </a:r>
            <a:r>
              <a:rPr lang="zh-TW" altLang="en-US" dirty="0" smtClean="0"/>
              <a:t>由</a:t>
            </a:r>
            <a:r>
              <a:rPr lang="zh-TW" altLang="en-US" dirty="0"/>
              <a:t>就讀國中承辦處室至「高雄區身心障礙學生適性輔導安置網站」</a:t>
            </a:r>
            <a:r>
              <a:rPr lang="en-US" altLang="zh-TW" dirty="0"/>
              <a:t>(http://adapt.spec.kh.edu.tw/)</a:t>
            </a:r>
            <a:r>
              <a:rPr lang="zh-TW" altLang="en-US" dirty="0"/>
              <a:t>網站下載「安置結果通知單」轉知學生及學生監護人或法定代理人。</a:t>
            </a:r>
          </a:p>
          <a:p>
            <a:r>
              <a:rPr lang="zh-TW" altLang="en-US" dirty="0"/>
              <a:t>三</a:t>
            </a:r>
            <a:r>
              <a:rPr lang="zh-TW" altLang="en-US" dirty="0" smtClean="0"/>
              <a:t>、請</a:t>
            </a:r>
            <a:r>
              <a:rPr lang="zh-TW" altLang="en-US" dirty="0"/>
              <a:t>安置學校</a:t>
            </a:r>
            <a:r>
              <a:rPr lang="zh-TW" altLang="en-US" dirty="0" smtClean="0"/>
              <a:t>於</a:t>
            </a:r>
            <a:r>
              <a:rPr lang="en-US" altLang="zh-TW" dirty="0" smtClean="0"/>
              <a:t>107</a:t>
            </a:r>
            <a:r>
              <a:rPr lang="zh-TW" altLang="en-US" dirty="0" smtClean="0"/>
              <a:t>年</a:t>
            </a:r>
            <a:r>
              <a:rPr lang="en-US" altLang="zh-TW" dirty="0"/>
              <a:t>6</a:t>
            </a:r>
            <a:r>
              <a:rPr lang="zh-TW" altLang="en-US" dirty="0" smtClean="0"/>
              <a:t>月</a:t>
            </a:r>
            <a:r>
              <a:rPr lang="en-US" altLang="zh-TW" dirty="0"/>
              <a:t>6</a:t>
            </a:r>
            <a:r>
              <a:rPr lang="zh-TW" altLang="en-US" dirty="0" smtClean="0"/>
              <a:t>日</a:t>
            </a:r>
            <a:r>
              <a:rPr lang="zh-TW" altLang="en-US" dirty="0"/>
              <a:t>（</a:t>
            </a:r>
            <a:r>
              <a:rPr lang="zh-TW" altLang="en-US" dirty="0" smtClean="0"/>
              <a:t>星期三）</a:t>
            </a:r>
            <a:r>
              <a:rPr lang="zh-TW" altLang="en-US" dirty="0"/>
              <a:t>至「高雄區身心障礙學生適性輔導安置網站」</a:t>
            </a:r>
            <a:r>
              <a:rPr lang="en-US" altLang="zh-TW" dirty="0"/>
              <a:t>(http://adapt.spec.kh.edu.tw/)</a:t>
            </a:r>
            <a:r>
              <a:rPr lang="zh-TW" altLang="en-US" dirty="0"/>
              <a:t>下載安置結果。</a:t>
            </a:r>
          </a:p>
        </p:txBody>
      </p:sp>
    </p:spTree>
    <p:extLst>
      <p:ext uri="{BB962C8B-B14F-4D97-AF65-F5344CB8AC3E}">
        <p14:creationId xmlns:p14="http://schemas.microsoft.com/office/powerpoint/2010/main" val="386352184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報到</a:t>
            </a:r>
          </a:p>
        </p:txBody>
      </p:sp>
      <p:sp>
        <p:nvSpPr>
          <p:cNvPr id="3" name="內容版面配置區 2"/>
          <p:cNvSpPr>
            <a:spLocks noGrp="1"/>
          </p:cNvSpPr>
          <p:nvPr>
            <p:ph idx="1"/>
          </p:nvPr>
        </p:nvSpPr>
        <p:spPr/>
        <p:txBody>
          <a:bodyPr>
            <a:normAutofit lnSpcReduction="10000"/>
          </a:bodyPr>
          <a:lstStyle/>
          <a:p>
            <a:r>
              <a:rPr lang="zh-TW" altLang="en-US" dirty="0"/>
              <a:t>學生參加適性輔導安置</a:t>
            </a:r>
            <a:r>
              <a:rPr lang="zh-TW" altLang="en-US" b="1" dirty="0"/>
              <a:t>得再參加免試入學及特色招生，並保留其適性安置名額，但經由其他管道錄取者，僅能選擇一項錄取結果報到</a:t>
            </a:r>
            <a:r>
              <a:rPr lang="zh-TW" altLang="en-US" dirty="0"/>
              <a:t>；若其他管道未錄取或未報到時，得回歸本適性輔導安置結果。</a:t>
            </a:r>
          </a:p>
          <a:p>
            <a:r>
              <a:rPr lang="en-US" altLang="zh-TW" dirty="0" smtClean="0"/>
              <a:t>107</a:t>
            </a:r>
            <a:r>
              <a:rPr lang="zh-TW" altLang="en-US" dirty="0" smtClean="0"/>
              <a:t>年</a:t>
            </a:r>
            <a:r>
              <a:rPr lang="en-US" altLang="zh-TW" dirty="0" smtClean="0"/>
              <a:t>7</a:t>
            </a:r>
            <a:r>
              <a:rPr lang="zh-TW" altLang="en-US" dirty="0" smtClean="0"/>
              <a:t>月</a:t>
            </a:r>
            <a:r>
              <a:rPr lang="en-US" altLang="zh-TW" dirty="0" smtClean="0"/>
              <a:t>11</a:t>
            </a:r>
            <a:r>
              <a:rPr lang="zh-TW" altLang="en-US" dirty="0" smtClean="0"/>
              <a:t>日</a:t>
            </a:r>
            <a:r>
              <a:rPr lang="zh-TW" altLang="en-US" dirty="0"/>
              <a:t>（</a:t>
            </a:r>
            <a:r>
              <a:rPr lang="zh-TW" altLang="en-US" dirty="0" smtClean="0"/>
              <a:t>星期三）至</a:t>
            </a:r>
            <a:r>
              <a:rPr lang="en-US" altLang="zh-TW" dirty="0" smtClean="0"/>
              <a:t>13</a:t>
            </a:r>
            <a:r>
              <a:rPr lang="zh-TW" altLang="en-US" dirty="0" smtClean="0"/>
              <a:t>日</a:t>
            </a:r>
            <a:r>
              <a:rPr lang="en-US" altLang="zh-TW" dirty="0"/>
              <a:t>(</a:t>
            </a:r>
            <a:r>
              <a:rPr lang="zh-TW" altLang="en-US" dirty="0" smtClean="0"/>
              <a:t>星期五</a:t>
            </a:r>
            <a:r>
              <a:rPr lang="en-US" altLang="zh-TW" dirty="0" smtClean="0"/>
              <a:t>) </a:t>
            </a:r>
            <a:r>
              <a:rPr lang="en-US" altLang="zh-TW" dirty="0"/>
              <a:t>(</a:t>
            </a:r>
            <a:r>
              <a:rPr lang="zh-TW" altLang="en-US" dirty="0"/>
              <a:t>依安置學校所訂時間為準</a:t>
            </a:r>
            <a:r>
              <a:rPr lang="en-US" altLang="zh-TW" dirty="0"/>
              <a:t>)</a:t>
            </a:r>
            <a:r>
              <a:rPr lang="zh-TW" altLang="en-US" dirty="0"/>
              <a:t>，學生攜帶「安置結果通知單」及「學歷</a:t>
            </a:r>
            <a:r>
              <a:rPr lang="en-US" altLang="zh-TW" dirty="0"/>
              <a:t>(</a:t>
            </a:r>
            <a:r>
              <a:rPr lang="zh-TW" altLang="en-US" dirty="0"/>
              <a:t>力</a:t>
            </a:r>
            <a:r>
              <a:rPr lang="en-US" altLang="zh-TW" dirty="0"/>
              <a:t>)</a:t>
            </a:r>
            <a:r>
              <a:rPr lang="zh-TW" altLang="en-US" dirty="0"/>
              <a:t>證件」辦理報到。</a:t>
            </a:r>
          </a:p>
          <a:p>
            <a:endParaRPr lang="zh-TW" altLang="en-US" dirty="0"/>
          </a:p>
        </p:txBody>
      </p:sp>
    </p:spTree>
    <p:extLst>
      <p:ext uri="{BB962C8B-B14F-4D97-AF65-F5344CB8AC3E}">
        <p14:creationId xmlns:p14="http://schemas.microsoft.com/office/powerpoint/2010/main" val="327917907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a:t>放棄安置</a:t>
            </a:r>
            <a:r>
              <a:rPr lang="zh-TW" altLang="en-US" dirty="0" smtClean="0"/>
              <a:t>結果</a:t>
            </a:r>
            <a:endParaRPr lang="zh-TW" altLang="en-US" dirty="0"/>
          </a:p>
        </p:txBody>
      </p:sp>
      <p:sp>
        <p:nvSpPr>
          <p:cNvPr id="3" name="內容版面配置區 2"/>
          <p:cNvSpPr>
            <a:spLocks noGrp="1"/>
          </p:cNvSpPr>
          <p:nvPr>
            <p:ph idx="1"/>
          </p:nvPr>
        </p:nvSpPr>
        <p:spPr/>
        <p:txBody>
          <a:bodyPr>
            <a:normAutofit/>
          </a:bodyPr>
          <a:lstStyle/>
          <a:p>
            <a:r>
              <a:rPr lang="zh-TW" altLang="en-US" dirty="0" smtClean="0"/>
              <a:t>一</a:t>
            </a:r>
            <a:r>
              <a:rPr lang="zh-TW" altLang="en-US" dirty="0"/>
              <a:t>、 已報到之學生，如欲選擇其他入學管道升學，須填具本簡章所附之「放棄安置</a:t>
            </a:r>
          </a:p>
          <a:p>
            <a:pPr marL="0" indent="0">
              <a:buNone/>
            </a:pPr>
            <a:r>
              <a:rPr lang="zh-TW" altLang="en-US" dirty="0" smtClean="0"/>
              <a:t>    結果</a:t>
            </a:r>
            <a:r>
              <a:rPr lang="zh-TW" altLang="en-US" dirty="0"/>
              <a:t>聲明書」</a:t>
            </a:r>
            <a:r>
              <a:rPr lang="en-US" altLang="zh-TW" dirty="0"/>
              <a:t>(</a:t>
            </a:r>
            <a:r>
              <a:rPr lang="zh-TW" altLang="en-US" dirty="0"/>
              <a:t>表</a:t>
            </a:r>
            <a:r>
              <a:rPr lang="en-US" altLang="zh-TW" dirty="0"/>
              <a:t>6)</a:t>
            </a:r>
            <a:r>
              <a:rPr lang="zh-TW" altLang="en-US" dirty="0"/>
              <a:t>由家長或學生親送至</a:t>
            </a:r>
            <a:r>
              <a:rPr lang="zh-TW" altLang="en-US" dirty="0" smtClean="0"/>
              <a:t>安</a:t>
            </a:r>
            <a:r>
              <a:rPr lang="en-US" altLang="zh-TW" dirty="0" smtClean="0"/>
              <a:t/>
            </a:r>
            <a:br>
              <a:rPr lang="en-US" altLang="zh-TW" dirty="0" smtClean="0"/>
            </a:br>
            <a:r>
              <a:rPr lang="zh-TW" altLang="en-US" dirty="0" smtClean="0"/>
              <a:t>    置</a:t>
            </a:r>
            <a:r>
              <a:rPr lang="zh-TW" altLang="en-US" dirty="0"/>
              <a:t>學校辦理放棄安置結果，否則</a:t>
            </a:r>
            <a:r>
              <a:rPr lang="zh-TW" altLang="en-US" dirty="0" smtClean="0"/>
              <a:t>不得</a:t>
            </a:r>
            <a:r>
              <a:rPr lang="zh-TW" altLang="en-US" dirty="0"/>
              <a:t>至</a:t>
            </a:r>
            <a:r>
              <a:rPr lang="zh-TW" altLang="en-US" dirty="0" smtClean="0"/>
              <a:t>其</a:t>
            </a:r>
            <a:r>
              <a:rPr lang="en-US" altLang="zh-TW" dirty="0" smtClean="0"/>
              <a:t/>
            </a:r>
            <a:br>
              <a:rPr lang="en-US" altLang="zh-TW" dirty="0" smtClean="0"/>
            </a:br>
            <a:r>
              <a:rPr lang="zh-TW" altLang="en-US" dirty="0" smtClean="0"/>
              <a:t>    他</a:t>
            </a:r>
            <a:r>
              <a:rPr lang="zh-TW" altLang="en-US" dirty="0"/>
              <a:t>學校重複報到。</a:t>
            </a:r>
          </a:p>
          <a:p>
            <a:r>
              <a:rPr lang="zh-TW" altLang="en-US" dirty="0"/>
              <a:t>二、 聲明放棄安置結果之手續完成後，不得以任何理由撤回，且日後不得再參加適</a:t>
            </a:r>
          </a:p>
          <a:p>
            <a:pPr marL="0" indent="0">
              <a:buNone/>
            </a:pPr>
            <a:r>
              <a:rPr lang="zh-TW" altLang="en-US" dirty="0" smtClean="0"/>
              <a:t>    性</a:t>
            </a:r>
            <a:r>
              <a:rPr lang="zh-TW" altLang="en-US" dirty="0"/>
              <a:t>輔導安置，請學生及家長慎重考慮。</a:t>
            </a:r>
          </a:p>
        </p:txBody>
      </p:sp>
    </p:spTree>
    <p:extLst>
      <p:ext uri="{BB962C8B-B14F-4D97-AF65-F5344CB8AC3E}">
        <p14:creationId xmlns:p14="http://schemas.microsoft.com/office/powerpoint/2010/main" val="108649755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生涯轉銜建議表填寫說明</a:t>
            </a:r>
            <a:endParaRPr lang="zh-TW" altLang="en-US" dirty="0"/>
          </a:p>
        </p:txBody>
      </p:sp>
      <p:pic>
        <p:nvPicPr>
          <p:cNvPr id="4" name="Picture 2" descr="K:\104高雄市特教升學演講\105生涯轉銜建議表\105生涯轉銜建議表002.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195736" y="1484784"/>
            <a:ext cx="4956531" cy="4968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12604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normAutofit lnSpcReduction="10000"/>
          </a:bodyPr>
          <a:lstStyle/>
          <a:p>
            <a:r>
              <a:rPr lang="zh-TW" altLang="en-US" dirty="0">
                <a:latin typeface="+mn-ea"/>
              </a:rPr>
              <a:t>三、 教育部</a:t>
            </a:r>
            <a:r>
              <a:rPr lang="en-US" altLang="zh-TW" dirty="0">
                <a:latin typeface="+mn-ea"/>
              </a:rPr>
              <a:t>102 </a:t>
            </a:r>
            <a:r>
              <a:rPr lang="zh-TW" altLang="en-US" dirty="0">
                <a:latin typeface="+mn-ea"/>
              </a:rPr>
              <a:t>年</a:t>
            </a:r>
            <a:r>
              <a:rPr lang="en-US" altLang="zh-TW" dirty="0">
                <a:latin typeface="+mn-ea"/>
              </a:rPr>
              <a:t>8 </a:t>
            </a:r>
            <a:r>
              <a:rPr lang="zh-TW" altLang="en-US" dirty="0">
                <a:latin typeface="+mn-ea"/>
              </a:rPr>
              <a:t>月</a:t>
            </a:r>
            <a:r>
              <a:rPr lang="en-US" altLang="zh-TW" dirty="0">
                <a:latin typeface="+mn-ea"/>
              </a:rPr>
              <a:t>23 </a:t>
            </a:r>
            <a:r>
              <a:rPr lang="zh-TW" altLang="en-US" dirty="0">
                <a:latin typeface="+mn-ea"/>
              </a:rPr>
              <a:t>日教育部臺教授</a:t>
            </a:r>
            <a:r>
              <a:rPr lang="zh-TW" altLang="en-US" dirty="0" smtClean="0">
                <a:latin typeface="+mn-ea"/>
              </a:rPr>
              <a:t>國</a:t>
            </a:r>
            <a:r>
              <a:rPr lang="en-US" altLang="zh-TW" dirty="0" smtClean="0">
                <a:latin typeface="+mn-ea"/>
              </a:rPr>
              <a:t/>
            </a:r>
            <a:br>
              <a:rPr lang="en-US" altLang="zh-TW" dirty="0" smtClean="0">
                <a:latin typeface="+mn-ea"/>
              </a:rPr>
            </a:br>
            <a:r>
              <a:rPr lang="en-US" altLang="zh-TW" dirty="0" smtClean="0">
                <a:latin typeface="+mn-ea"/>
              </a:rPr>
              <a:t>         </a:t>
            </a:r>
            <a:r>
              <a:rPr lang="zh-TW" altLang="en-US" dirty="0" smtClean="0">
                <a:latin typeface="+mn-ea"/>
              </a:rPr>
              <a:t>部</a:t>
            </a:r>
            <a:r>
              <a:rPr lang="zh-TW" altLang="en-US" dirty="0">
                <a:latin typeface="+mn-ea"/>
              </a:rPr>
              <a:t>字第</a:t>
            </a:r>
            <a:r>
              <a:rPr lang="en-US" altLang="zh-TW" dirty="0">
                <a:latin typeface="+mn-ea"/>
              </a:rPr>
              <a:t>1020078575A </a:t>
            </a:r>
            <a:r>
              <a:rPr lang="zh-TW" altLang="en-US" dirty="0">
                <a:latin typeface="+mn-ea"/>
              </a:rPr>
              <a:t>號令訂定發布</a:t>
            </a:r>
            <a:r>
              <a:rPr lang="zh-TW" altLang="en-US" dirty="0" smtClean="0">
                <a:latin typeface="+mn-ea"/>
              </a:rPr>
              <a:t>高</a:t>
            </a:r>
            <a:r>
              <a:rPr lang="zh-TW" altLang="en-US" dirty="0">
                <a:latin typeface="+mn-ea"/>
              </a:rPr>
              <a:t> </a:t>
            </a:r>
            <a:r>
              <a:rPr lang="zh-TW" altLang="en-US" dirty="0" smtClean="0">
                <a:latin typeface="+mn-ea"/>
              </a:rPr>
              <a:t> </a:t>
            </a:r>
            <a:r>
              <a:rPr lang="en-US" altLang="zh-TW" dirty="0" smtClean="0">
                <a:latin typeface="+mn-ea"/>
              </a:rPr>
              <a:t/>
            </a:r>
            <a:br>
              <a:rPr lang="en-US" altLang="zh-TW" dirty="0" smtClean="0">
                <a:latin typeface="+mn-ea"/>
              </a:rPr>
            </a:br>
            <a:r>
              <a:rPr lang="zh-TW" altLang="en-US" dirty="0" smtClean="0">
                <a:latin typeface="+mn-ea"/>
              </a:rPr>
              <a:t>         級中等</a:t>
            </a:r>
            <a:r>
              <a:rPr lang="zh-TW" altLang="en-US" dirty="0">
                <a:latin typeface="+mn-ea"/>
              </a:rPr>
              <a:t>學校多元入學招生辦法</a:t>
            </a:r>
          </a:p>
          <a:p>
            <a:r>
              <a:rPr lang="zh-TW" altLang="en-US" dirty="0">
                <a:latin typeface="+mn-ea"/>
              </a:rPr>
              <a:t>四、 教育部</a:t>
            </a:r>
            <a:r>
              <a:rPr lang="en-US" altLang="zh-TW" dirty="0">
                <a:latin typeface="+mn-ea"/>
              </a:rPr>
              <a:t>102 </a:t>
            </a:r>
            <a:r>
              <a:rPr lang="zh-TW" altLang="en-US" dirty="0">
                <a:latin typeface="+mn-ea"/>
              </a:rPr>
              <a:t>年</a:t>
            </a:r>
            <a:r>
              <a:rPr lang="en-US" altLang="zh-TW" dirty="0">
                <a:latin typeface="+mn-ea"/>
              </a:rPr>
              <a:t>8 </a:t>
            </a:r>
            <a:r>
              <a:rPr lang="zh-TW" altLang="en-US" dirty="0">
                <a:latin typeface="+mn-ea"/>
              </a:rPr>
              <a:t>月</a:t>
            </a:r>
            <a:r>
              <a:rPr lang="en-US" altLang="zh-TW" dirty="0">
                <a:latin typeface="+mn-ea"/>
              </a:rPr>
              <a:t>22 </a:t>
            </a:r>
            <a:r>
              <a:rPr lang="zh-TW" altLang="en-US" dirty="0">
                <a:latin typeface="+mn-ea"/>
              </a:rPr>
              <a:t>日教育部臺</a:t>
            </a:r>
            <a:r>
              <a:rPr lang="zh-TW" altLang="en-US" dirty="0" smtClean="0">
                <a:latin typeface="+mn-ea"/>
              </a:rPr>
              <a:t>教學 </a:t>
            </a:r>
            <a:r>
              <a:rPr lang="en-US" altLang="zh-TW" dirty="0" smtClean="0">
                <a:latin typeface="+mn-ea"/>
              </a:rPr>
              <a:t/>
            </a:r>
            <a:br>
              <a:rPr lang="en-US" altLang="zh-TW" dirty="0" smtClean="0">
                <a:latin typeface="+mn-ea"/>
              </a:rPr>
            </a:br>
            <a:r>
              <a:rPr lang="zh-TW" altLang="en-US" dirty="0" smtClean="0">
                <a:latin typeface="+mn-ea"/>
              </a:rPr>
              <a:t>         </a:t>
            </a:r>
            <a:r>
              <a:rPr lang="en-US" altLang="zh-TW" dirty="0" smtClean="0">
                <a:latin typeface="+mn-ea"/>
              </a:rPr>
              <a:t>(</a:t>
            </a:r>
            <a:r>
              <a:rPr lang="zh-TW" altLang="en-US" dirty="0">
                <a:latin typeface="+mn-ea"/>
              </a:rPr>
              <a:t>四</a:t>
            </a:r>
            <a:r>
              <a:rPr lang="en-US" altLang="zh-TW" dirty="0">
                <a:latin typeface="+mn-ea"/>
              </a:rPr>
              <a:t>)</a:t>
            </a:r>
            <a:r>
              <a:rPr lang="zh-TW" altLang="en-US" dirty="0">
                <a:latin typeface="+mn-ea"/>
              </a:rPr>
              <a:t>字第</a:t>
            </a:r>
            <a:r>
              <a:rPr lang="en-US" altLang="zh-TW" dirty="0">
                <a:latin typeface="+mn-ea"/>
              </a:rPr>
              <a:t>1020123903A </a:t>
            </a:r>
            <a:r>
              <a:rPr lang="zh-TW" altLang="en-US" dirty="0">
                <a:latin typeface="+mn-ea"/>
              </a:rPr>
              <a:t>號令修正發布</a:t>
            </a:r>
            <a:r>
              <a:rPr lang="zh-TW" altLang="en-US" dirty="0" smtClean="0">
                <a:latin typeface="+mn-ea"/>
              </a:rPr>
              <a:t>身</a:t>
            </a:r>
            <a:r>
              <a:rPr lang="en-US" altLang="zh-TW" dirty="0" smtClean="0">
                <a:latin typeface="+mn-ea"/>
              </a:rPr>
              <a:t/>
            </a:r>
            <a:br>
              <a:rPr lang="en-US" altLang="zh-TW" dirty="0" smtClean="0">
                <a:latin typeface="+mn-ea"/>
              </a:rPr>
            </a:br>
            <a:r>
              <a:rPr lang="zh-TW" altLang="en-US" dirty="0" smtClean="0">
                <a:latin typeface="+mn-ea"/>
              </a:rPr>
              <a:t>          心障礙</a:t>
            </a:r>
            <a:r>
              <a:rPr lang="zh-TW" altLang="en-US" dirty="0">
                <a:latin typeface="+mn-ea"/>
              </a:rPr>
              <a:t>學生升學輔導辦法</a:t>
            </a:r>
          </a:p>
          <a:p>
            <a:r>
              <a:rPr lang="zh-TW" altLang="en-US" dirty="0">
                <a:latin typeface="+mn-ea"/>
              </a:rPr>
              <a:t>五、 教育部</a:t>
            </a:r>
            <a:r>
              <a:rPr lang="en-US" altLang="zh-TW" dirty="0">
                <a:latin typeface="+mn-ea"/>
              </a:rPr>
              <a:t>102 </a:t>
            </a:r>
            <a:r>
              <a:rPr lang="zh-TW" altLang="en-US" dirty="0">
                <a:latin typeface="+mn-ea"/>
              </a:rPr>
              <a:t>年</a:t>
            </a:r>
            <a:r>
              <a:rPr lang="en-US" altLang="zh-TW" dirty="0">
                <a:latin typeface="+mn-ea"/>
              </a:rPr>
              <a:t>11 </a:t>
            </a:r>
            <a:r>
              <a:rPr lang="zh-TW" altLang="en-US" dirty="0">
                <a:latin typeface="+mn-ea"/>
              </a:rPr>
              <a:t>月</a:t>
            </a:r>
            <a:r>
              <a:rPr lang="en-US" altLang="zh-TW" dirty="0">
                <a:latin typeface="+mn-ea"/>
              </a:rPr>
              <a:t>27 </a:t>
            </a:r>
            <a:r>
              <a:rPr lang="zh-TW" altLang="en-US" dirty="0">
                <a:latin typeface="+mn-ea"/>
              </a:rPr>
              <a:t>日臺教授國部</a:t>
            </a:r>
            <a:r>
              <a:rPr lang="zh-TW" altLang="en-US" dirty="0" smtClean="0">
                <a:latin typeface="+mn-ea"/>
              </a:rPr>
              <a:t>字</a:t>
            </a:r>
            <a:r>
              <a:rPr lang="en-US" altLang="zh-TW" dirty="0" smtClean="0">
                <a:latin typeface="+mn-ea"/>
              </a:rPr>
              <a:t/>
            </a:r>
            <a:br>
              <a:rPr lang="en-US" altLang="zh-TW" dirty="0" smtClean="0">
                <a:latin typeface="+mn-ea"/>
              </a:rPr>
            </a:br>
            <a:r>
              <a:rPr lang="zh-TW" altLang="en-US" dirty="0" smtClean="0">
                <a:latin typeface="+mn-ea"/>
              </a:rPr>
              <a:t>         第</a:t>
            </a:r>
            <a:r>
              <a:rPr lang="en-US" altLang="zh-TW" dirty="0">
                <a:latin typeface="+mn-ea"/>
              </a:rPr>
              <a:t>1020100210B </a:t>
            </a:r>
            <a:r>
              <a:rPr lang="zh-TW" altLang="en-US" dirty="0">
                <a:latin typeface="+mn-ea"/>
              </a:rPr>
              <a:t>號令修正發布身心</a:t>
            </a:r>
            <a:r>
              <a:rPr lang="zh-TW" altLang="en-US" dirty="0" smtClean="0">
                <a:latin typeface="+mn-ea"/>
              </a:rPr>
              <a:t>障礙</a:t>
            </a:r>
            <a:r>
              <a:rPr lang="en-US" altLang="zh-TW" dirty="0" smtClean="0">
                <a:latin typeface="+mn-ea"/>
              </a:rPr>
              <a:t/>
            </a:r>
            <a:br>
              <a:rPr lang="en-US" altLang="zh-TW" dirty="0" smtClean="0">
                <a:latin typeface="+mn-ea"/>
              </a:rPr>
            </a:br>
            <a:r>
              <a:rPr lang="zh-TW" altLang="en-US" dirty="0" smtClean="0">
                <a:latin typeface="+mn-ea"/>
              </a:rPr>
              <a:t>         學生</a:t>
            </a:r>
            <a:r>
              <a:rPr lang="zh-TW" altLang="en-US" dirty="0">
                <a:latin typeface="+mn-ea"/>
              </a:rPr>
              <a:t>適性安置高級中等學校實施</a:t>
            </a:r>
            <a:r>
              <a:rPr lang="zh-TW" altLang="en-US" dirty="0" smtClean="0">
                <a:latin typeface="+mn-ea"/>
              </a:rPr>
              <a:t>要點</a:t>
            </a:r>
            <a:endParaRPr lang="zh-TW" altLang="en-US" dirty="0">
              <a:latin typeface="+mn-ea"/>
            </a:endParaRPr>
          </a:p>
        </p:txBody>
      </p:sp>
    </p:spTree>
    <p:extLst>
      <p:ext uri="{BB962C8B-B14F-4D97-AF65-F5344CB8AC3E}">
        <p14:creationId xmlns:p14="http://schemas.microsoft.com/office/powerpoint/2010/main" val="314554359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solidFill>
                  <a:prstClr val="black"/>
                </a:solidFill>
              </a:rPr>
              <a:t>生涯轉銜建議表填寫說明</a:t>
            </a:r>
            <a:endParaRPr lang="zh-TW" altLang="en-US" dirty="0"/>
          </a:p>
        </p:txBody>
      </p:sp>
      <p:pic>
        <p:nvPicPr>
          <p:cNvPr id="6147" name="Picture 3" descr="K:\104高雄市特教升學演講\105生涯轉銜建議表\105生涯轉銜建議表003.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907704" y="1268760"/>
            <a:ext cx="5328591" cy="4997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592751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normAutofit fontScale="85000" lnSpcReduction="20000"/>
          </a:bodyPr>
          <a:lstStyle/>
          <a:p>
            <a:r>
              <a:rPr lang="zh-TW" altLang="en-US" dirty="0" smtClean="0"/>
              <a:t>依據國中適性輔導測驗工具使用參考手冊</a:t>
            </a:r>
            <a:endParaRPr lang="en-US" altLang="zh-TW" dirty="0" smtClean="0"/>
          </a:p>
          <a:p>
            <a:r>
              <a:rPr lang="zh-TW" altLang="en-US" dirty="0" smtClean="0"/>
              <a:t>性向測驗</a:t>
            </a:r>
            <a:r>
              <a:rPr lang="zh-TW" altLang="en-US" dirty="0"/>
              <a:t>：</a:t>
            </a:r>
            <a:endParaRPr lang="en-US" altLang="zh-TW" dirty="0" smtClean="0"/>
          </a:p>
          <a:p>
            <a:pPr marL="0" indent="0">
              <a:buNone/>
            </a:pPr>
            <a:r>
              <a:rPr lang="en-US" altLang="zh-TW" dirty="0" smtClean="0"/>
              <a:t>1.</a:t>
            </a:r>
            <a:r>
              <a:rPr lang="zh-TW" altLang="en-US" dirty="0" smtClean="0"/>
              <a:t>適性化職涯性向測驗</a:t>
            </a:r>
            <a:r>
              <a:rPr lang="en-US" altLang="zh-TW" dirty="0" smtClean="0"/>
              <a:t>(</a:t>
            </a:r>
            <a:r>
              <a:rPr lang="zh-TW" altLang="en-US" dirty="0" smtClean="0"/>
              <a:t>國中版</a:t>
            </a:r>
            <a:r>
              <a:rPr lang="en-US" altLang="zh-TW" dirty="0" smtClean="0"/>
              <a:t>)</a:t>
            </a:r>
          </a:p>
          <a:p>
            <a:pPr marL="0" indent="0">
              <a:buNone/>
            </a:pPr>
            <a:r>
              <a:rPr lang="en-US" altLang="zh-TW" dirty="0" smtClean="0"/>
              <a:t>2.</a:t>
            </a:r>
            <a:r>
              <a:rPr lang="zh-TW" altLang="en-US" dirty="0" smtClean="0"/>
              <a:t>國中新編多元性向測驗</a:t>
            </a:r>
            <a:endParaRPr lang="en-US" altLang="zh-TW" dirty="0" smtClean="0"/>
          </a:p>
          <a:p>
            <a:pPr marL="0" indent="0">
              <a:buNone/>
            </a:pPr>
            <a:r>
              <a:rPr lang="en-US" altLang="zh-TW" dirty="0" smtClean="0"/>
              <a:t>3.</a:t>
            </a:r>
            <a:r>
              <a:rPr lang="zh-TW" altLang="en-US" dirty="0" smtClean="0"/>
              <a:t>多元智慧電腦化適性測驗</a:t>
            </a:r>
            <a:r>
              <a:rPr lang="en-US" altLang="zh-TW" dirty="0" smtClean="0"/>
              <a:t>(</a:t>
            </a:r>
            <a:r>
              <a:rPr lang="zh-TW" altLang="en-US" dirty="0" smtClean="0"/>
              <a:t>國中版</a:t>
            </a:r>
            <a:r>
              <a:rPr lang="en-US" altLang="zh-TW" dirty="0" smtClean="0"/>
              <a:t>)</a:t>
            </a:r>
          </a:p>
          <a:p>
            <a:pPr marL="0" indent="0">
              <a:buNone/>
            </a:pPr>
            <a:r>
              <a:rPr lang="en-US" altLang="zh-TW" dirty="0" smtClean="0"/>
              <a:t>4.</a:t>
            </a:r>
            <a:r>
              <a:rPr lang="zh-TW" altLang="en-US" dirty="0" smtClean="0"/>
              <a:t>多元智能量表乙式</a:t>
            </a:r>
            <a:endParaRPr lang="en-US" altLang="zh-TW" dirty="0" smtClean="0"/>
          </a:p>
          <a:p>
            <a:pPr marL="0" indent="0">
              <a:buNone/>
            </a:pPr>
            <a:r>
              <a:rPr lang="en-US" altLang="zh-TW" dirty="0" smtClean="0"/>
              <a:t>5.</a:t>
            </a:r>
            <a:r>
              <a:rPr lang="zh-TW" altLang="en-US" dirty="0" smtClean="0"/>
              <a:t>中學多元性向測驗</a:t>
            </a:r>
            <a:r>
              <a:rPr lang="en-US" altLang="zh-TW" dirty="0" smtClean="0"/>
              <a:t>(</a:t>
            </a:r>
            <a:r>
              <a:rPr lang="zh-TW" altLang="en-US" dirty="0" smtClean="0"/>
              <a:t>國中版</a:t>
            </a:r>
            <a:r>
              <a:rPr lang="en-US" altLang="zh-TW" dirty="0" smtClean="0"/>
              <a:t>)</a:t>
            </a:r>
          </a:p>
          <a:p>
            <a:pPr marL="0" indent="0">
              <a:buNone/>
            </a:pPr>
            <a:r>
              <a:rPr lang="en-US" altLang="zh-TW" dirty="0" smtClean="0"/>
              <a:t>6.</a:t>
            </a:r>
            <a:r>
              <a:rPr lang="zh-TW" altLang="en-US" dirty="0" smtClean="0"/>
              <a:t>多向度性向測驗組合</a:t>
            </a:r>
            <a:endParaRPr lang="en-US" altLang="zh-TW" dirty="0" smtClean="0"/>
          </a:p>
          <a:p>
            <a:pPr marL="0" indent="0">
              <a:buNone/>
            </a:pPr>
            <a:r>
              <a:rPr lang="en-US" altLang="zh-TW" dirty="0" smtClean="0"/>
              <a:t>7.</a:t>
            </a:r>
            <a:r>
              <a:rPr lang="zh-TW" altLang="en-US" dirty="0" smtClean="0"/>
              <a:t>區分性向測驗第五版</a:t>
            </a:r>
            <a:r>
              <a:rPr lang="en-US" altLang="zh-TW" dirty="0" smtClean="0"/>
              <a:t>(</a:t>
            </a:r>
            <a:r>
              <a:rPr lang="zh-TW" altLang="en-US" dirty="0" smtClean="0"/>
              <a:t>水準一</a:t>
            </a:r>
            <a:r>
              <a:rPr lang="en-US" altLang="zh-TW" dirty="0" smtClean="0"/>
              <a:t>)</a:t>
            </a:r>
          </a:p>
          <a:p>
            <a:pPr marL="0" indent="0">
              <a:buNone/>
            </a:pPr>
            <a:r>
              <a:rPr lang="en-US" altLang="zh-TW" dirty="0" smtClean="0"/>
              <a:t>8.</a:t>
            </a:r>
            <a:r>
              <a:rPr lang="zh-TW" altLang="en-US" dirty="0" smtClean="0"/>
              <a:t>多因素性向測驗</a:t>
            </a:r>
            <a:endParaRPr lang="zh-TW" altLang="en-US" dirty="0"/>
          </a:p>
        </p:txBody>
      </p:sp>
    </p:spTree>
    <p:extLst>
      <p:ext uri="{BB962C8B-B14F-4D97-AF65-F5344CB8AC3E}">
        <p14:creationId xmlns:p14="http://schemas.microsoft.com/office/powerpoint/2010/main" val="29214077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國中新編多元性向測驗</a:t>
            </a:r>
            <a:endParaRPr lang="zh-TW" altLang="en-US" dirty="0"/>
          </a:p>
        </p:txBody>
      </p:sp>
      <p:sp>
        <p:nvSpPr>
          <p:cNvPr id="3" name="內容版面配置區 2"/>
          <p:cNvSpPr>
            <a:spLocks noGrp="1"/>
          </p:cNvSpPr>
          <p:nvPr>
            <p:ph idx="1"/>
          </p:nvPr>
        </p:nvSpPr>
        <p:spPr/>
        <p:txBody>
          <a:bodyPr>
            <a:normAutofit fontScale="92500" lnSpcReduction="10000"/>
          </a:bodyPr>
          <a:lstStyle/>
          <a:p>
            <a:r>
              <a:rPr lang="zh-TW" altLang="en-US" dirty="0" smtClean="0"/>
              <a:t>出版日期：</a:t>
            </a:r>
            <a:r>
              <a:rPr lang="en-US" altLang="zh-TW" dirty="0" smtClean="0"/>
              <a:t>2011</a:t>
            </a:r>
            <a:r>
              <a:rPr lang="zh-TW" altLang="en-US" dirty="0" smtClean="0"/>
              <a:t>年</a:t>
            </a:r>
            <a:r>
              <a:rPr lang="en-US" altLang="zh-TW" dirty="0" smtClean="0"/>
              <a:t>2</a:t>
            </a:r>
            <a:r>
              <a:rPr lang="zh-TW" altLang="en-US" dirty="0" smtClean="0"/>
              <a:t>月</a:t>
            </a:r>
            <a:endParaRPr lang="en-US" altLang="zh-TW" dirty="0" smtClean="0"/>
          </a:p>
          <a:p>
            <a:r>
              <a:rPr lang="zh-TW" altLang="en-US" dirty="0"/>
              <a:t>適用</a:t>
            </a:r>
            <a:r>
              <a:rPr lang="zh-TW" altLang="en-US" dirty="0" smtClean="0"/>
              <a:t>對象：國</a:t>
            </a:r>
            <a:r>
              <a:rPr lang="en-US" altLang="zh-TW" dirty="0" smtClean="0"/>
              <a:t>2-</a:t>
            </a:r>
            <a:r>
              <a:rPr lang="zh-TW" altLang="en-US" dirty="0" smtClean="0"/>
              <a:t>國</a:t>
            </a:r>
            <a:r>
              <a:rPr lang="en-US" altLang="zh-TW" dirty="0" smtClean="0"/>
              <a:t>3</a:t>
            </a:r>
          </a:p>
          <a:p>
            <a:r>
              <a:rPr lang="zh-TW" altLang="en-US" dirty="0"/>
              <a:t>編制</a:t>
            </a:r>
            <a:r>
              <a:rPr lang="zh-TW" altLang="en-US" dirty="0" smtClean="0"/>
              <a:t>者：陳明華、吳明雄、陳心怡</a:t>
            </a:r>
            <a:endParaRPr lang="en-US" altLang="zh-TW" dirty="0" smtClean="0"/>
          </a:p>
          <a:p>
            <a:r>
              <a:rPr lang="zh-TW" altLang="en-US" dirty="0" smtClean="0"/>
              <a:t>出版社：中國行為科學社</a:t>
            </a:r>
            <a:endParaRPr lang="en-US" altLang="zh-TW" dirty="0" smtClean="0"/>
          </a:p>
          <a:p>
            <a:r>
              <a:rPr lang="zh-TW" altLang="en-US" dirty="0" smtClean="0"/>
              <a:t>測驗功能介紹：</a:t>
            </a:r>
            <a:endParaRPr lang="en-US" altLang="zh-TW" dirty="0" smtClean="0"/>
          </a:p>
          <a:p>
            <a:pPr marL="0" indent="0">
              <a:buNone/>
            </a:pPr>
            <a:r>
              <a:rPr lang="en-US" altLang="zh-TW" dirty="0" smtClean="0"/>
              <a:t>1.</a:t>
            </a:r>
            <a:r>
              <a:rPr lang="zh-TW" altLang="en-US" dirty="0" smtClean="0"/>
              <a:t>評量學生個別性向資料、以利輔導老師進行個別學生之教育與學業生涯諮詢。</a:t>
            </a:r>
            <a:endParaRPr lang="en-US" altLang="zh-TW" dirty="0" smtClean="0"/>
          </a:p>
          <a:p>
            <a:pPr marL="0" indent="0">
              <a:buNone/>
            </a:pPr>
            <a:r>
              <a:rPr lang="en-US" altLang="zh-TW" dirty="0" smtClean="0"/>
              <a:t>2.</a:t>
            </a:r>
            <a:r>
              <a:rPr lang="zh-TW" altLang="en-US" dirty="0" smtClean="0"/>
              <a:t>協助學生生活與學習輔導。</a:t>
            </a:r>
            <a:endParaRPr lang="en-US" altLang="zh-TW" dirty="0" smtClean="0"/>
          </a:p>
          <a:p>
            <a:pPr marL="0" indent="0">
              <a:buNone/>
            </a:pPr>
            <a:r>
              <a:rPr lang="zh-TW" altLang="en-US" dirty="0" smtClean="0"/>
              <a:t>    →有線上版可以即時分析</a:t>
            </a:r>
            <a:endParaRPr lang="zh-TW" altLang="en-US" dirty="0"/>
          </a:p>
        </p:txBody>
      </p:sp>
    </p:spTree>
    <p:extLst>
      <p:ext uri="{BB962C8B-B14F-4D97-AF65-F5344CB8AC3E}">
        <p14:creationId xmlns:p14="http://schemas.microsoft.com/office/powerpoint/2010/main" val="141702544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生涯興趣量表</a:t>
            </a:r>
            <a:endParaRPr lang="zh-TW" altLang="en-US" dirty="0"/>
          </a:p>
        </p:txBody>
      </p:sp>
      <p:sp>
        <p:nvSpPr>
          <p:cNvPr id="3" name="內容版面配置區 2"/>
          <p:cNvSpPr>
            <a:spLocks noGrp="1"/>
          </p:cNvSpPr>
          <p:nvPr>
            <p:ph idx="1"/>
          </p:nvPr>
        </p:nvSpPr>
        <p:spPr/>
        <p:txBody>
          <a:bodyPr>
            <a:normAutofit fontScale="92500" lnSpcReduction="20000"/>
          </a:bodyPr>
          <a:lstStyle/>
          <a:p>
            <a:r>
              <a:rPr lang="zh-TW" altLang="en-US" dirty="0"/>
              <a:t>出版</a:t>
            </a:r>
            <a:r>
              <a:rPr lang="zh-TW" altLang="en-US" dirty="0" smtClean="0"/>
              <a:t>日期：</a:t>
            </a:r>
            <a:r>
              <a:rPr lang="en-US" altLang="zh-TW" dirty="0" smtClean="0"/>
              <a:t>2000</a:t>
            </a:r>
            <a:r>
              <a:rPr lang="zh-TW" altLang="en-US" dirty="0" smtClean="0"/>
              <a:t>年</a:t>
            </a:r>
            <a:r>
              <a:rPr lang="en-US" altLang="zh-TW" dirty="0" smtClean="0"/>
              <a:t>1</a:t>
            </a:r>
            <a:r>
              <a:rPr lang="zh-TW" altLang="en-US" dirty="0" smtClean="0"/>
              <a:t>月</a:t>
            </a:r>
            <a:r>
              <a:rPr lang="en-US" altLang="zh-TW" dirty="0" smtClean="0"/>
              <a:t>/2007</a:t>
            </a:r>
            <a:r>
              <a:rPr lang="zh-TW" altLang="en-US" dirty="0" smtClean="0"/>
              <a:t>年</a:t>
            </a:r>
            <a:r>
              <a:rPr lang="en-US" altLang="zh-TW" dirty="0" smtClean="0"/>
              <a:t>1</a:t>
            </a:r>
            <a:r>
              <a:rPr lang="zh-TW" altLang="en-US" dirty="0" smtClean="0"/>
              <a:t>月修訂</a:t>
            </a:r>
            <a:endParaRPr lang="en-US" altLang="zh-TW" dirty="0" smtClean="0"/>
          </a:p>
          <a:p>
            <a:r>
              <a:rPr lang="zh-TW" altLang="en-US" dirty="0"/>
              <a:t>適用</a:t>
            </a:r>
            <a:r>
              <a:rPr lang="zh-TW" altLang="en-US" dirty="0" smtClean="0"/>
              <a:t>對象：國</a:t>
            </a:r>
            <a:r>
              <a:rPr lang="en-US" altLang="zh-TW" dirty="0" smtClean="0"/>
              <a:t>1-</a:t>
            </a:r>
            <a:r>
              <a:rPr lang="zh-TW" altLang="en-US" dirty="0" smtClean="0"/>
              <a:t>國</a:t>
            </a:r>
            <a:r>
              <a:rPr lang="en-US" altLang="zh-TW" dirty="0" smtClean="0"/>
              <a:t>3(</a:t>
            </a:r>
            <a:r>
              <a:rPr lang="zh-TW" altLang="en-US" dirty="0" smtClean="0"/>
              <a:t>水準一</a:t>
            </a:r>
            <a:r>
              <a:rPr lang="en-US" altLang="zh-TW" dirty="0" smtClean="0"/>
              <a:t>)</a:t>
            </a:r>
          </a:p>
          <a:p>
            <a:r>
              <a:rPr lang="zh-TW" altLang="en-US" dirty="0" smtClean="0"/>
              <a:t>編  制  者：</a:t>
            </a:r>
            <a:r>
              <a:rPr lang="en-US" altLang="zh-TW" dirty="0" smtClean="0"/>
              <a:t>The Psychological Corporation(</a:t>
            </a:r>
            <a:r>
              <a:rPr lang="zh-TW" altLang="en-US" dirty="0" smtClean="0"/>
              <a:t>依據美國勞工部出版職業名稱辭典</a:t>
            </a:r>
            <a:r>
              <a:rPr lang="en-US" altLang="zh-TW" dirty="0" smtClean="0"/>
              <a:t>)</a:t>
            </a:r>
          </a:p>
          <a:p>
            <a:r>
              <a:rPr lang="zh-TW" altLang="en-US" dirty="0" smtClean="0"/>
              <a:t>修  訂  者：路君約、簡茂發、陳榮華</a:t>
            </a:r>
            <a:endParaRPr lang="en-US" altLang="zh-TW" dirty="0" smtClean="0"/>
          </a:p>
          <a:p>
            <a:r>
              <a:rPr lang="zh-TW" altLang="en-US" dirty="0"/>
              <a:t>出版</a:t>
            </a:r>
            <a:r>
              <a:rPr lang="zh-TW" altLang="en-US" dirty="0" smtClean="0"/>
              <a:t>單位：中國行為科學社</a:t>
            </a:r>
            <a:endParaRPr lang="en-US" altLang="zh-TW" dirty="0" smtClean="0"/>
          </a:p>
          <a:p>
            <a:r>
              <a:rPr lang="zh-TW" altLang="en-US" dirty="0"/>
              <a:t>測驗</a:t>
            </a:r>
            <a:r>
              <a:rPr lang="zh-TW" altLang="en-US" dirty="0" smtClean="0"/>
              <a:t>功能與介紹</a:t>
            </a:r>
            <a:endParaRPr lang="en-US" altLang="zh-TW" dirty="0" smtClean="0"/>
          </a:p>
          <a:p>
            <a:pPr marL="0" indent="0">
              <a:buNone/>
            </a:pPr>
            <a:r>
              <a:rPr lang="en-US" altLang="zh-TW" dirty="0" smtClean="0"/>
              <a:t>1.</a:t>
            </a:r>
            <a:r>
              <a:rPr lang="zh-TW" altLang="en-US" dirty="0" smtClean="0"/>
              <a:t>增加受試者對學校課程、活動及不同工作領域的了解與興趣。</a:t>
            </a:r>
            <a:endParaRPr lang="en-US" altLang="zh-TW" dirty="0" smtClean="0"/>
          </a:p>
          <a:p>
            <a:pPr marL="0" indent="0">
              <a:buNone/>
            </a:pPr>
            <a:r>
              <a:rPr lang="en-US" altLang="zh-TW" dirty="0" smtClean="0"/>
              <a:t>2.</a:t>
            </a:r>
            <a:r>
              <a:rPr lang="zh-TW" altLang="en-US" dirty="0" smtClean="0"/>
              <a:t>幫助受試者決定升學、教育與就業計畫。</a:t>
            </a:r>
            <a:endParaRPr lang="en-US" altLang="zh-TW" dirty="0" smtClean="0"/>
          </a:p>
        </p:txBody>
      </p:sp>
    </p:spTree>
    <p:extLst>
      <p:ext uri="{BB962C8B-B14F-4D97-AF65-F5344CB8AC3E}">
        <p14:creationId xmlns:p14="http://schemas.microsoft.com/office/powerpoint/2010/main" val="63294265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我喜歡做的事</a:t>
            </a:r>
            <a:endParaRPr lang="zh-TW" altLang="en-US" dirty="0"/>
          </a:p>
        </p:txBody>
      </p:sp>
      <p:sp>
        <p:nvSpPr>
          <p:cNvPr id="3" name="內容版面配置區 2"/>
          <p:cNvSpPr>
            <a:spLocks noGrp="1"/>
          </p:cNvSpPr>
          <p:nvPr>
            <p:ph idx="1"/>
          </p:nvPr>
        </p:nvSpPr>
        <p:spPr/>
        <p:txBody>
          <a:bodyPr>
            <a:normAutofit fontScale="92500" lnSpcReduction="20000"/>
          </a:bodyPr>
          <a:lstStyle/>
          <a:p>
            <a:r>
              <a:rPr lang="zh-TW" altLang="en-US" dirty="0" smtClean="0"/>
              <a:t>出版日期：</a:t>
            </a:r>
            <a:r>
              <a:rPr lang="en-US" altLang="zh-TW" dirty="0" smtClean="0"/>
              <a:t>1987</a:t>
            </a:r>
            <a:r>
              <a:rPr lang="zh-TW" altLang="en-US" dirty="0" smtClean="0"/>
              <a:t>年</a:t>
            </a:r>
            <a:r>
              <a:rPr lang="en-US" altLang="zh-TW" dirty="0" smtClean="0"/>
              <a:t>/2008</a:t>
            </a:r>
            <a:r>
              <a:rPr lang="zh-TW" altLang="en-US" dirty="0" smtClean="0"/>
              <a:t>年</a:t>
            </a:r>
            <a:r>
              <a:rPr lang="en-US" altLang="zh-TW" dirty="0" smtClean="0"/>
              <a:t>12</a:t>
            </a:r>
            <a:r>
              <a:rPr lang="zh-TW" altLang="en-US" dirty="0" smtClean="0"/>
              <a:t>月修訂</a:t>
            </a:r>
            <a:endParaRPr lang="en-US" altLang="zh-TW" dirty="0" smtClean="0"/>
          </a:p>
          <a:p>
            <a:r>
              <a:rPr lang="zh-TW" altLang="en-US" dirty="0"/>
              <a:t>適用</a:t>
            </a:r>
            <a:r>
              <a:rPr lang="zh-TW" altLang="en-US" dirty="0" smtClean="0"/>
              <a:t>對象：國中生至成人</a:t>
            </a:r>
            <a:endParaRPr lang="en-US" altLang="zh-TW" dirty="0" smtClean="0"/>
          </a:p>
          <a:p>
            <a:r>
              <a:rPr lang="zh-TW" altLang="en-US" dirty="0" smtClean="0"/>
              <a:t>編  制  者：林一真、黃堅厚</a:t>
            </a:r>
            <a:endParaRPr lang="en-US" altLang="zh-TW" dirty="0" smtClean="0"/>
          </a:p>
          <a:p>
            <a:r>
              <a:rPr lang="zh-TW" altLang="en-US" dirty="0"/>
              <a:t>出版</a:t>
            </a:r>
            <a:r>
              <a:rPr lang="zh-TW" altLang="en-US" dirty="0" smtClean="0"/>
              <a:t>單位：行政院勞工委員會職業訓練局</a:t>
            </a:r>
            <a:endParaRPr lang="en-US" altLang="zh-TW" dirty="0" smtClean="0"/>
          </a:p>
          <a:p>
            <a:r>
              <a:rPr lang="zh-TW" altLang="en-US" dirty="0"/>
              <a:t>測驗</a:t>
            </a:r>
            <a:r>
              <a:rPr lang="zh-TW" altLang="en-US" dirty="0" smtClean="0"/>
              <a:t>功能介紹：</a:t>
            </a:r>
            <a:endParaRPr lang="en-US" altLang="zh-TW" dirty="0" smtClean="0"/>
          </a:p>
          <a:p>
            <a:pPr marL="0" indent="0">
              <a:buNone/>
            </a:pPr>
            <a:r>
              <a:rPr lang="en-US" altLang="zh-TW" dirty="0" smtClean="0"/>
              <a:t>1.</a:t>
            </a:r>
            <a:r>
              <a:rPr lang="zh-TW" altLang="en-US" dirty="0" smtClean="0"/>
              <a:t>幫助受試者找到職業興趣、作為升學與職業輔導參考。</a:t>
            </a:r>
            <a:endParaRPr lang="en-US" altLang="zh-TW" dirty="0" smtClean="0"/>
          </a:p>
          <a:p>
            <a:pPr marL="0" indent="0">
              <a:buNone/>
            </a:pPr>
            <a:r>
              <a:rPr lang="en-US" altLang="zh-TW" dirty="0" smtClean="0"/>
              <a:t>2.</a:t>
            </a:r>
            <a:r>
              <a:rPr lang="zh-TW" altLang="en-US" dirty="0" smtClean="0"/>
              <a:t>協助受試者了解興趣類型的意義及未來可能從事的行業。</a:t>
            </a:r>
            <a:endParaRPr lang="en-US" altLang="zh-TW" dirty="0" smtClean="0"/>
          </a:p>
          <a:p>
            <a:pPr marL="0" indent="0">
              <a:buNone/>
            </a:pPr>
            <a:r>
              <a:rPr lang="zh-TW" altLang="en-US" dirty="0" smtClean="0"/>
              <a:t>→有線上版可立即施測</a:t>
            </a:r>
            <a:endParaRPr lang="en-US" altLang="zh-TW" dirty="0" smtClean="0"/>
          </a:p>
          <a:p>
            <a:endParaRPr lang="zh-TW" altLang="en-US" dirty="0"/>
          </a:p>
        </p:txBody>
      </p:sp>
    </p:spTree>
    <p:extLst>
      <p:ext uri="{BB962C8B-B14F-4D97-AF65-F5344CB8AC3E}">
        <p14:creationId xmlns:p14="http://schemas.microsoft.com/office/powerpoint/2010/main" val="55445463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normAutofit fontScale="85000" lnSpcReduction="20000"/>
          </a:bodyPr>
          <a:lstStyle/>
          <a:p>
            <a:pPr lvl="0"/>
            <a:r>
              <a:rPr lang="zh-TW" altLang="en-US" sz="3000" dirty="0">
                <a:solidFill>
                  <a:prstClr val="black"/>
                </a:solidFill>
              </a:rPr>
              <a:t>依據國中適性輔導測驗工具使用參考</a:t>
            </a:r>
            <a:r>
              <a:rPr lang="zh-TW" altLang="en-US" sz="3000" dirty="0" smtClean="0">
                <a:solidFill>
                  <a:prstClr val="black"/>
                </a:solidFill>
              </a:rPr>
              <a:t>手冊</a:t>
            </a:r>
            <a:endParaRPr lang="en-US" altLang="zh-TW" sz="3000" dirty="0" smtClean="0">
              <a:solidFill>
                <a:prstClr val="black"/>
              </a:solidFill>
            </a:endParaRPr>
          </a:p>
          <a:p>
            <a:pPr lvl="0"/>
            <a:r>
              <a:rPr lang="zh-TW" altLang="en-US" sz="3000" dirty="0">
                <a:solidFill>
                  <a:prstClr val="black"/>
                </a:solidFill>
              </a:rPr>
              <a:t>興趣</a:t>
            </a:r>
            <a:r>
              <a:rPr lang="zh-TW" altLang="en-US" sz="3000" dirty="0" smtClean="0">
                <a:solidFill>
                  <a:prstClr val="black"/>
                </a:solidFill>
              </a:rPr>
              <a:t>測驗</a:t>
            </a:r>
            <a:endParaRPr lang="en-US" altLang="zh-TW" sz="3000" dirty="0" smtClean="0">
              <a:solidFill>
                <a:prstClr val="black"/>
              </a:solidFill>
            </a:endParaRPr>
          </a:p>
          <a:p>
            <a:pPr lvl="0"/>
            <a:r>
              <a:rPr lang="en-US" altLang="zh-TW" sz="3000" dirty="0" smtClean="0">
                <a:solidFill>
                  <a:prstClr val="black"/>
                </a:solidFill>
              </a:rPr>
              <a:t>1.</a:t>
            </a:r>
            <a:r>
              <a:rPr lang="zh-TW" altLang="en-US" sz="3000" dirty="0" smtClean="0">
                <a:solidFill>
                  <a:prstClr val="black"/>
                </a:solidFill>
              </a:rPr>
              <a:t>情境式職涯興趣測驗</a:t>
            </a:r>
            <a:r>
              <a:rPr lang="en-US" altLang="zh-TW" sz="3000" dirty="0" smtClean="0">
                <a:solidFill>
                  <a:prstClr val="black"/>
                </a:solidFill>
              </a:rPr>
              <a:t>(</a:t>
            </a:r>
            <a:r>
              <a:rPr lang="zh-TW" altLang="en-US" sz="3000" dirty="0" smtClean="0">
                <a:solidFill>
                  <a:prstClr val="black"/>
                </a:solidFill>
              </a:rPr>
              <a:t>國中版</a:t>
            </a:r>
            <a:r>
              <a:rPr lang="en-US" altLang="zh-TW" sz="3000" dirty="0" smtClean="0">
                <a:solidFill>
                  <a:prstClr val="black"/>
                </a:solidFill>
              </a:rPr>
              <a:t>)</a:t>
            </a:r>
          </a:p>
          <a:p>
            <a:pPr lvl="0"/>
            <a:r>
              <a:rPr lang="en-US" altLang="zh-TW" sz="3000" dirty="0" smtClean="0">
                <a:solidFill>
                  <a:prstClr val="black"/>
                </a:solidFill>
              </a:rPr>
              <a:t>2.</a:t>
            </a:r>
            <a:r>
              <a:rPr lang="zh-TW" altLang="en-US" sz="3000" dirty="0" smtClean="0">
                <a:solidFill>
                  <a:prstClr val="black"/>
                </a:solidFill>
              </a:rPr>
              <a:t>我喜歡做的事</a:t>
            </a:r>
            <a:r>
              <a:rPr lang="en-US" altLang="zh-TW" sz="3000" dirty="0" smtClean="0">
                <a:solidFill>
                  <a:prstClr val="black"/>
                </a:solidFill>
              </a:rPr>
              <a:t>(</a:t>
            </a:r>
            <a:r>
              <a:rPr lang="zh-TW" altLang="en-US" sz="3000" dirty="0" smtClean="0">
                <a:solidFill>
                  <a:prstClr val="black"/>
                </a:solidFill>
              </a:rPr>
              <a:t>紫版</a:t>
            </a:r>
            <a:r>
              <a:rPr lang="en-US" altLang="zh-TW" sz="3000" dirty="0" smtClean="0">
                <a:solidFill>
                  <a:prstClr val="black"/>
                </a:solidFill>
              </a:rPr>
              <a:t>)</a:t>
            </a:r>
          </a:p>
          <a:p>
            <a:pPr lvl="0"/>
            <a:r>
              <a:rPr lang="en-US" altLang="zh-TW" sz="3000" dirty="0" smtClean="0">
                <a:solidFill>
                  <a:prstClr val="black"/>
                </a:solidFill>
              </a:rPr>
              <a:t>3.</a:t>
            </a:r>
            <a:r>
              <a:rPr lang="zh-TW" altLang="en-US" sz="3000" dirty="0" smtClean="0">
                <a:solidFill>
                  <a:prstClr val="black"/>
                </a:solidFill>
              </a:rPr>
              <a:t>生活彩虹探索</a:t>
            </a:r>
            <a:endParaRPr lang="en-US" altLang="zh-TW" sz="3000" dirty="0" smtClean="0">
              <a:solidFill>
                <a:prstClr val="black"/>
              </a:solidFill>
            </a:endParaRPr>
          </a:p>
          <a:p>
            <a:pPr lvl="0"/>
            <a:r>
              <a:rPr lang="en-US" altLang="zh-TW" sz="3000" dirty="0" smtClean="0">
                <a:solidFill>
                  <a:prstClr val="black"/>
                </a:solidFill>
              </a:rPr>
              <a:t>4.</a:t>
            </a:r>
            <a:r>
              <a:rPr lang="zh-TW" altLang="en-US" sz="3000" dirty="0" smtClean="0">
                <a:solidFill>
                  <a:prstClr val="black"/>
                </a:solidFill>
              </a:rPr>
              <a:t>生涯興趣量表</a:t>
            </a:r>
            <a:r>
              <a:rPr lang="en-US" altLang="zh-TW" sz="3000" dirty="0" smtClean="0">
                <a:solidFill>
                  <a:prstClr val="black"/>
                </a:solidFill>
              </a:rPr>
              <a:t>(</a:t>
            </a:r>
            <a:r>
              <a:rPr lang="zh-TW" altLang="en-US" sz="3000" dirty="0" smtClean="0">
                <a:solidFill>
                  <a:prstClr val="black"/>
                </a:solidFill>
              </a:rPr>
              <a:t>水準一</a:t>
            </a:r>
            <a:r>
              <a:rPr lang="en-US" altLang="zh-TW" sz="3000" dirty="0" smtClean="0">
                <a:solidFill>
                  <a:prstClr val="black"/>
                </a:solidFill>
              </a:rPr>
              <a:t>)</a:t>
            </a:r>
          </a:p>
          <a:p>
            <a:pPr lvl="0"/>
            <a:r>
              <a:rPr lang="en-US" altLang="zh-TW" sz="3000" dirty="0" smtClean="0">
                <a:solidFill>
                  <a:prstClr val="black"/>
                </a:solidFill>
              </a:rPr>
              <a:t>5.</a:t>
            </a:r>
            <a:r>
              <a:rPr lang="zh-TW" altLang="en-US" sz="3000" dirty="0" smtClean="0">
                <a:solidFill>
                  <a:prstClr val="black"/>
                </a:solidFill>
              </a:rPr>
              <a:t>影像式職業興趣量表</a:t>
            </a:r>
            <a:endParaRPr lang="en-US" altLang="zh-TW" sz="3000" dirty="0" smtClean="0">
              <a:solidFill>
                <a:prstClr val="black"/>
              </a:solidFill>
            </a:endParaRPr>
          </a:p>
          <a:p>
            <a:pPr lvl="0"/>
            <a:r>
              <a:rPr lang="en-US" altLang="zh-TW" sz="3000" dirty="0" smtClean="0">
                <a:solidFill>
                  <a:prstClr val="black"/>
                </a:solidFill>
              </a:rPr>
              <a:t>6.</a:t>
            </a:r>
            <a:r>
              <a:rPr lang="zh-TW" altLang="en-US" sz="3000" dirty="0" smtClean="0">
                <a:solidFill>
                  <a:prstClr val="black"/>
                </a:solidFill>
              </a:rPr>
              <a:t>職業興趣組合卡</a:t>
            </a:r>
            <a:r>
              <a:rPr lang="en-US" altLang="zh-TW" sz="3000" dirty="0" smtClean="0">
                <a:solidFill>
                  <a:prstClr val="black"/>
                </a:solidFill>
              </a:rPr>
              <a:t>(</a:t>
            </a:r>
            <a:r>
              <a:rPr lang="zh-TW" altLang="en-US" sz="3000" dirty="0" smtClean="0">
                <a:solidFill>
                  <a:prstClr val="black"/>
                </a:solidFill>
              </a:rPr>
              <a:t>國中版</a:t>
            </a:r>
            <a:r>
              <a:rPr lang="en-US" altLang="zh-TW" sz="3000" dirty="0" smtClean="0">
                <a:solidFill>
                  <a:prstClr val="black"/>
                </a:solidFill>
              </a:rPr>
              <a:t>)</a:t>
            </a:r>
          </a:p>
          <a:p>
            <a:pPr lvl="0"/>
            <a:r>
              <a:rPr lang="en-US" altLang="zh-TW" sz="3000" dirty="0" smtClean="0">
                <a:solidFill>
                  <a:prstClr val="black"/>
                </a:solidFill>
              </a:rPr>
              <a:t>7.</a:t>
            </a:r>
            <a:r>
              <a:rPr lang="zh-TW" altLang="en-US" sz="3000" dirty="0" smtClean="0">
                <a:solidFill>
                  <a:prstClr val="black"/>
                </a:solidFill>
              </a:rPr>
              <a:t>國中生涯興趣量表</a:t>
            </a:r>
            <a:endParaRPr lang="en-US" altLang="zh-TW" sz="3000" dirty="0" smtClean="0">
              <a:solidFill>
                <a:prstClr val="black"/>
              </a:solidFill>
            </a:endParaRPr>
          </a:p>
          <a:p>
            <a:pPr lvl="0"/>
            <a:r>
              <a:rPr lang="en-US" altLang="zh-TW" sz="3000" dirty="0" smtClean="0">
                <a:solidFill>
                  <a:prstClr val="black"/>
                </a:solidFill>
              </a:rPr>
              <a:t>8.</a:t>
            </a:r>
            <a:r>
              <a:rPr lang="zh-TW" altLang="en-US" sz="3000" dirty="0" smtClean="0">
                <a:solidFill>
                  <a:prstClr val="black"/>
                </a:solidFill>
              </a:rPr>
              <a:t>普通興趣量表</a:t>
            </a:r>
            <a:endParaRPr lang="en-US" altLang="zh-TW" sz="3000" dirty="0" smtClean="0">
              <a:solidFill>
                <a:prstClr val="black"/>
              </a:solidFill>
            </a:endParaRPr>
          </a:p>
          <a:p>
            <a:pPr lvl="0"/>
            <a:r>
              <a:rPr lang="en-US" altLang="zh-TW" sz="3000" dirty="0" smtClean="0">
                <a:solidFill>
                  <a:prstClr val="black"/>
                </a:solidFill>
              </a:rPr>
              <a:t>9.</a:t>
            </a:r>
            <a:r>
              <a:rPr lang="zh-TW" altLang="en-US" sz="3000" dirty="0" smtClean="0">
                <a:solidFill>
                  <a:prstClr val="black"/>
                </a:solidFill>
              </a:rPr>
              <a:t>國中學生興趣診斷測驗</a:t>
            </a:r>
            <a:endParaRPr lang="en-US" altLang="zh-TW" sz="3000" dirty="0">
              <a:solidFill>
                <a:prstClr val="black"/>
              </a:solidFill>
            </a:endParaRPr>
          </a:p>
          <a:p>
            <a:endParaRPr lang="zh-TW" altLang="en-US" dirty="0"/>
          </a:p>
        </p:txBody>
      </p:sp>
    </p:spTree>
    <p:extLst>
      <p:ext uri="{BB962C8B-B14F-4D97-AF65-F5344CB8AC3E}">
        <p14:creationId xmlns:p14="http://schemas.microsoft.com/office/powerpoint/2010/main" val="170726101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normAutofit fontScale="92500" lnSpcReduction="20000"/>
          </a:bodyPr>
          <a:lstStyle/>
          <a:p>
            <a:r>
              <a:rPr lang="zh-TW" altLang="en-US" dirty="0" smtClean="0"/>
              <a:t>多元學習表現：</a:t>
            </a:r>
            <a:endParaRPr lang="en-US" altLang="zh-TW" dirty="0" smtClean="0"/>
          </a:p>
          <a:p>
            <a:pPr marL="0" indent="0">
              <a:buNone/>
            </a:pPr>
            <a:r>
              <a:rPr lang="zh-TW" altLang="en-US" dirty="0" smtClean="0"/>
              <a:t>    </a:t>
            </a:r>
            <a:r>
              <a:rPr lang="en-US" altLang="zh-TW" dirty="0" smtClean="0"/>
              <a:t>1.</a:t>
            </a:r>
            <a:r>
              <a:rPr lang="zh-TW" altLang="en-US" dirty="0" smtClean="0"/>
              <a:t>品德表現</a:t>
            </a:r>
            <a:endParaRPr lang="en-US" altLang="zh-TW" dirty="0" smtClean="0"/>
          </a:p>
          <a:p>
            <a:pPr marL="0" indent="0">
              <a:buNone/>
            </a:pPr>
            <a:r>
              <a:rPr lang="zh-TW" altLang="en-US" dirty="0" smtClean="0"/>
              <a:t>    </a:t>
            </a:r>
            <a:r>
              <a:rPr lang="en-US" altLang="zh-TW" dirty="0" smtClean="0"/>
              <a:t>2.</a:t>
            </a:r>
            <a:r>
              <a:rPr lang="zh-TW" altLang="en-US" dirty="0" smtClean="0"/>
              <a:t>服務表現</a:t>
            </a:r>
            <a:endParaRPr lang="en-US" altLang="zh-TW" dirty="0" smtClean="0"/>
          </a:p>
          <a:p>
            <a:pPr marL="0" indent="0">
              <a:buNone/>
            </a:pPr>
            <a:r>
              <a:rPr lang="zh-TW" altLang="en-US" dirty="0" smtClean="0"/>
              <a:t>    </a:t>
            </a:r>
            <a:r>
              <a:rPr lang="en-US" altLang="zh-TW" dirty="0" smtClean="0"/>
              <a:t>3.</a:t>
            </a:r>
            <a:r>
              <a:rPr lang="zh-TW" altLang="en-US" dirty="0" smtClean="0"/>
              <a:t>才藝表現</a:t>
            </a:r>
            <a:endParaRPr lang="en-US" altLang="zh-TW" dirty="0" smtClean="0"/>
          </a:p>
          <a:p>
            <a:r>
              <a:rPr lang="zh-TW" altLang="en-US" dirty="0"/>
              <a:t>資料</a:t>
            </a:r>
            <a:r>
              <a:rPr lang="zh-TW" altLang="en-US" dirty="0" smtClean="0"/>
              <a:t>函索：</a:t>
            </a:r>
            <a:endParaRPr lang="en-US" altLang="zh-TW" dirty="0" smtClean="0"/>
          </a:p>
          <a:p>
            <a:pPr marL="0" indent="0">
              <a:buNone/>
            </a:pPr>
            <a:r>
              <a:rPr lang="zh-TW" altLang="en-US" dirty="0" smtClean="0"/>
              <a:t>    </a:t>
            </a:r>
            <a:r>
              <a:rPr lang="en-US" altLang="zh-TW" dirty="0" smtClean="0"/>
              <a:t>1.</a:t>
            </a:r>
            <a:r>
              <a:rPr lang="zh-TW" altLang="en-US" dirty="0" smtClean="0"/>
              <a:t>學務處：提供獎懲紀錄、出缺席紀錄、體適</a:t>
            </a:r>
            <a:endParaRPr lang="en-US" altLang="zh-TW" dirty="0" smtClean="0"/>
          </a:p>
          <a:p>
            <a:pPr marL="0" indent="0">
              <a:buNone/>
            </a:pPr>
            <a:r>
              <a:rPr lang="en-US" altLang="zh-TW" dirty="0"/>
              <a:t> </a:t>
            </a:r>
            <a:r>
              <a:rPr lang="en-US" altLang="zh-TW" dirty="0" smtClean="0"/>
              <a:t>                        </a:t>
            </a:r>
            <a:r>
              <a:rPr lang="zh-TW" altLang="en-US" dirty="0" smtClean="0"/>
              <a:t>能、志願服務學習</a:t>
            </a:r>
            <a:r>
              <a:rPr lang="en-US" altLang="zh-TW" dirty="0" smtClean="0"/>
              <a:t>….</a:t>
            </a:r>
          </a:p>
          <a:p>
            <a:pPr marL="0" indent="0">
              <a:buNone/>
            </a:pPr>
            <a:r>
              <a:rPr lang="en-US" altLang="zh-TW" dirty="0" smtClean="0"/>
              <a:t>    2.</a:t>
            </a:r>
            <a:r>
              <a:rPr lang="zh-TW" altLang="en-US" dirty="0" smtClean="0"/>
              <a:t>教務處：提供學業表現、校內比賽紀錄</a:t>
            </a:r>
            <a:endParaRPr lang="en-US" altLang="zh-TW" dirty="0" smtClean="0"/>
          </a:p>
          <a:p>
            <a:pPr marL="0" indent="0">
              <a:buNone/>
            </a:pPr>
            <a:r>
              <a:rPr lang="en-US" altLang="zh-TW" dirty="0" smtClean="0"/>
              <a:t>    3.</a:t>
            </a:r>
            <a:r>
              <a:rPr lang="zh-TW" altLang="en-US" dirty="0" smtClean="0"/>
              <a:t>輔導室：資料組提供測驗、輔導組提供晤談</a:t>
            </a:r>
            <a:r>
              <a:rPr lang="en-US" altLang="zh-TW" dirty="0" smtClean="0"/>
              <a:t/>
            </a:r>
            <a:br>
              <a:rPr lang="en-US" altLang="zh-TW" dirty="0" smtClean="0"/>
            </a:br>
            <a:r>
              <a:rPr lang="en-US" altLang="zh-TW" dirty="0" smtClean="0"/>
              <a:t>                         </a:t>
            </a:r>
            <a:r>
              <a:rPr lang="zh-TW" altLang="en-US" dirty="0" smtClean="0"/>
              <a:t>紀錄</a:t>
            </a:r>
            <a:endParaRPr lang="zh-TW" altLang="en-US" dirty="0"/>
          </a:p>
        </p:txBody>
      </p:sp>
    </p:spTree>
    <p:extLst>
      <p:ext uri="{BB962C8B-B14F-4D97-AF65-F5344CB8AC3E}">
        <p14:creationId xmlns:p14="http://schemas.microsoft.com/office/powerpoint/2010/main" val="106354390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normAutofit/>
          </a:bodyPr>
          <a:lstStyle/>
          <a:p>
            <a:r>
              <a:rPr lang="zh-TW" altLang="en-US" dirty="0" smtClean="0"/>
              <a:t>未來相關服務需求</a:t>
            </a:r>
            <a:endParaRPr lang="en-US" altLang="zh-TW" dirty="0" smtClean="0"/>
          </a:p>
          <a:p>
            <a:pPr marL="0" indent="0">
              <a:buNone/>
            </a:pPr>
            <a:r>
              <a:rPr lang="en-US" altLang="zh-TW" dirty="0" smtClean="0"/>
              <a:t>1.</a:t>
            </a:r>
            <a:r>
              <a:rPr lang="zh-TW" altLang="en-US" dirty="0" smtClean="0"/>
              <a:t>校園無障礙環境</a:t>
            </a:r>
            <a:endParaRPr lang="en-US" altLang="zh-TW" dirty="0" smtClean="0"/>
          </a:p>
          <a:p>
            <a:pPr marL="0" indent="0">
              <a:buNone/>
            </a:pPr>
            <a:r>
              <a:rPr lang="en-US" altLang="zh-TW" dirty="0" smtClean="0"/>
              <a:t>2.</a:t>
            </a:r>
            <a:r>
              <a:rPr lang="zh-TW" altLang="en-US" dirty="0" smtClean="0"/>
              <a:t>教育相關輔助器材</a:t>
            </a:r>
            <a:endParaRPr lang="en-US" altLang="zh-TW" dirty="0" smtClean="0"/>
          </a:p>
          <a:p>
            <a:pPr marL="0" indent="0">
              <a:buNone/>
            </a:pPr>
            <a:r>
              <a:rPr lang="en-US" altLang="zh-TW" dirty="0" smtClean="0"/>
              <a:t>3.</a:t>
            </a:r>
            <a:r>
              <a:rPr lang="zh-TW" altLang="en-US" dirty="0" smtClean="0"/>
              <a:t>交通服務</a:t>
            </a:r>
            <a:endParaRPr lang="en-US" altLang="zh-TW" dirty="0" smtClean="0"/>
          </a:p>
          <a:p>
            <a:pPr marL="0" indent="0">
              <a:buNone/>
            </a:pPr>
            <a:r>
              <a:rPr lang="en-US" altLang="zh-TW" dirty="0" smtClean="0"/>
              <a:t>4.</a:t>
            </a:r>
            <a:r>
              <a:rPr lang="zh-TW" altLang="en-US" dirty="0" smtClean="0"/>
              <a:t>學校生活協助</a:t>
            </a:r>
            <a:endParaRPr lang="en-US" altLang="zh-TW" dirty="0" smtClean="0"/>
          </a:p>
          <a:p>
            <a:pPr marL="0" indent="0">
              <a:buNone/>
            </a:pPr>
            <a:r>
              <a:rPr lang="en-US" altLang="zh-TW" dirty="0" smtClean="0"/>
              <a:t>5.</a:t>
            </a:r>
            <a:r>
              <a:rPr lang="zh-TW" altLang="en-US" dirty="0" smtClean="0"/>
              <a:t>其他資源及服務</a:t>
            </a:r>
            <a:endParaRPr lang="en-US" altLang="zh-TW" dirty="0" smtClean="0"/>
          </a:p>
          <a:p>
            <a:pPr marL="0" indent="0">
              <a:buNone/>
            </a:pPr>
            <a:r>
              <a:rPr lang="zh-TW" altLang="en-US" dirty="0" smtClean="0"/>
              <a:t>   *務必要填寫，不用擔心造成高中職端負擔</a:t>
            </a:r>
            <a:endParaRPr lang="zh-TW" altLang="en-US" dirty="0"/>
          </a:p>
        </p:txBody>
      </p:sp>
    </p:spTree>
    <p:extLst>
      <p:ext uri="{BB962C8B-B14F-4D97-AF65-F5344CB8AC3E}">
        <p14:creationId xmlns:p14="http://schemas.microsoft.com/office/powerpoint/2010/main" val="11431151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lstStyle/>
          <a:p>
            <a:r>
              <a:rPr lang="zh-TW" altLang="en-US" dirty="0" smtClean="0"/>
              <a:t>選擇該科系原因：</a:t>
            </a:r>
            <a:endParaRPr lang="en-US" altLang="zh-TW" dirty="0" smtClean="0"/>
          </a:p>
          <a:p>
            <a:pPr marL="0" indent="0">
              <a:buNone/>
            </a:pPr>
            <a:r>
              <a:rPr lang="en-US" altLang="zh-TW" dirty="0" smtClean="0"/>
              <a:t>1.</a:t>
            </a:r>
            <a:r>
              <a:rPr lang="zh-TW" altLang="en-US" dirty="0" smtClean="0"/>
              <a:t>可從未來需求做陳述</a:t>
            </a:r>
            <a:endParaRPr lang="en-US" altLang="zh-TW" dirty="0" smtClean="0"/>
          </a:p>
          <a:p>
            <a:pPr marL="0" indent="0">
              <a:buNone/>
            </a:pPr>
            <a:r>
              <a:rPr lang="en-US" altLang="zh-TW" dirty="0" smtClean="0"/>
              <a:t>2.</a:t>
            </a:r>
            <a:r>
              <a:rPr lang="zh-TW" altLang="en-US" dirty="0" smtClean="0"/>
              <a:t>可從本身優勢及興趣做陳述</a:t>
            </a:r>
            <a:endParaRPr lang="en-US" altLang="zh-TW" dirty="0" smtClean="0"/>
          </a:p>
          <a:p>
            <a:pPr marL="0" indent="0">
              <a:buNone/>
            </a:pPr>
            <a:r>
              <a:rPr lang="en-US" altLang="zh-TW" dirty="0" smtClean="0"/>
              <a:t>3.</a:t>
            </a:r>
            <a:r>
              <a:rPr lang="zh-TW" altLang="en-US" dirty="0" smtClean="0"/>
              <a:t>可從家庭背景做陳述</a:t>
            </a:r>
            <a:endParaRPr lang="en-US" altLang="zh-TW" dirty="0" smtClean="0"/>
          </a:p>
          <a:p>
            <a:pPr marL="0" indent="0">
              <a:buNone/>
            </a:pPr>
            <a:r>
              <a:rPr lang="zh-TW" altLang="en-US" dirty="0" smtClean="0"/>
              <a:t>    →</a:t>
            </a:r>
            <a:r>
              <a:rPr lang="en-US" altLang="zh-TW" dirty="0" smtClean="0"/>
              <a:t>1.</a:t>
            </a:r>
            <a:r>
              <a:rPr lang="zh-TW" altLang="en-US" dirty="0" smtClean="0"/>
              <a:t>用性向、興趣測驗帶出信效度</a:t>
            </a:r>
            <a:endParaRPr lang="en-US" altLang="zh-TW" dirty="0" smtClean="0"/>
          </a:p>
          <a:p>
            <a:pPr marL="0" indent="0">
              <a:buNone/>
            </a:pPr>
            <a:r>
              <a:rPr lang="zh-TW" altLang="en-US" dirty="0" smtClean="0"/>
              <a:t>    →</a:t>
            </a:r>
            <a:r>
              <a:rPr lang="en-US" altLang="zh-TW" dirty="0" smtClean="0"/>
              <a:t>2.</a:t>
            </a:r>
            <a:r>
              <a:rPr lang="zh-TW" altLang="en-US" dirty="0" smtClean="0"/>
              <a:t>用得獎紀錄當證明</a:t>
            </a:r>
            <a:endParaRPr lang="en-US" altLang="zh-TW" dirty="0" smtClean="0"/>
          </a:p>
          <a:p>
            <a:pPr marL="0" indent="0">
              <a:buNone/>
            </a:pPr>
            <a:r>
              <a:rPr lang="zh-TW" altLang="en-US" dirty="0" smtClean="0"/>
              <a:t>    →</a:t>
            </a:r>
            <a:r>
              <a:rPr lang="en-US" altLang="zh-TW" dirty="0" smtClean="0"/>
              <a:t>3.</a:t>
            </a:r>
            <a:r>
              <a:rPr lang="zh-TW" altLang="en-US" dirty="0" smtClean="0"/>
              <a:t>用實際行動來表現</a:t>
            </a:r>
            <a:endParaRPr lang="zh-TW" altLang="en-US" dirty="0"/>
          </a:p>
        </p:txBody>
      </p:sp>
    </p:spTree>
    <p:extLst>
      <p:ext uri="{BB962C8B-B14F-4D97-AF65-F5344CB8AC3E}">
        <p14:creationId xmlns:p14="http://schemas.microsoft.com/office/powerpoint/2010/main" val="375560865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95536" y="332656"/>
            <a:ext cx="8229600" cy="1143000"/>
          </a:xfrm>
        </p:spPr>
        <p:txBody>
          <a:bodyPr>
            <a:normAutofit fontScale="90000"/>
          </a:bodyPr>
          <a:lstStyle/>
          <a:p>
            <a:r>
              <a:rPr lang="en-US" altLang="zh-TW" dirty="0" smtClean="0"/>
              <a:t>106</a:t>
            </a:r>
            <a:r>
              <a:rPr lang="zh-TW" altLang="en-US" dirty="0" smtClean="0"/>
              <a:t>年高雄市適性安置各科</a:t>
            </a:r>
            <a:r>
              <a:rPr lang="en-US" altLang="zh-TW" dirty="0" smtClean="0"/>
              <a:t/>
            </a:r>
            <a:br>
              <a:rPr lang="en-US" altLang="zh-TW" dirty="0" smtClean="0"/>
            </a:br>
            <a:r>
              <a:rPr lang="en-US" altLang="zh-TW" dirty="0" smtClean="0"/>
              <a:t>-</a:t>
            </a:r>
            <a:r>
              <a:rPr lang="zh-TW" altLang="en-US" dirty="0" smtClean="0"/>
              <a:t>餐飲科為例</a:t>
            </a:r>
            <a:endParaRPr lang="zh-TW" altLang="en-US" dirty="0"/>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1713549953"/>
              </p:ext>
            </p:extLst>
          </p:nvPr>
        </p:nvGraphicFramePr>
        <p:xfrm>
          <a:off x="872417" y="1581415"/>
          <a:ext cx="7399164" cy="4563533"/>
        </p:xfrm>
        <a:graphic>
          <a:graphicData uri="http://schemas.openxmlformats.org/drawingml/2006/table">
            <a:tbl>
              <a:tblPr firstRow="1" bandRow="1"/>
              <a:tblGrid>
                <a:gridCol w="1282480"/>
                <a:gridCol w="456912"/>
                <a:gridCol w="1282480"/>
                <a:gridCol w="236353"/>
                <a:gridCol w="236353"/>
                <a:gridCol w="236353"/>
                <a:gridCol w="236353"/>
                <a:gridCol w="236353"/>
                <a:gridCol w="2343482"/>
                <a:gridCol w="852045"/>
              </a:tblGrid>
              <a:tr h="543633">
                <a:tc>
                  <a:txBody>
                    <a:bodyPr/>
                    <a:lstStyle/>
                    <a:p>
                      <a:pPr algn="ctr">
                        <a:spcAft>
                          <a:spcPts val="0"/>
                        </a:spcAft>
                      </a:pPr>
                      <a:r>
                        <a:rPr lang="zh-TW" sz="1000" b="1" kern="1200">
                          <a:solidFill>
                            <a:srgbClr val="FFFFFF"/>
                          </a:solidFill>
                          <a:effectLst/>
                          <a:latin typeface="Calibri"/>
                          <a:ea typeface="新細明體"/>
                          <a:cs typeface="Arial"/>
                        </a:rPr>
                        <a:t>職群名稱</a:t>
                      </a:r>
                      <a:endParaRPr lang="zh-TW" sz="1000" kern="100">
                        <a:effectLst/>
                        <a:latin typeface="Calibri"/>
                        <a:ea typeface="新細明體"/>
                        <a:cs typeface="Times New Roman"/>
                      </a:endParaRPr>
                    </a:p>
                  </a:txBody>
                  <a:tcPr marL="77662" marR="77662" marT="38831" marB="3883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lgn="ctr">
                        <a:spcAft>
                          <a:spcPts val="0"/>
                        </a:spcAft>
                      </a:pPr>
                      <a:r>
                        <a:rPr lang="zh-TW" sz="1000" b="1" kern="1200">
                          <a:solidFill>
                            <a:srgbClr val="FFFFFF"/>
                          </a:solidFill>
                          <a:effectLst/>
                          <a:latin typeface="Calibri"/>
                          <a:ea typeface="新細明體"/>
                          <a:cs typeface="Arial"/>
                        </a:rPr>
                        <a:t>科別</a:t>
                      </a:r>
                      <a:endParaRPr lang="zh-TW" sz="1000" kern="100">
                        <a:effectLst/>
                        <a:latin typeface="Calibri"/>
                        <a:ea typeface="新細明體"/>
                        <a:cs typeface="Times New Roman"/>
                      </a:endParaRPr>
                    </a:p>
                  </a:txBody>
                  <a:tcPr marL="77662" marR="77662" marT="38831" marB="3883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lgn="ctr">
                        <a:spcAft>
                          <a:spcPts val="0"/>
                        </a:spcAft>
                      </a:pPr>
                      <a:r>
                        <a:rPr lang="zh-TW" sz="1000" b="1" kern="1200">
                          <a:solidFill>
                            <a:srgbClr val="FFFFFF"/>
                          </a:solidFill>
                          <a:effectLst/>
                          <a:latin typeface="Calibri"/>
                          <a:ea typeface="新細明體"/>
                          <a:cs typeface="Arial"/>
                        </a:rPr>
                        <a:t>科別所需具備能力</a:t>
                      </a:r>
                      <a:endParaRPr lang="zh-TW" sz="1000" kern="100">
                        <a:effectLst/>
                        <a:latin typeface="Calibri"/>
                        <a:ea typeface="新細明體"/>
                        <a:cs typeface="Times New Roman"/>
                      </a:endParaRPr>
                    </a:p>
                  </a:txBody>
                  <a:tcPr marL="77662" marR="77662" marT="38831" marB="3883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lgn="ctr">
                        <a:spcAft>
                          <a:spcPts val="0"/>
                        </a:spcAft>
                      </a:pPr>
                      <a:r>
                        <a:rPr lang="zh-TW" sz="1000" b="1" kern="1200">
                          <a:solidFill>
                            <a:srgbClr val="FFFFFF"/>
                          </a:solidFill>
                          <a:effectLst/>
                          <a:latin typeface="Calibri"/>
                          <a:ea typeface="新細明體"/>
                          <a:cs typeface="Arial"/>
                        </a:rPr>
                        <a:t>高</a:t>
                      </a:r>
                      <a:endParaRPr lang="zh-TW" sz="1000" kern="100">
                        <a:effectLst/>
                        <a:latin typeface="Calibri"/>
                        <a:ea typeface="新細明體"/>
                        <a:cs typeface="Times New Roman"/>
                      </a:endParaRPr>
                    </a:p>
                  </a:txBody>
                  <a:tcPr marL="77662" marR="77662" marT="38831" marB="3883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gridSpan="2">
                  <a:txBody>
                    <a:bodyPr/>
                    <a:lstStyle/>
                    <a:p>
                      <a:pPr algn="ctr">
                        <a:spcAft>
                          <a:spcPts val="0"/>
                        </a:spcAft>
                      </a:pPr>
                      <a:r>
                        <a:rPr lang="zh-TW" sz="1000" b="1" kern="1200">
                          <a:solidFill>
                            <a:srgbClr val="FFFFFF"/>
                          </a:solidFill>
                          <a:effectLst/>
                          <a:latin typeface="Calibri"/>
                          <a:ea typeface="新細明體"/>
                          <a:cs typeface="Arial"/>
                        </a:rPr>
                        <a:t>中</a:t>
                      </a:r>
                      <a:endParaRPr lang="zh-TW" sz="1000" kern="100">
                        <a:effectLst/>
                        <a:latin typeface="Calibri"/>
                        <a:ea typeface="新細明體"/>
                        <a:cs typeface="Times New Roman"/>
                      </a:endParaRPr>
                    </a:p>
                  </a:txBody>
                  <a:tcPr marL="77662" marR="77662" marT="38831" marB="3883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hMerge="1">
                  <a:txBody>
                    <a:bodyPr/>
                    <a:lstStyle/>
                    <a:p>
                      <a:endParaRPr lang="zh-TW" altLang="en-US"/>
                    </a:p>
                  </a:txBody>
                  <a:tcPr/>
                </a:tc>
                <a:tc gridSpan="2">
                  <a:txBody>
                    <a:bodyPr/>
                    <a:lstStyle/>
                    <a:p>
                      <a:pPr algn="ctr">
                        <a:spcAft>
                          <a:spcPts val="0"/>
                        </a:spcAft>
                      </a:pPr>
                      <a:r>
                        <a:rPr lang="zh-TW" sz="1000" b="1" kern="1200">
                          <a:solidFill>
                            <a:srgbClr val="FFFFFF"/>
                          </a:solidFill>
                          <a:effectLst/>
                          <a:latin typeface="Calibri"/>
                          <a:ea typeface="新細明體"/>
                          <a:cs typeface="Arial"/>
                        </a:rPr>
                        <a:t>低</a:t>
                      </a:r>
                      <a:endParaRPr lang="zh-TW" sz="1000" kern="100">
                        <a:effectLst/>
                        <a:latin typeface="Calibri"/>
                        <a:ea typeface="新細明體"/>
                        <a:cs typeface="Times New Roman"/>
                      </a:endParaRPr>
                    </a:p>
                  </a:txBody>
                  <a:tcPr marL="77662" marR="77662" marT="38831" marB="3883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hMerge="1">
                  <a:txBody>
                    <a:bodyPr/>
                    <a:lstStyle/>
                    <a:p>
                      <a:endParaRPr lang="zh-TW" altLang="en-US"/>
                    </a:p>
                  </a:txBody>
                  <a:tcPr/>
                </a:tc>
                <a:tc>
                  <a:txBody>
                    <a:bodyPr/>
                    <a:lstStyle/>
                    <a:p>
                      <a:pPr algn="ctr">
                        <a:spcAft>
                          <a:spcPts val="0"/>
                        </a:spcAft>
                      </a:pPr>
                      <a:r>
                        <a:rPr lang="zh-TW" sz="1000" b="1" kern="1200">
                          <a:solidFill>
                            <a:srgbClr val="FFFFFF"/>
                          </a:solidFill>
                          <a:effectLst/>
                          <a:latin typeface="Calibri"/>
                          <a:ea typeface="新細明體"/>
                          <a:cs typeface="Arial"/>
                        </a:rPr>
                        <a:t>核心課程及具備特質</a:t>
                      </a:r>
                      <a:endParaRPr lang="zh-TW" sz="1000" kern="100">
                        <a:effectLst/>
                        <a:latin typeface="Calibri"/>
                        <a:ea typeface="新細明體"/>
                        <a:cs typeface="Times New Roman"/>
                      </a:endParaRPr>
                    </a:p>
                  </a:txBody>
                  <a:tcPr marL="77662" marR="77662" marT="38831" marB="3883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lgn="ctr">
                        <a:spcAft>
                          <a:spcPts val="0"/>
                        </a:spcAft>
                      </a:pPr>
                      <a:r>
                        <a:rPr lang="zh-TW" sz="1000" b="1" kern="1200">
                          <a:solidFill>
                            <a:srgbClr val="FFFFFF"/>
                          </a:solidFill>
                          <a:effectLst/>
                          <a:latin typeface="Calibri"/>
                          <a:ea typeface="新細明體"/>
                          <a:cs typeface="Arial"/>
                        </a:rPr>
                        <a:t>備註</a:t>
                      </a:r>
                      <a:endParaRPr lang="zh-TW" sz="1000" kern="100">
                        <a:effectLst/>
                        <a:latin typeface="Calibri"/>
                        <a:ea typeface="新細明體"/>
                        <a:cs typeface="Times New Roman"/>
                      </a:endParaRPr>
                    </a:p>
                    <a:p>
                      <a:pPr algn="ctr">
                        <a:spcAft>
                          <a:spcPts val="0"/>
                        </a:spcAft>
                      </a:pPr>
                      <a:r>
                        <a:rPr lang="en-US" sz="1000" b="1" kern="1200">
                          <a:solidFill>
                            <a:srgbClr val="FFFFFF"/>
                          </a:solidFill>
                          <a:effectLst/>
                          <a:latin typeface="Calibri"/>
                          <a:ea typeface="新細明體"/>
                          <a:cs typeface="Calibri"/>
                        </a:rPr>
                        <a:t>(</a:t>
                      </a:r>
                      <a:r>
                        <a:rPr lang="zh-TW" sz="1000" b="1" kern="1200">
                          <a:solidFill>
                            <a:srgbClr val="FFFFFF"/>
                          </a:solidFill>
                          <a:effectLst/>
                          <a:latin typeface="Calibri"/>
                          <a:ea typeface="新細明體"/>
                          <a:cs typeface="Arial"/>
                        </a:rPr>
                        <a:t>特殊需求能力</a:t>
                      </a:r>
                      <a:r>
                        <a:rPr lang="en-US" sz="1000" b="1" kern="1200">
                          <a:solidFill>
                            <a:srgbClr val="FFFFFF"/>
                          </a:solidFill>
                          <a:effectLst/>
                          <a:latin typeface="Calibri"/>
                          <a:ea typeface="新細明體"/>
                          <a:cs typeface="Calibri"/>
                        </a:rPr>
                        <a:t>)</a:t>
                      </a:r>
                      <a:endParaRPr lang="zh-TW" sz="1000" kern="100">
                        <a:effectLst/>
                        <a:latin typeface="Calibri"/>
                        <a:ea typeface="新細明體"/>
                        <a:cs typeface="Times New Roman"/>
                      </a:endParaRPr>
                    </a:p>
                  </a:txBody>
                  <a:tcPr marL="77662" marR="77662" marT="38831" marB="3883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r>
              <a:tr h="284760">
                <a:tc rowSpan="11">
                  <a:txBody>
                    <a:bodyPr/>
                    <a:lstStyle/>
                    <a:p>
                      <a:pPr algn="ctr">
                        <a:spcAft>
                          <a:spcPts val="0"/>
                        </a:spcAft>
                      </a:pPr>
                      <a:r>
                        <a:rPr lang="zh-TW" sz="1000" b="1" kern="1200">
                          <a:solidFill>
                            <a:srgbClr val="000000"/>
                          </a:solidFill>
                          <a:effectLst/>
                          <a:latin typeface="Calibri"/>
                          <a:ea typeface="新細明體"/>
                          <a:cs typeface="Arial"/>
                        </a:rPr>
                        <a:t>餐旅群</a:t>
                      </a:r>
                      <a:endParaRPr lang="zh-TW" sz="1000" kern="100">
                        <a:effectLst/>
                        <a:latin typeface="Calibri"/>
                        <a:ea typeface="新細明體"/>
                        <a:cs typeface="Times New Roman"/>
                      </a:endParaRPr>
                    </a:p>
                  </a:txBody>
                  <a:tcPr marL="77662" marR="77662" marT="38831" marB="3883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rowSpan="11">
                  <a:txBody>
                    <a:bodyPr/>
                    <a:lstStyle/>
                    <a:p>
                      <a:pPr algn="ctr">
                        <a:spcAft>
                          <a:spcPts val="0"/>
                        </a:spcAft>
                      </a:pPr>
                      <a:r>
                        <a:rPr lang="zh-TW" sz="1000" b="1" kern="1200">
                          <a:solidFill>
                            <a:srgbClr val="000000"/>
                          </a:solidFill>
                          <a:effectLst/>
                          <a:latin typeface="Calibri"/>
                          <a:ea typeface="新細明體"/>
                          <a:cs typeface="Arial"/>
                        </a:rPr>
                        <a:t>餐飲科</a:t>
                      </a:r>
                      <a:endParaRPr lang="zh-TW" sz="1000" kern="100">
                        <a:effectLst/>
                        <a:latin typeface="Calibri"/>
                        <a:ea typeface="新細明體"/>
                        <a:cs typeface="Times New Roman"/>
                      </a:endParaRPr>
                    </a:p>
                  </a:txBody>
                  <a:tcPr marL="8090" marR="8090" marT="809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nSpc>
                          <a:spcPts val="1500"/>
                        </a:lnSpc>
                        <a:spcAft>
                          <a:spcPts val="0"/>
                        </a:spcAft>
                      </a:pPr>
                      <a:r>
                        <a:rPr lang="en-US" sz="1000" b="1" kern="100">
                          <a:solidFill>
                            <a:srgbClr val="000000"/>
                          </a:solidFill>
                          <a:effectLst/>
                          <a:latin typeface="Calibri"/>
                          <a:ea typeface="標楷體"/>
                          <a:cs typeface="Times New Roman"/>
                        </a:rPr>
                        <a:t>1.</a:t>
                      </a:r>
                      <a:r>
                        <a:rPr lang="zh-TW" sz="1000" b="1" kern="100">
                          <a:solidFill>
                            <a:srgbClr val="000000"/>
                          </a:solidFill>
                          <a:effectLst/>
                          <a:latin typeface="Calibri"/>
                          <a:ea typeface="標楷體"/>
                          <a:cs typeface="Times New Roman"/>
                        </a:rPr>
                        <a:t>聽覺理解能力</a:t>
                      </a:r>
                      <a:endParaRPr lang="zh-TW" sz="1000" kern="100">
                        <a:effectLst/>
                        <a:latin typeface="Calibri"/>
                        <a:ea typeface="新細明體"/>
                        <a:cs typeface="Times New Roman"/>
                      </a:endParaRPr>
                    </a:p>
                  </a:txBody>
                  <a:tcPr marL="8090" marR="8090" marT="809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spcAft>
                          <a:spcPts val="0"/>
                        </a:spcAft>
                      </a:pPr>
                      <a:r>
                        <a:rPr lang="zh-TW" sz="1400" kern="0">
                          <a:effectLst/>
                          <a:latin typeface="Calibri"/>
                          <a:ea typeface="新細明體"/>
                          <a:cs typeface="Arial"/>
                        </a:rPr>
                        <a:t>ˇ</a:t>
                      </a:r>
                      <a:endParaRPr lang="zh-TW" sz="1000" kern="100">
                        <a:effectLst/>
                        <a:latin typeface="Calibri"/>
                        <a:ea typeface="新細明體"/>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gridSpan="2">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hMerge="1">
                  <a:txBody>
                    <a:bodyPr/>
                    <a:lstStyle/>
                    <a:p>
                      <a:endParaRPr lang="zh-TW" altLang="en-US"/>
                    </a:p>
                  </a:txBody>
                  <a:tcPr/>
                </a:tc>
                <a:tc gridSpan="2">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hMerge="1">
                  <a:txBody>
                    <a:bodyPr/>
                    <a:lstStyle/>
                    <a:p>
                      <a:endParaRPr lang="zh-TW" altLang="en-US"/>
                    </a:p>
                  </a:txBody>
                  <a:tcPr/>
                </a:tc>
                <a:tc rowSpan="11">
                  <a:txBody>
                    <a:bodyPr/>
                    <a:lstStyle/>
                    <a:p>
                      <a:pPr>
                        <a:spcAft>
                          <a:spcPts val="0"/>
                        </a:spcAft>
                      </a:pPr>
                      <a:r>
                        <a:rPr lang="en-US" sz="1000" kern="0" dirty="0">
                          <a:effectLst/>
                          <a:latin typeface="Arial"/>
                          <a:ea typeface="新細明體"/>
                          <a:cs typeface="Times New Roman"/>
                        </a:rPr>
                        <a:t>1.</a:t>
                      </a:r>
                      <a:r>
                        <a:rPr lang="zh-TW" sz="1000" kern="0" dirty="0">
                          <a:effectLst/>
                          <a:latin typeface="Arial"/>
                          <a:ea typeface="新細明體"/>
                          <a:cs typeface="Arial"/>
                        </a:rPr>
                        <a:t>核心課程：餐旅英文與會話、餐旅英文與會話進階、飲料與調酒實習、餐旅服務技術實習、烘焙食品製作實習、餐飲烹調實習、蔬果切雕實習。</a:t>
                      </a:r>
                      <a:endParaRPr lang="zh-TW" sz="1000" kern="100" dirty="0">
                        <a:effectLst/>
                        <a:latin typeface="Calibri"/>
                        <a:ea typeface="新細明體"/>
                        <a:cs typeface="Times New Roman"/>
                      </a:endParaRPr>
                    </a:p>
                    <a:p>
                      <a:pPr>
                        <a:spcAft>
                          <a:spcPts val="0"/>
                        </a:spcAft>
                      </a:pPr>
                      <a:r>
                        <a:rPr lang="en-US" sz="1000" kern="0" dirty="0">
                          <a:effectLst/>
                          <a:latin typeface="Arial"/>
                          <a:ea typeface="新細明體"/>
                          <a:cs typeface="Times New Roman"/>
                        </a:rPr>
                        <a:t>2.</a:t>
                      </a:r>
                      <a:r>
                        <a:rPr lang="zh-TW" sz="1000" kern="0" dirty="0">
                          <a:effectLst/>
                          <a:latin typeface="Arial"/>
                          <a:ea typeface="新細明體"/>
                          <a:cs typeface="Arial"/>
                        </a:rPr>
                        <a:t>因本校餐飲科著重實作能力，適合具備喜歡實作及操作能力佳的特質。</a:t>
                      </a:r>
                      <a:endParaRPr lang="zh-TW" sz="1000" kern="100" dirty="0">
                        <a:effectLst/>
                        <a:latin typeface="Calibri"/>
                        <a:ea typeface="新細明體"/>
                        <a:cs typeface="Times New Roman"/>
                      </a:endParaRPr>
                    </a:p>
                    <a:p>
                      <a:pPr>
                        <a:spcAft>
                          <a:spcPts val="0"/>
                        </a:spcAft>
                      </a:pPr>
                      <a:r>
                        <a:rPr lang="en-US" sz="1000" kern="0" dirty="0">
                          <a:effectLst/>
                          <a:latin typeface="Arial"/>
                          <a:ea typeface="新細明體"/>
                          <a:cs typeface="Times New Roman"/>
                        </a:rPr>
                        <a:t>3.</a:t>
                      </a:r>
                      <a:r>
                        <a:rPr lang="zh-TW" sz="1000" kern="0" dirty="0">
                          <a:effectLst/>
                          <a:latin typeface="Arial"/>
                          <a:ea typeface="新細明體"/>
                          <a:cs typeface="Arial"/>
                        </a:rPr>
                        <a:t>職場需具備內外場能力，因此適合人際互動佳的特質，另外內場需耗費大量體力及耐力，活動力及行動力佳的學生可詳加考慮。</a:t>
                      </a:r>
                      <a:endParaRPr lang="zh-TW" sz="1000" kern="100" dirty="0">
                        <a:effectLst/>
                        <a:latin typeface="Calibri"/>
                        <a:ea typeface="新細明體"/>
                        <a:cs typeface="Times New Roman"/>
                      </a:endParaRPr>
                    </a:p>
                    <a:p>
                      <a:pPr>
                        <a:spcAft>
                          <a:spcPts val="0"/>
                        </a:spcAft>
                      </a:pPr>
                      <a:r>
                        <a:rPr lang="en-US" sz="1000" kern="0" dirty="0">
                          <a:effectLst/>
                          <a:latin typeface="Arial"/>
                          <a:ea typeface="新細明體"/>
                          <a:cs typeface="Times New Roman"/>
                        </a:rPr>
                        <a:t>4</a:t>
                      </a:r>
                      <a:endParaRPr lang="zh-TW" sz="1000" kern="100" dirty="0">
                        <a:effectLst/>
                        <a:latin typeface="Calibri"/>
                        <a:ea typeface="新細明體"/>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rowSpan="11">
                  <a:txBody>
                    <a:bodyPr/>
                    <a:lstStyle/>
                    <a:p>
                      <a:pPr>
                        <a:spcAft>
                          <a:spcPts val="0"/>
                        </a:spcAft>
                      </a:pPr>
                      <a:r>
                        <a:rPr lang="zh-TW" sz="1000" kern="0" dirty="0">
                          <a:effectLst/>
                          <a:latin typeface="Arial"/>
                          <a:ea typeface="新細明體"/>
                          <a:cs typeface="Arial"/>
                        </a:rPr>
                        <a:t>本科實作會體力吃重，且需時常搬運物品及提供服務，有行動能力不便或手眼協調不佳者宜慎重考慮。</a:t>
                      </a:r>
                      <a:endParaRPr lang="zh-TW" sz="1000" kern="100" dirty="0">
                        <a:effectLst/>
                        <a:latin typeface="Calibri"/>
                        <a:ea typeface="新細明體"/>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284760">
                <a:tc vMerge="1">
                  <a:txBody>
                    <a:bodyPr/>
                    <a:lstStyle/>
                    <a:p>
                      <a:endParaRPr lang="zh-TW" altLang="en-US"/>
                    </a:p>
                  </a:txBody>
                  <a:tcPr/>
                </a:tc>
                <a:tc vMerge="1">
                  <a:txBody>
                    <a:bodyPr/>
                    <a:lstStyle/>
                    <a:p>
                      <a:endParaRPr lang="zh-TW" altLang="en-US"/>
                    </a:p>
                  </a:txBody>
                  <a:tcPr/>
                </a:tc>
                <a:tc>
                  <a:txBody>
                    <a:bodyPr/>
                    <a:lstStyle/>
                    <a:p>
                      <a:pPr>
                        <a:lnSpc>
                          <a:spcPts val="1500"/>
                        </a:lnSpc>
                        <a:spcAft>
                          <a:spcPts val="0"/>
                        </a:spcAft>
                      </a:pPr>
                      <a:r>
                        <a:rPr lang="en-US" sz="1000" b="1" kern="100">
                          <a:solidFill>
                            <a:srgbClr val="000000"/>
                          </a:solidFill>
                          <a:effectLst/>
                          <a:latin typeface="Calibri"/>
                          <a:ea typeface="標楷體"/>
                          <a:cs typeface="Times New Roman"/>
                        </a:rPr>
                        <a:t>2.</a:t>
                      </a:r>
                      <a:r>
                        <a:rPr lang="zh-TW" sz="1000" b="1" kern="100">
                          <a:solidFill>
                            <a:srgbClr val="000000"/>
                          </a:solidFill>
                          <a:effectLst/>
                          <a:latin typeface="Calibri"/>
                          <a:ea typeface="標楷體"/>
                          <a:cs typeface="Times New Roman"/>
                        </a:rPr>
                        <a:t>口語表達能力</a:t>
                      </a:r>
                      <a:endParaRPr lang="zh-TW" sz="1000" kern="100">
                        <a:effectLst/>
                        <a:latin typeface="Calibri"/>
                        <a:ea typeface="新細明體"/>
                        <a:cs typeface="Times New Roman"/>
                      </a:endParaRPr>
                    </a:p>
                  </a:txBody>
                  <a:tcPr marL="8090" marR="8090" marT="809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gridSpan="2">
                  <a:txBody>
                    <a:bodyPr/>
                    <a:lstStyle/>
                    <a:p>
                      <a:pPr>
                        <a:spcAft>
                          <a:spcPts val="0"/>
                        </a:spcAft>
                      </a:pPr>
                      <a:r>
                        <a:rPr lang="zh-TW" sz="1400" kern="0">
                          <a:effectLst/>
                          <a:latin typeface="Calibri"/>
                          <a:ea typeface="新細明體"/>
                          <a:cs typeface="Arial"/>
                        </a:rPr>
                        <a:t>ˇ</a:t>
                      </a:r>
                      <a:endParaRPr lang="zh-TW" sz="1000" kern="100">
                        <a:effectLst/>
                        <a:latin typeface="Calibri"/>
                        <a:ea typeface="新細明體"/>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hMerge="1">
                  <a:txBody>
                    <a:bodyPr/>
                    <a:lstStyle/>
                    <a:p>
                      <a:endParaRPr lang="zh-TW" altLang="en-US"/>
                    </a:p>
                  </a:txBody>
                  <a:tcPr/>
                </a:tc>
                <a:tc gridSpan="2">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h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r>
              <a:tr h="284760">
                <a:tc vMerge="1">
                  <a:txBody>
                    <a:bodyPr/>
                    <a:lstStyle/>
                    <a:p>
                      <a:endParaRPr lang="zh-TW" altLang="en-US"/>
                    </a:p>
                  </a:txBody>
                  <a:tcPr/>
                </a:tc>
                <a:tc vMerge="1">
                  <a:txBody>
                    <a:bodyPr/>
                    <a:lstStyle/>
                    <a:p>
                      <a:endParaRPr lang="zh-TW" altLang="en-US"/>
                    </a:p>
                  </a:txBody>
                  <a:tcPr/>
                </a:tc>
                <a:tc>
                  <a:txBody>
                    <a:bodyPr/>
                    <a:lstStyle/>
                    <a:p>
                      <a:pPr>
                        <a:lnSpc>
                          <a:spcPts val="1500"/>
                        </a:lnSpc>
                        <a:spcAft>
                          <a:spcPts val="0"/>
                        </a:spcAft>
                      </a:pPr>
                      <a:r>
                        <a:rPr lang="en-US" sz="1000" b="1" kern="100">
                          <a:solidFill>
                            <a:srgbClr val="000000"/>
                          </a:solidFill>
                          <a:effectLst/>
                          <a:latin typeface="Calibri"/>
                          <a:ea typeface="標楷體"/>
                          <a:cs typeface="Times New Roman"/>
                        </a:rPr>
                        <a:t>3.</a:t>
                      </a:r>
                      <a:r>
                        <a:rPr lang="zh-TW" sz="1000" b="1" kern="100">
                          <a:solidFill>
                            <a:srgbClr val="000000"/>
                          </a:solidFill>
                          <a:effectLst/>
                          <a:latin typeface="Calibri"/>
                          <a:ea typeface="標楷體"/>
                          <a:cs typeface="Times New Roman"/>
                        </a:rPr>
                        <a:t>閱讀理解能力</a:t>
                      </a:r>
                      <a:endParaRPr lang="zh-TW" sz="1000" kern="100">
                        <a:effectLst/>
                        <a:latin typeface="Calibri"/>
                        <a:ea typeface="新細明體"/>
                        <a:cs typeface="Times New Roman"/>
                      </a:endParaRPr>
                    </a:p>
                  </a:txBody>
                  <a:tcPr marL="8090" marR="8090" marT="809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gridSpan="2">
                  <a:txBody>
                    <a:bodyPr/>
                    <a:lstStyle/>
                    <a:p>
                      <a:pPr>
                        <a:spcAft>
                          <a:spcPts val="0"/>
                        </a:spcAft>
                      </a:pPr>
                      <a:r>
                        <a:rPr lang="zh-TW" sz="1400" kern="0">
                          <a:effectLst/>
                          <a:latin typeface="Calibri"/>
                          <a:ea typeface="新細明體"/>
                          <a:cs typeface="Arial"/>
                        </a:rPr>
                        <a:t>ˇ</a:t>
                      </a:r>
                      <a:endParaRPr lang="zh-TW" sz="1000" kern="100">
                        <a:effectLst/>
                        <a:latin typeface="Calibri"/>
                        <a:ea typeface="新細明體"/>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hMerge="1">
                  <a:txBody>
                    <a:bodyPr/>
                    <a:lstStyle/>
                    <a:p>
                      <a:endParaRPr lang="zh-TW" altLang="en-US"/>
                    </a:p>
                  </a:txBody>
                  <a:tcPr/>
                </a:tc>
                <a:tc gridSpan="2">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h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r>
              <a:tr h="284760">
                <a:tc vMerge="1">
                  <a:txBody>
                    <a:bodyPr/>
                    <a:lstStyle/>
                    <a:p>
                      <a:endParaRPr lang="zh-TW" altLang="en-US"/>
                    </a:p>
                  </a:txBody>
                  <a:tcPr/>
                </a:tc>
                <a:tc vMerge="1">
                  <a:txBody>
                    <a:bodyPr/>
                    <a:lstStyle/>
                    <a:p>
                      <a:endParaRPr lang="zh-TW" altLang="en-US"/>
                    </a:p>
                  </a:txBody>
                  <a:tcPr/>
                </a:tc>
                <a:tc>
                  <a:txBody>
                    <a:bodyPr/>
                    <a:lstStyle/>
                    <a:p>
                      <a:pPr>
                        <a:lnSpc>
                          <a:spcPts val="1500"/>
                        </a:lnSpc>
                        <a:spcAft>
                          <a:spcPts val="0"/>
                        </a:spcAft>
                      </a:pPr>
                      <a:r>
                        <a:rPr lang="en-US" sz="1000" b="1" kern="100">
                          <a:solidFill>
                            <a:srgbClr val="000000"/>
                          </a:solidFill>
                          <a:effectLst/>
                          <a:latin typeface="Calibri"/>
                          <a:ea typeface="標楷體"/>
                          <a:cs typeface="Times New Roman"/>
                        </a:rPr>
                        <a:t>4.</a:t>
                      </a:r>
                      <a:r>
                        <a:rPr lang="zh-TW" sz="1000" b="1" kern="100">
                          <a:solidFill>
                            <a:srgbClr val="000000"/>
                          </a:solidFill>
                          <a:effectLst/>
                          <a:latin typeface="Calibri"/>
                          <a:ea typeface="標楷體"/>
                          <a:cs typeface="Times New Roman"/>
                        </a:rPr>
                        <a:t>書寫能力</a:t>
                      </a:r>
                      <a:r>
                        <a:rPr lang="en-US" sz="1000" b="1" kern="100">
                          <a:solidFill>
                            <a:srgbClr val="000000"/>
                          </a:solidFill>
                          <a:effectLst/>
                          <a:latin typeface="Calibri"/>
                          <a:ea typeface="標楷體"/>
                          <a:cs typeface="Times New Roman"/>
                        </a:rPr>
                        <a:t>(</a:t>
                      </a:r>
                      <a:r>
                        <a:rPr lang="zh-TW" sz="1000" b="1" kern="100">
                          <a:solidFill>
                            <a:srgbClr val="000000"/>
                          </a:solidFill>
                          <a:effectLst/>
                          <a:latin typeface="Calibri"/>
                          <a:ea typeface="標楷體"/>
                          <a:cs typeface="Times New Roman"/>
                        </a:rPr>
                        <a:t>打字能力</a:t>
                      </a:r>
                      <a:r>
                        <a:rPr lang="en-US" sz="1000" b="1" kern="100">
                          <a:solidFill>
                            <a:srgbClr val="000000"/>
                          </a:solidFill>
                          <a:effectLst/>
                          <a:latin typeface="Calibri"/>
                          <a:ea typeface="標楷體"/>
                          <a:cs typeface="Times New Roman"/>
                        </a:rPr>
                        <a:t>)</a:t>
                      </a:r>
                      <a:endParaRPr lang="zh-TW" sz="1000" kern="100">
                        <a:effectLst/>
                        <a:latin typeface="Calibri"/>
                        <a:ea typeface="新細明體"/>
                        <a:cs typeface="Times New Roman"/>
                      </a:endParaRPr>
                    </a:p>
                  </a:txBody>
                  <a:tcPr marL="8090" marR="8090" marT="809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gridSpan="2">
                  <a:txBody>
                    <a:bodyPr/>
                    <a:lstStyle/>
                    <a:p>
                      <a:pPr>
                        <a:spcAft>
                          <a:spcPts val="0"/>
                        </a:spcAft>
                      </a:pPr>
                      <a:r>
                        <a:rPr lang="zh-TW" sz="1400" kern="0">
                          <a:effectLst/>
                          <a:latin typeface="Calibri"/>
                          <a:ea typeface="新細明體"/>
                          <a:cs typeface="Arial"/>
                        </a:rPr>
                        <a:t>ˇ</a:t>
                      </a:r>
                      <a:endParaRPr lang="zh-TW" sz="1000" kern="100">
                        <a:effectLst/>
                        <a:latin typeface="Calibri"/>
                        <a:ea typeface="新細明體"/>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hMerge="1">
                  <a:txBody>
                    <a:bodyPr/>
                    <a:lstStyle/>
                    <a:p>
                      <a:endParaRPr lang="zh-TW" altLang="en-US"/>
                    </a:p>
                  </a:txBody>
                  <a:tcPr/>
                </a:tc>
                <a:tc gridSpan="2">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h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r>
              <a:tr h="406107">
                <a:tc vMerge="1">
                  <a:txBody>
                    <a:bodyPr/>
                    <a:lstStyle/>
                    <a:p>
                      <a:endParaRPr lang="zh-TW" altLang="en-US"/>
                    </a:p>
                  </a:txBody>
                  <a:tcPr/>
                </a:tc>
                <a:tc vMerge="1">
                  <a:txBody>
                    <a:bodyPr/>
                    <a:lstStyle/>
                    <a:p>
                      <a:endParaRPr lang="zh-TW" altLang="en-US"/>
                    </a:p>
                  </a:txBody>
                  <a:tcPr/>
                </a:tc>
                <a:tc>
                  <a:txBody>
                    <a:bodyPr/>
                    <a:lstStyle/>
                    <a:p>
                      <a:pPr>
                        <a:lnSpc>
                          <a:spcPts val="1500"/>
                        </a:lnSpc>
                        <a:spcAft>
                          <a:spcPts val="0"/>
                        </a:spcAft>
                      </a:pPr>
                      <a:r>
                        <a:rPr lang="en-US" sz="1000" b="1" kern="100">
                          <a:solidFill>
                            <a:srgbClr val="000000"/>
                          </a:solidFill>
                          <a:effectLst/>
                          <a:latin typeface="Calibri"/>
                          <a:ea typeface="標楷體"/>
                          <a:cs typeface="Times New Roman"/>
                        </a:rPr>
                        <a:t>5.</a:t>
                      </a:r>
                      <a:r>
                        <a:rPr lang="zh-TW" sz="1000" b="1" kern="100">
                          <a:solidFill>
                            <a:srgbClr val="000000"/>
                          </a:solidFill>
                          <a:effectLst/>
                          <a:latin typeface="Calibri"/>
                          <a:ea typeface="標楷體"/>
                          <a:cs typeface="Times New Roman"/>
                        </a:rPr>
                        <a:t>數學能力</a:t>
                      </a:r>
                      <a:r>
                        <a:rPr lang="en-US" sz="1000" b="1" kern="100">
                          <a:solidFill>
                            <a:srgbClr val="000000"/>
                          </a:solidFill>
                          <a:effectLst/>
                          <a:latin typeface="Calibri"/>
                          <a:ea typeface="標楷體"/>
                          <a:cs typeface="Times New Roman"/>
                        </a:rPr>
                        <a:t>(</a:t>
                      </a:r>
                      <a:r>
                        <a:rPr lang="zh-TW" sz="1000" b="1" kern="100">
                          <a:solidFill>
                            <a:srgbClr val="000000"/>
                          </a:solidFill>
                          <a:effectLst/>
                          <a:latin typeface="Calibri"/>
                          <a:ea typeface="標楷體"/>
                          <a:cs typeface="Times New Roman"/>
                        </a:rPr>
                        <a:t>概念、計算</a:t>
                      </a:r>
                      <a:r>
                        <a:rPr lang="en-US" sz="1000" b="1" kern="100">
                          <a:solidFill>
                            <a:srgbClr val="000000"/>
                          </a:solidFill>
                          <a:effectLst/>
                          <a:latin typeface="Calibri"/>
                          <a:ea typeface="標楷體"/>
                          <a:cs typeface="Times New Roman"/>
                        </a:rPr>
                        <a:t>)</a:t>
                      </a:r>
                      <a:endParaRPr lang="zh-TW" sz="1000" kern="100">
                        <a:effectLst/>
                        <a:latin typeface="Calibri"/>
                        <a:ea typeface="新細明體"/>
                        <a:cs typeface="Times New Roman"/>
                      </a:endParaRPr>
                    </a:p>
                  </a:txBody>
                  <a:tcPr marL="8090" marR="8090" marT="809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gridSpan="2">
                  <a:txBody>
                    <a:bodyPr/>
                    <a:lstStyle/>
                    <a:p>
                      <a:pPr>
                        <a:spcAft>
                          <a:spcPts val="0"/>
                        </a:spcAft>
                      </a:pPr>
                      <a:r>
                        <a:rPr lang="zh-TW" sz="1400" kern="0">
                          <a:effectLst/>
                          <a:latin typeface="Calibri"/>
                          <a:ea typeface="新細明體"/>
                          <a:cs typeface="Arial"/>
                        </a:rPr>
                        <a:t>ˇ</a:t>
                      </a:r>
                      <a:endParaRPr lang="zh-TW" sz="1000" kern="100">
                        <a:effectLst/>
                        <a:latin typeface="Calibri"/>
                        <a:ea typeface="新細明體"/>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hMerge="1">
                  <a:txBody>
                    <a:bodyPr/>
                    <a:lstStyle/>
                    <a:p>
                      <a:endParaRPr lang="zh-TW" altLang="en-US"/>
                    </a:p>
                  </a:txBody>
                  <a:tcPr/>
                </a:tc>
                <a:tc gridSpan="2">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h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r>
              <a:tr h="406107">
                <a:tc vMerge="1">
                  <a:txBody>
                    <a:bodyPr/>
                    <a:lstStyle/>
                    <a:p>
                      <a:endParaRPr lang="zh-TW" altLang="en-US"/>
                    </a:p>
                  </a:txBody>
                  <a:tcPr/>
                </a:tc>
                <a:tc vMerge="1">
                  <a:txBody>
                    <a:bodyPr/>
                    <a:lstStyle/>
                    <a:p>
                      <a:endParaRPr lang="zh-TW" altLang="en-US"/>
                    </a:p>
                  </a:txBody>
                  <a:tcPr/>
                </a:tc>
                <a:tc>
                  <a:txBody>
                    <a:bodyPr/>
                    <a:lstStyle/>
                    <a:p>
                      <a:pPr>
                        <a:lnSpc>
                          <a:spcPts val="1500"/>
                        </a:lnSpc>
                        <a:spcAft>
                          <a:spcPts val="0"/>
                        </a:spcAft>
                      </a:pPr>
                      <a:r>
                        <a:rPr lang="en-US" sz="1000" b="1" kern="100">
                          <a:solidFill>
                            <a:srgbClr val="000000"/>
                          </a:solidFill>
                          <a:effectLst/>
                          <a:latin typeface="Calibri"/>
                          <a:ea typeface="標楷體"/>
                          <a:cs typeface="Times New Roman"/>
                        </a:rPr>
                        <a:t>6.</a:t>
                      </a:r>
                      <a:r>
                        <a:rPr lang="zh-TW" sz="1000" b="1" kern="100">
                          <a:solidFill>
                            <a:srgbClr val="000000"/>
                          </a:solidFill>
                          <a:effectLst/>
                          <a:latin typeface="Calibri"/>
                          <a:ea typeface="標楷體"/>
                          <a:cs typeface="Times New Roman"/>
                        </a:rPr>
                        <a:t>社會技巧</a:t>
                      </a:r>
                      <a:r>
                        <a:rPr lang="en-US" sz="1000" b="1" kern="100">
                          <a:solidFill>
                            <a:srgbClr val="000000"/>
                          </a:solidFill>
                          <a:effectLst/>
                          <a:latin typeface="Calibri"/>
                          <a:ea typeface="標楷體"/>
                          <a:cs typeface="Times New Roman"/>
                        </a:rPr>
                        <a:t>(</a:t>
                      </a:r>
                      <a:r>
                        <a:rPr lang="zh-TW" sz="1000" b="1" kern="100">
                          <a:solidFill>
                            <a:srgbClr val="000000"/>
                          </a:solidFill>
                          <a:effectLst/>
                          <a:latin typeface="Calibri"/>
                          <a:ea typeface="標楷體"/>
                          <a:cs typeface="Times New Roman"/>
                        </a:rPr>
                        <a:t>人際互動</a:t>
                      </a:r>
                      <a:r>
                        <a:rPr lang="en-US" sz="1000" b="1" kern="100">
                          <a:solidFill>
                            <a:srgbClr val="000000"/>
                          </a:solidFill>
                          <a:effectLst/>
                          <a:latin typeface="Calibri"/>
                          <a:ea typeface="標楷體"/>
                          <a:cs typeface="Times New Roman"/>
                        </a:rPr>
                        <a:t>)</a:t>
                      </a:r>
                      <a:endParaRPr lang="zh-TW" sz="1000" kern="100">
                        <a:effectLst/>
                        <a:latin typeface="Calibri"/>
                        <a:ea typeface="新細明體"/>
                        <a:cs typeface="Times New Roman"/>
                      </a:endParaRPr>
                    </a:p>
                  </a:txBody>
                  <a:tcPr marL="8090" marR="8090" marT="809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spcAft>
                          <a:spcPts val="0"/>
                        </a:spcAft>
                      </a:pPr>
                      <a:r>
                        <a:rPr lang="zh-TW" sz="1400" kern="0">
                          <a:effectLst/>
                          <a:latin typeface="Calibri"/>
                          <a:ea typeface="新細明體"/>
                          <a:cs typeface="Arial"/>
                        </a:rPr>
                        <a:t>ˇ</a:t>
                      </a:r>
                      <a:endParaRPr lang="zh-TW" sz="1000" kern="100">
                        <a:effectLst/>
                        <a:latin typeface="Calibri"/>
                        <a:ea typeface="新細明體"/>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gridSpan="2">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hMerge="1">
                  <a:txBody>
                    <a:bodyPr/>
                    <a:lstStyle/>
                    <a:p>
                      <a:endParaRPr lang="zh-TW" altLang="en-US"/>
                    </a:p>
                  </a:txBody>
                  <a:tcPr/>
                </a:tc>
                <a:tc gridSpan="2">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h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r>
              <a:tr h="383995">
                <a:tc vMerge="1">
                  <a:txBody>
                    <a:bodyPr/>
                    <a:lstStyle/>
                    <a:p>
                      <a:endParaRPr lang="zh-TW" altLang="en-US"/>
                    </a:p>
                  </a:txBody>
                  <a:tcPr/>
                </a:tc>
                <a:tc vMerge="1">
                  <a:txBody>
                    <a:bodyPr/>
                    <a:lstStyle/>
                    <a:p>
                      <a:endParaRPr lang="zh-TW" altLang="en-US"/>
                    </a:p>
                  </a:txBody>
                  <a:tcPr/>
                </a:tc>
                <a:tc>
                  <a:txBody>
                    <a:bodyPr/>
                    <a:lstStyle/>
                    <a:p>
                      <a:pPr>
                        <a:lnSpc>
                          <a:spcPts val="1500"/>
                        </a:lnSpc>
                        <a:spcAft>
                          <a:spcPts val="0"/>
                        </a:spcAft>
                      </a:pPr>
                      <a:r>
                        <a:rPr lang="en-US" sz="1000" b="1" kern="100">
                          <a:solidFill>
                            <a:srgbClr val="000000"/>
                          </a:solidFill>
                          <a:effectLst/>
                          <a:latin typeface="Calibri"/>
                          <a:ea typeface="標楷體"/>
                          <a:cs typeface="Times New Roman"/>
                        </a:rPr>
                        <a:t>7.</a:t>
                      </a:r>
                      <a:r>
                        <a:rPr lang="zh-TW" sz="1000" b="1" kern="100">
                          <a:solidFill>
                            <a:srgbClr val="000000"/>
                          </a:solidFill>
                          <a:effectLst/>
                          <a:latin typeface="Calibri"/>
                          <a:ea typeface="標楷體"/>
                          <a:cs typeface="Times New Roman"/>
                        </a:rPr>
                        <a:t>手眼協調能力</a:t>
                      </a:r>
                      <a:endParaRPr lang="zh-TW" sz="1000" kern="100">
                        <a:effectLst/>
                        <a:latin typeface="Calibri"/>
                        <a:ea typeface="新細明體"/>
                        <a:cs typeface="Times New Roman"/>
                      </a:endParaRPr>
                    </a:p>
                  </a:txBody>
                  <a:tcPr marL="8090" marR="8090" marT="809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spcAft>
                          <a:spcPts val="0"/>
                        </a:spcAft>
                      </a:pPr>
                      <a:r>
                        <a:rPr lang="zh-TW" sz="1400" kern="0">
                          <a:effectLst/>
                          <a:latin typeface="Calibri"/>
                          <a:ea typeface="新細明體"/>
                          <a:cs typeface="Arial"/>
                        </a:rPr>
                        <a:t>ˇ</a:t>
                      </a:r>
                      <a:endParaRPr lang="zh-TW" sz="1000" kern="100">
                        <a:effectLst/>
                        <a:latin typeface="Calibri"/>
                        <a:ea typeface="新細明體"/>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gridSpan="2">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hMerge="1">
                  <a:txBody>
                    <a:bodyPr/>
                    <a:lstStyle/>
                    <a:p>
                      <a:endParaRPr lang="zh-TW" altLang="en-US"/>
                    </a:p>
                  </a:txBody>
                  <a:tcPr/>
                </a:tc>
                <a:tc gridSpan="2">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h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r>
              <a:tr h="693564">
                <a:tc vMerge="1">
                  <a:txBody>
                    <a:bodyPr/>
                    <a:lstStyle/>
                    <a:p>
                      <a:endParaRPr lang="zh-TW" altLang="en-US"/>
                    </a:p>
                  </a:txBody>
                  <a:tcPr/>
                </a:tc>
                <a:tc vMerge="1">
                  <a:txBody>
                    <a:bodyPr/>
                    <a:lstStyle/>
                    <a:p>
                      <a:endParaRPr lang="zh-TW" altLang="en-US"/>
                    </a:p>
                  </a:txBody>
                  <a:tcPr/>
                </a:tc>
                <a:tc>
                  <a:txBody>
                    <a:bodyPr/>
                    <a:lstStyle/>
                    <a:p>
                      <a:pPr>
                        <a:lnSpc>
                          <a:spcPts val="1500"/>
                        </a:lnSpc>
                        <a:spcAft>
                          <a:spcPts val="0"/>
                        </a:spcAft>
                      </a:pPr>
                      <a:r>
                        <a:rPr lang="en-US" sz="1000" b="1" kern="100">
                          <a:solidFill>
                            <a:srgbClr val="000000"/>
                          </a:solidFill>
                          <a:effectLst/>
                          <a:latin typeface="Calibri"/>
                          <a:ea typeface="標楷體"/>
                          <a:cs typeface="Times New Roman"/>
                        </a:rPr>
                        <a:t>8.</a:t>
                      </a:r>
                      <a:r>
                        <a:rPr lang="zh-TW" sz="1000" b="1" kern="100">
                          <a:solidFill>
                            <a:srgbClr val="000000"/>
                          </a:solidFill>
                          <a:effectLst/>
                          <a:latin typeface="Calibri"/>
                          <a:ea typeface="標楷體"/>
                          <a:cs typeface="Times New Roman"/>
                        </a:rPr>
                        <a:t>身體運動能力</a:t>
                      </a:r>
                      <a:endParaRPr lang="zh-TW" sz="1000" kern="100">
                        <a:effectLst/>
                        <a:latin typeface="Calibri"/>
                        <a:ea typeface="新細明體"/>
                        <a:cs typeface="Times New Roman"/>
                      </a:endParaRPr>
                    </a:p>
                  </a:txBody>
                  <a:tcPr marL="8090" marR="8090" marT="809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spcAft>
                          <a:spcPts val="0"/>
                        </a:spcAft>
                      </a:pPr>
                      <a:r>
                        <a:rPr lang="zh-TW" sz="1400" kern="0">
                          <a:effectLst/>
                          <a:latin typeface="Calibri"/>
                          <a:ea typeface="新細明體"/>
                          <a:cs typeface="Arial"/>
                        </a:rPr>
                        <a:t>ˇ</a:t>
                      </a:r>
                      <a:endParaRPr lang="zh-TW" sz="1000" kern="100">
                        <a:effectLst/>
                        <a:latin typeface="Calibri"/>
                        <a:ea typeface="新細明體"/>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gridSpan="2">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hMerge="1">
                  <a:txBody>
                    <a:bodyPr/>
                    <a:lstStyle/>
                    <a:p>
                      <a:endParaRPr lang="zh-TW" altLang="en-US"/>
                    </a:p>
                  </a:txBody>
                  <a:tcPr/>
                </a:tc>
                <a:tc gridSpan="2">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h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r>
              <a:tr h="383995">
                <a:tc vMerge="1">
                  <a:txBody>
                    <a:bodyPr/>
                    <a:lstStyle/>
                    <a:p>
                      <a:endParaRPr lang="zh-TW" altLang="en-US"/>
                    </a:p>
                  </a:txBody>
                  <a:tcPr/>
                </a:tc>
                <a:tc vMerge="1">
                  <a:txBody>
                    <a:bodyPr/>
                    <a:lstStyle/>
                    <a:p>
                      <a:endParaRPr lang="zh-TW" altLang="en-US"/>
                    </a:p>
                  </a:txBody>
                  <a:tcPr/>
                </a:tc>
                <a:tc>
                  <a:txBody>
                    <a:bodyPr/>
                    <a:lstStyle/>
                    <a:p>
                      <a:pPr>
                        <a:lnSpc>
                          <a:spcPts val="1500"/>
                        </a:lnSpc>
                        <a:spcAft>
                          <a:spcPts val="0"/>
                        </a:spcAft>
                      </a:pPr>
                      <a:r>
                        <a:rPr lang="en-US" sz="1000" b="1" kern="100">
                          <a:solidFill>
                            <a:srgbClr val="000000"/>
                          </a:solidFill>
                          <a:effectLst/>
                          <a:latin typeface="Calibri"/>
                          <a:ea typeface="標楷體"/>
                          <a:cs typeface="Times New Roman"/>
                        </a:rPr>
                        <a:t>9.</a:t>
                      </a:r>
                      <a:r>
                        <a:rPr lang="zh-TW" sz="1000" b="1" kern="100">
                          <a:solidFill>
                            <a:srgbClr val="000000"/>
                          </a:solidFill>
                          <a:effectLst/>
                          <a:latin typeface="Calibri"/>
                          <a:ea typeface="標楷體"/>
                          <a:cs typeface="Times New Roman"/>
                        </a:rPr>
                        <a:t>空間藝術能力</a:t>
                      </a:r>
                      <a:endParaRPr lang="zh-TW" sz="1000" kern="100">
                        <a:effectLst/>
                        <a:latin typeface="Calibri"/>
                        <a:ea typeface="新細明體"/>
                        <a:cs typeface="Times New Roman"/>
                      </a:endParaRPr>
                    </a:p>
                  </a:txBody>
                  <a:tcPr marL="8090" marR="8090" marT="809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gridSpan="2">
                  <a:txBody>
                    <a:bodyPr/>
                    <a:lstStyle/>
                    <a:p>
                      <a:pPr>
                        <a:spcAft>
                          <a:spcPts val="0"/>
                        </a:spcAft>
                      </a:pPr>
                      <a:r>
                        <a:rPr lang="zh-TW" sz="1400" kern="0">
                          <a:effectLst/>
                          <a:latin typeface="Calibri"/>
                          <a:ea typeface="新細明體"/>
                          <a:cs typeface="Arial"/>
                        </a:rPr>
                        <a:t>ˇ</a:t>
                      </a:r>
                      <a:endParaRPr lang="zh-TW" sz="1000" kern="100">
                        <a:effectLst/>
                        <a:latin typeface="Calibri"/>
                        <a:ea typeface="新細明體"/>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hMerge="1">
                  <a:txBody>
                    <a:bodyPr/>
                    <a:lstStyle/>
                    <a:p>
                      <a:endParaRPr lang="zh-TW" altLang="en-US"/>
                    </a:p>
                  </a:txBody>
                  <a:tcPr/>
                </a:tc>
                <a:tc gridSpan="2">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hMerge="1">
                  <a:txBody>
                    <a:bodyPr/>
                    <a:lstStyle/>
                    <a:p>
                      <a:endParaRPr lang="zh-TW" altLang="en-US"/>
                    </a:p>
                  </a:txBody>
                  <a:tcPr/>
                </a:tc>
                <a:tc>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vMerge="1">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vMerge="1">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284760">
                <a:tc vMerge="1">
                  <a:txBody>
                    <a:bodyPr/>
                    <a:lstStyle/>
                    <a:p>
                      <a:endParaRPr lang="zh-TW" altLang="en-US"/>
                    </a:p>
                  </a:txBody>
                  <a:tcPr/>
                </a:tc>
                <a:tc vMerge="1">
                  <a:txBody>
                    <a:bodyPr/>
                    <a:lstStyle/>
                    <a:p>
                      <a:endParaRPr lang="zh-TW" altLang="en-US"/>
                    </a:p>
                  </a:txBody>
                  <a:tcPr/>
                </a:tc>
                <a:tc>
                  <a:txBody>
                    <a:bodyPr/>
                    <a:lstStyle/>
                    <a:p>
                      <a:pPr>
                        <a:lnSpc>
                          <a:spcPts val="1500"/>
                        </a:lnSpc>
                        <a:spcAft>
                          <a:spcPts val="0"/>
                        </a:spcAft>
                      </a:pPr>
                      <a:r>
                        <a:rPr lang="en-US" sz="1000" b="1" kern="100">
                          <a:solidFill>
                            <a:srgbClr val="000000"/>
                          </a:solidFill>
                          <a:effectLst/>
                          <a:latin typeface="Calibri"/>
                          <a:ea typeface="標楷體"/>
                          <a:cs typeface="Times New Roman"/>
                        </a:rPr>
                        <a:t>10.</a:t>
                      </a:r>
                      <a:r>
                        <a:rPr lang="zh-TW" sz="1000" b="1" kern="100">
                          <a:solidFill>
                            <a:srgbClr val="000000"/>
                          </a:solidFill>
                          <a:effectLst/>
                          <a:latin typeface="Calibri"/>
                          <a:ea typeface="標楷體"/>
                          <a:cs typeface="Times New Roman"/>
                        </a:rPr>
                        <a:t>音樂才能</a:t>
                      </a:r>
                      <a:endParaRPr lang="zh-TW" sz="1000" kern="100">
                        <a:effectLst/>
                        <a:latin typeface="Calibri"/>
                        <a:ea typeface="新細明體"/>
                        <a:cs typeface="Times New Roman"/>
                      </a:endParaRPr>
                    </a:p>
                  </a:txBody>
                  <a:tcPr marL="8090" marR="8090" marT="809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gridSpan="2">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hMerge="1">
                  <a:txBody>
                    <a:bodyPr/>
                    <a:lstStyle/>
                    <a:p>
                      <a:endParaRPr lang="zh-TW" altLang="en-US"/>
                    </a:p>
                  </a:txBody>
                  <a:tcPr/>
                </a:tc>
                <a:tc gridSpan="2">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hMerge="1">
                  <a:txBody>
                    <a:bodyPr/>
                    <a:lstStyle/>
                    <a:p>
                      <a:endParaRPr lang="zh-TW" altLang="en-US"/>
                    </a:p>
                  </a:txBody>
                  <a:tcPr/>
                </a:tc>
                <a:tc>
                  <a:txBody>
                    <a:bodyPr/>
                    <a:lstStyle/>
                    <a:p>
                      <a:pPr>
                        <a:spcAft>
                          <a:spcPts val="0"/>
                        </a:spcAft>
                      </a:pPr>
                      <a:r>
                        <a:rPr lang="zh-TW" sz="1400" kern="0">
                          <a:effectLst/>
                          <a:latin typeface="Calibri"/>
                          <a:ea typeface="新細明體"/>
                          <a:cs typeface="Arial"/>
                        </a:rPr>
                        <a:t>ˇ</a:t>
                      </a:r>
                      <a:endParaRPr lang="zh-TW" sz="1000" kern="100">
                        <a:effectLst/>
                        <a:latin typeface="Calibri"/>
                        <a:ea typeface="新細明體"/>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vMerge="1">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vMerge="1">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84760">
                <a:tc vMerge="1">
                  <a:txBody>
                    <a:bodyPr/>
                    <a:lstStyle/>
                    <a:p>
                      <a:endParaRPr lang="zh-TW" altLang="en-US"/>
                    </a:p>
                  </a:txBody>
                  <a:tcPr/>
                </a:tc>
                <a:tc vMerge="1">
                  <a:txBody>
                    <a:bodyPr/>
                    <a:lstStyle/>
                    <a:p>
                      <a:endParaRPr lang="zh-TW" altLang="en-US"/>
                    </a:p>
                  </a:txBody>
                  <a:tcPr/>
                </a:tc>
                <a:tc>
                  <a:txBody>
                    <a:bodyPr/>
                    <a:lstStyle/>
                    <a:p>
                      <a:pPr>
                        <a:lnSpc>
                          <a:spcPts val="1500"/>
                        </a:lnSpc>
                        <a:spcAft>
                          <a:spcPts val="0"/>
                        </a:spcAft>
                      </a:pPr>
                      <a:r>
                        <a:rPr lang="en-US" sz="1000" b="1" kern="100">
                          <a:solidFill>
                            <a:srgbClr val="000000"/>
                          </a:solidFill>
                          <a:effectLst/>
                          <a:latin typeface="Calibri"/>
                          <a:ea typeface="標楷體"/>
                          <a:cs typeface="Times New Roman"/>
                        </a:rPr>
                        <a:t>11.</a:t>
                      </a:r>
                      <a:r>
                        <a:rPr lang="zh-TW" sz="1000" b="1" kern="100">
                          <a:solidFill>
                            <a:srgbClr val="000000"/>
                          </a:solidFill>
                          <a:effectLst/>
                          <a:latin typeface="Calibri"/>
                          <a:ea typeface="標楷體"/>
                          <a:cs typeface="Times New Roman"/>
                        </a:rPr>
                        <a:t>自然觀察能力</a:t>
                      </a:r>
                      <a:endParaRPr lang="zh-TW" sz="1000" kern="100">
                        <a:effectLst/>
                        <a:latin typeface="Calibri"/>
                        <a:ea typeface="新細明體"/>
                        <a:cs typeface="Times New Roman"/>
                      </a:endParaRPr>
                    </a:p>
                  </a:txBody>
                  <a:tcPr marL="8090" marR="8090" marT="809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gridSpan="2">
                  <a:txBody>
                    <a:bodyPr/>
                    <a:lstStyle/>
                    <a:p>
                      <a:endParaRPr lang="zh-TW" sz="1000" kern="10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hMerge="1">
                  <a:txBody>
                    <a:bodyPr/>
                    <a:lstStyle/>
                    <a:p>
                      <a:endParaRPr lang="zh-TW" altLang="en-US"/>
                    </a:p>
                  </a:txBody>
                  <a:tcPr/>
                </a:tc>
                <a:tc gridSpan="2">
                  <a:txBody>
                    <a:bodyPr/>
                    <a:lstStyle/>
                    <a:p>
                      <a:pPr>
                        <a:spcAft>
                          <a:spcPts val="0"/>
                        </a:spcAft>
                      </a:pPr>
                      <a:r>
                        <a:rPr lang="zh-TW" sz="1400" kern="0">
                          <a:effectLst/>
                          <a:latin typeface="Calibri"/>
                          <a:ea typeface="新細明體"/>
                          <a:cs typeface="Arial"/>
                        </a:rPr>
                        <a:t>ˇ</a:t>
                      </a:r>
                      <a:endParaRPr lang="zh-TW" sz="1000" kern="100">
                        <a:effectLst/>
                        <a:latin typeface="Calibri"/>
                        <a:ea typeface="新細明體"/>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hMerge="1">
                  <a:txBody>
                    <a:bodyPr/>
                    <a:lstStyle/>
                    <a:p>
                      <a:endParaRPr lang="zh-TW" altLang="en-US"/>
                    </a:p>
                  </a:txBody>
                  <a:tcPr/>
                </a:tc>
                <a:tc>
                  <a:txBody>
                    <a:bodyPr/>
                    <a:lstStyle/>
                    <a:p>
                      <a:endParaRPr lang="zh-TW" sz="1000" kern="100" dirty="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vMerge="1">
                  <a:txBody>
                    <a:bodyPr/>
                    <a:lstStyle/>
                    <a:p>
                      <a:endParaRPr lang="zh-TW" sz="1000" kern="100" dirty="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vMerge="1">
                  <a:txBody>
                    <a:bodyPr/>
                    <a:lstStyle/>
                    <a:p>
                      <a:endParaRPr lang="zh-TW" sz="1000" kern="100" dirty="0">
                        <a:effectLst/>
                        <a:latin typeface="Calibri"/>
                        <a:cs typeface="Times New Roman"/>
                      </a:endParaRPr>
                    </a:p>
                  </a:txBody>
                  <a:tcPr marL="77662" marR="77662" marT="38831" marB="3883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bl>
          </a:graphicData>
        </a:graphic>
      </p:graphicFrame>
    </p:spTree>
    <p:extLst>
      <p:ext uri="{BB962C8B-B14F-4D97-AF65-F5344CB8AC3E}">
        <p14:creationId xmlns:p14="http://schemas.microsoft.com/office/powerpoint/2010/main" val="38566364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a:latin typeface="標楷體" panose="03000509000000000000" pitchFamily="65" charset="-120"/>
                <a:ea typeface="標楷體" panose="03000509000000000000" pitchFamily="65" charset="-120"/>
              </a:rPr>
              <a:t>身心障礙學生升學</a:t>
            </a:r>
            <a:r>
              <a:rPr lang="zh-TW" altLang="en-US" dirty="0" smtClean="0">
                <a:latin typeface="標楷體" panose="03000509000000000000" pitchFamily="65" charset="-120"/>
                <a:ea typeface="標楷體" panose="03000509000000000000" pitchFamily="65" charset="-120"/>
              </a:rPr>
              <a:t>輔導</a:t>
            </a:r>
            <a:endParaRPr lang="zh-TW" altLang="en-US" dirty="0">
              <a:latin typeface="標楷體" panose="03000509000000000000" pitchFamily="65" charset="-120"/>
              <a:ea typeface="標楷體" panose="03000509000000000000" pitchFamily="65" charset="-120"/>
            </a:endParaRPr>
          </a:p>
        </p:txBody>
      </p:sp>
      <p:sp>
        <p:nvSpPr>
          <p:cNvPr id="3" name="內容版面配置區 2"/>
          <p:cNvSpPr>
            <a:spLocks noGrp="1"/>
          </p:cNvSpPr>
          <p:nvPr>
            <p:ph idx="1"/>
          </p:nvPr>
        </p:nvSpPr>
        <p:spPr/>
        <p:txBody>
          <a:bodyPr/>
          <a:lstStyle/>
          <a:p>
            <a:r>
              <a:rPr lang="zh-TW" altLang="en-US" dirty="0">
                <a:latin typeface="新細明體" panose="02020300000000000000" pitchFamily="18" charset="-120"/>
                <a:ea typeface="新細明體" panose="02020300000000000000" pitchFamily="18" charset="-120"/>
              </a:rPr>
              <a:t>辦法 </a:t>
            </a:r>
            <a:r>
              <a:rPr lang="en-US" altLang="zh-TW" dirty="0">
                <a:latin typeface="新細明體" panose="02020300000000000000" pitchFamily="18" charset="-120"/>
                <a:ea typeface="新細明體" panose="02020300000000000000" pitchFamily="18" charset="-120"/>
              </a:rPr>
              <a:t>( </a:t>
            </a:r>
            <a:r>
              <a:rPr lang="zh-TW" altLang="en-US" dirty="0">
                <a:latin typeface="新細明體" panose="02020300000000000000" pitchFamily="18" charset="-120"/>
                <a:ea typeface="新細明體" panose="02020300000000000000" pitchFamily="18" charset="-120"/>
              </a:rPr>
              <a:t>民國 </a:t>
            </a:r>
            <a:r>
              <a:rPr lang="en-US" altLang="zh-TW" dirty="0">
                <a:latin typeface="新細明體" panose="02020300000000000000" pitchFamily="18" charset="-120"/>
                <a:ea typeface="新細明體" panose="02020300000000000000" pitchFamily="18" charset="-120"/>
              </a:rPr>
              <a:t>102 </a:t>
            </a:r>
            <a:r>
              <a:rPr lang="zh-TW" altLang="en-US" dirty="0">
                <a:latin typeface="新細明體" panose="02020300000000000000" pitchFamily="18" charset="-120"/>
                <a:ea typeface="新細明體" panose="02020300000000000000" pitchFamily="18" charset="-120"/>
              </a:rPr>
              <a:t>年 </a:t>
            </a:r>
            <a:r>
              <a:rPr lang="en-US" altLang="zh-TW" dirty="0">
                <a:latin typeface="新細明體" panose="02020300000000000000" pitchFamily="18" charset="-120"/>
                <a:ea typeface="新細明體" panose="02020300000000000000" pitchFamily="18" charset="-120"/>
              </a:rPr>
              <a:t>08 </a:t>
            </a:r>
            <a:r>
              <a:rPr lang="zh-TW" altLang="en-US" dirty="0">
                <a:latin typeface="新細明體" panose="02020300000000000000" pitchFamily="18" charset="-120"/>
                <a:ea typeface="新細明體" panose="02020300000000000000" pitchFamily="18" charset="-120"/>
              </a:rPr>
              <a:t>月 </a:t>
            </a:r>
            <a:r>
              <a:rPr lang="en-US" altLang="zh-TW" dirty="0">
                <a:latin typeface="新細明體" panose="02020300000000000000" pitchFamily="18" charset="-120"/>
                <a:ea typeface="新細明體" panose="02020300000000000000" pitchFamily="18" charset="-120"/>
              </a:rPr>
              <a:t>22 </a:t>
            </a:r>
            <a:r>
              <a:rPr lang="zh-TW" altLang="en-US" dirty="0">
                <a:latin typeface="新細明體" panose="02020300000000000000" pitchFamily="18" charset="-120"/>
                <a:ea typeface="新細明體" panose="02020300000000000000" pitchFamily="18" charset="-120"/>
              </a:rPr>
              <a:t>日 修正 </a:t>
            </a:r>
            <a:r>
              <a:rPr lang="en-US" altLang="zh-TW" dirty="0" smtClean="0">
                <a:latin typeface="新細明體" panose="02020300000000000000" pitchFamily="18" charset="-120"/>
                <a:ea typeface="新細明體" panose="02020300000000000000" pitchFamily="18" charset="-120"/>
              </a:rPr>
              <a:t>)</a:t>
            </a:r>
          </a:p>
          <a:p>
            <a:r>
              <a:rPr lang="zh-TW" altLang="en-US" dirty="0" smtClean="0">
                <a:latin typeface="新細明體" panose="02020300000000000000" pitchFamily="18" charset="-120"/>
                <a:ea typeface="新細明體" panose="02020300000000000000" pitchFamily="18" charset="-120"/>
              </a:rPr>
              <a:t>第二條</a:t>
            </a:r>
            <a:r>
              <a:rPr lang="en-US" altLang="zh-TW" dirty="0" smtClean="0">
                <a:latin typeface="新細明體" panose="02020300000000000000" pitchFamily="18" charset="-120"/>
                <a:ea typeface="新細明體" panose="02020300000000000000" pitchFamily="18" charset="-120"/>
              </a:rPr>
              <a:t>-</a:t>
            </a:r>
            <a:r>
              <a:rPr lang="zh-TW" altLang="en-US" dirty="0" smtClean="0">
                <a:latin typeface="新細明體" panose="02020300000000000000" pitchFamily="18" charset="-120"/>
                <a:ea typeface="新細明體" panose="02020300000000000000" pitchFamily="18" charset="-120"/>
              </a:rPr>
              <a:t>本</a:t>
            </a:r>
            <a:r>
              <a:rPr lang="zh-TW" altLang="en-US" dirty="0">
                <a:latin typeface="新細明體" panose="02020300000000000000" pitchFamily="18" charset="-120"/>
                <a:ea typeface="新細明體" panose="02020300000000000000" pitchFamily="18" charset="-120"/>
              </a:rPr>
              <a:t>辦法所稱身心障礙學生，指符合下列規定之一之學生：</a:t>
            </a:r>
          </a:p>
          <a:p>
            <a:pPr marL="0" indent="0">
              <a:buNone/>
            </a:pPr>
            <a:r>
              <a:rPr lang="zh-TW" altLang="en-US" dirty="0">
                <a:latin typeface="新細明體" panose="02020300000000000000" pitchFamily="18" charset="-120"/>
                <a:ea typeface="新細明體" panose="02020300000000000000" pitchFamily="18" charset="-120"/>
              </a:rPr>
              <a:t>一、經各級主管機關特殊教育學生鑑定及就學輔導會（以下簡稱鑑輔會）鑑定為身心障礙。</a:t>
            </a:r>
          </a:p>
          <a:p>
            <a:pPr marL="0" indent="0">
              <a:buNone/>
            </a:pPr>
            <a:r>
              <a:rPr lang="zh-TW" altLang="en-US" dirty="0">
                <a:latin typeface="新細明體" panose="02020300000000000000" pitchFamily="18" charset="-120"/>
                <a:ea typeface="新細明體" panose="02020300000000000000" pitchFamily="18" charset="-120"/>
              </a:rPr>
              <a:t>二、領有身心障礙證明（手冊）。</a:t>
            </a:r>
          </a:p>
          <a:p>
            <a:endParaRPr lang="zh-TW" altLang="en-US" dirty="0"/>
          </a:p>
        </p:txBody>
      </p:sp>
    </p:spTree>
    <p:extLst>
      <p:ext uri="{BB962C8B-B14F-4D97-AF65-F5344CB8AC3E}">
        <p14:creationId xmlns:p14="http://schemas.microsoft.com/office/powerpoint/2010/main" val="257776788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106</a:t>
            </a:r>
            <a:r>
              <a:rPr lang="zh-TW" altLang="en-US" dirty="0" smtClean="0"/>
              <a:t>年</a:t>
            </a:r>
            <a:r>
              <a:rPr lang="zh-TW" altLang="en-US" dirty="0"/>
              <a:t>高雄市適性安置各科</a:t>
            </a:r>
            <a:r>
              <a:rPr lang="en-US" altLang="zh-TW" dirty="0"/>
              <a:t/>
            </a:r>
            <a:br>
              <a:rPr lang="en-US" altLang="zh-TW" dirty="0"/>
            </a:br>
            <a:r>
              <a:rPr lang="en-US" altLang="zh-TW" dirty="0" smtClean="0"/>
              <a:t>-</a:t>
            </a:r>
            <a:r>
              <a:rPr lang="zh-TW" altLang="en-US" dirty="0"/>
              <a:t>汽車</a:t>
            </a:r>
            <a:r>
              <a:rPr lang="zh-TW" altLang="en-US" dirty="0" smtClean="0"/>
              <a:t>科</a:t>
            </a:r>
            <a:r>
              <a:rPr lang="zh-TW" altLang="en-US" dirty="0"/>
              <a:t>為例</a:t>
            </a:r>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1228932452"/>
              </p:ext>
            </p:extLst>
          </p:nvPr>
        </p:nvGraphicFramePr>
        <p:xfrm>
          <a:off x="591665" y="1579943"/>
          <a:ext cx="7960670" cy="4566478"/>
        </p:xfrm>
        <a:graphic>
          <a:graphicData uri="http://schemas.openxmlformats.org/drawingml/2006/table">
            <a:tbl>
              <a:tblPr firstRow="1" bandRow="1">
                <a:tableStyleId>{5C22544A-7EE6-4342-B048-85BDC9FD1C3A}</a:tableStyleId>
              </a:tblPr>
              <a:tblGrid>
                <a:gridCol w="1415555"/>
                <a:gridCol w="504322"/>
                <a:gridCol w="1415555"/>
                <a:gridCol w="334981"/>
                <a:gridCol w="334981"/>
                <a:gridCol w="334981"/>
                <a:gridCol w="2679839"/>
                <a:gridCol w="940456"/>
              </a:tblGrid>
              <a:tr h="583547">
                <a:tc>
                  <a:txBody>
                    <a:bodyPr/>
                    <a:lstStyle/>
                    <a:p>
                      <a:pPr algn="ctr">
                        <a:spcAft>
                          <a:spcPts val="0"/>
                        </a:spcAft>
                      </a:pPr>
                      <a:r>
                        <a:rPr lang="zh-TW" sz="1100" kern="1200" dirty="0">
                          <a:effectLst/>
                        </a:rPr>
                        <a:t>職群名稱</a:t>
                      </a:r>
                      <a:endParaRPr lang="zh-TW" sz="1100" kern="100" dirty="0">
                        <a:effectLst/>
                        <a:latin typeface="Calibri"/>
                        <a:ea typeface="新細明體"/>
                        <a:cs typeface="Times New Roman"/>
                      </a:endParaRPr>
                    </a:p>
                  </a:txBody>
                  <a:tcPr marL="83364" marR="83364" marT="41682" marB="41682" anchor="ctr"/>
                </a:tc>
                <a:tc>
                  <a:txBody>
                    <a:bodyPr/>
                    <a:lstStyle/>
                    <a:p>
                      <a:pPr algn="ctr">
                        <a:spcAft>
                          <a:spcPts val="0"/>
                        </a:spcAft>
                      </a:pPr>
                      <a:r>
                        <a:rPr lang="zh-TW" sz="1100" kern="1200">
                          <a:effectLst/>
                        </a:rPr>
                        <a:t>科別</a:t>
                      </a:r>
                      <a:endParaRPr lang="zh-TW" sz="1100" kern="100">
                        <a:effectLst/>
                        <a:latin typeface="Calibri"/>
                        <a:ea typeface="新細明體"/>
                        <a:cs typeface="Times New Roman"/>
                      </a:endParaRPr>
                    </a:p>
                  </a:txBody>
                  <a:tcPr marL="83364" marR="83364" marT="41682" marB="41682" anchor="ctr"/>
                </a:tc>
                <a:tc>
                  <a:txBody>
                    <a:bodyPr/>
                    <a:lstStyle/>
                    <a:p>
                      <a:pPr algn="ctr">
                        <a:spcAft>
                          <a:spcPts val="0"/>
                        </a:spcAft>
                      </a:pPr>
                      <a:r>
                        <a:rPr lang="zh-TW" sz="1100" kern="1200">
                          <a:effectLst/>
                        </a:rPr>
                        <a:t>科別所需具備能力</a:t>
                      </a:r>
                      <a:endParaRPr lang="zh-TW" sz="1100" kern="100">
                        <a:effectLst/>
                        <a:latin typeface="Calibri"/>
                        <a:ea typeface="新細明體"/>
                        <a:cs typeface="Times New Roman"/>
                      </a:endParaRPr>
                    </a:p>
                  </a:txBody>
                  <a:tcPr marL="83364" marR="83364" marT="41682" marB="41682" anchor="ctr"/>
                </a:tc>
                <a:tc>
                  <a:txBody>
                    <a:bodyPr/>
                    <a:lstStyle/>
                    <a:p>
                      <a:pPr algn="ctr">
                        <a:spcAft>
                          <a:spcPts val="0"/>
                        </a:spcAft>
                      </a:pPr>
                      <a:r>
                        <a:rPr lang="zh-TW" sz="1100" kern="1200">
                          <a:effectLst/>
                        </a:rPr>
                        <a:t>高</a:t>
                      </a:r>
                      <a:endParaRPr lang="zh-TW" sz="1100" kern="100">
                        <a:effectLst/>
                        <a:latin typeface="Calibri"/>
                        <a:ea typeface="新細明體"/>
                        <a:cs typeface="Times New Roman"/>
                      </a:endParaRPr>
                    </a:p>
                  </a:txBody>
                  <a:tcPr marL="83364" marR="83364" marT="41682" marB="41682" anchor="ctr"/>
                </a:tc>
                <a:tc>
                  <a:txBody>
                    <a:bodyPr/>
                    <a:lstStyle/>
                    <a:p>
                      <a:pPr algn="ctr">
                        <a:spcAft>
                          <a:spcPts val="0"/>
                        </a:spcAft>
                      </a:pPr>
                      <a:r>
                        <a:rPr lang="zh-TW" sz="1100" kern="1200">
                          <a:effectLst/>
                        </a:rPr>
                        <a:t>中</a:t>
                      </a:r>
                      <a:endParaRPr lang="zh-TW" sz="1100" kern="100">
                        <a:effectLst/>
                        <a:latin typeface="Calibri"/>
                        <a:ea typeface="新細明體"/>
                        <a:cs typeface="Times New Roman"/>
                      </a:endParaRPr>
                    </a:p>
                  </a:txBody>
                  <a:tcPr marL="83364" marR="83364" marT="41682" marB="41682" anchor="ctr"/>
                </a:tc>
                <a:tc>
                  <a:txBody>
                    <a:bodyPr/>
                    <a:lstStyle/>
                    <a:p>
                      <a:pPr algn="ctr">
                        <a:spcAft>
                          <a:spcPts val="0"/>
                        </a:spcAft>
                      </a:pPr>
                      <a:r>
                        <a:rPr lang="zh-TW" sz="1100" kern="1200">
                          <a:effectLst/>
                        </a:rPr>
                        <a:t>低</a:t>
                      </a:r>
                      <a:endParaRPr lang="zh-TW" sz="1100" kern="100">
                        <a:effectLst/>
                        <a:latin typeface="Calibri"/>
                        <a:ea typeface="新細明體"/>
                        <a:cs typeface="Times New Roman"/>
                      </a:endParaRPr>
                    </a:p>
                  </a:txBody>
                  <a:tcPr marL="83364" marR="83364" marT="41682" marB="41682" anchor="ctr"/>
                </a:tc>
                <a:tc>
                  <a:txBody>
                    <a:bodyPr/>
                    <a:lstStyle/>
                    <a:p>
                      <a:pPr algn="ctr">
                        <a:spcAft>
                          <a:spcPts val="0"/>
                        </a:spcAft>
                      </a:pPr>
                      <a:r>
                        <a:rPr lang="zh-TW" sz="1100" kern="1200">
                          <a:effectLst/>
                        </a:rPr>
                        <a:t>核心課程及具備特質</a:t>
                      </a:r>
                      <a:endParaRPr lang="zh-TW" sz="1100" kern="100">
                        <a:effectLst/>
                        <a:latin typeface="Calibri"/>
                        <a:ea typeface="新細明體"/>
                        <a:cs typeface="Times New Roman"/>
                      </a:endParaRPr>
                    </a:p>
                  </a:txBody>
                  <a:tcPr marL="83364" marR="83364" marT="41682" marB="41682" anchor="ctr"/>
                </a:tc>
                <a:tc>
                  <a:txBody>
                    <a:bodyPr/>
                    <a:lstStyle/>
                    <a:p>
                      <a:pPr algn="ctr">
                        <a:spcAft>
                          <a:spcPts val="0"/>
                        </a:spcAft>
                      </a:pPr>
                      <a:r>
                        <a:rPr lang="zh-TW" sz="1100" kern="1200">
                          <a:effectLst/>
                        </a:rPr>
                        <a:t>備註</a:t>
                      </a:r>
                      <a:endParaRPr lang="zh-TW" sz="1100" kern="100">
                        <a:effectLst/>
                      </a:endParaRPr>
                    </a:p>
                    <a:p>
                      <a:pPr algn="ctr">
                        <a:spcAft>
                          <a:spcPts val="0"/>
                        </a:spcAft>
                      </a:pPr>
                      <a:r>
                        <a:rPr lang="en-US" sz="1100" kern="1200">
                          <a:effectLst/>
                        </a:rPr>
                        <a:t>(</a:t>
                      </a:r>
                      <a:r>
                        <a:rPr lang="zh-TW" sz="1100" kern="1200">
                          <a:effectLst/>
                        </a:rPr>
                        <a:t>特殊需求能力</a:t>
                      </a:r>
                      <a:r>
                        <a:rPr lang="en-US" sz="1100" kern="1200">
                          <a:effectLst/>
                        </a:rPr>
                        <a:t>)</a:t>
                      </a:r>
                      <a:endParaRPr lang="zh-TW" sz="1100" kern="100">
                        <a:effectLst/>
                        <a:latin typeface="Calibri"/>
                        <a:ea typeface="新細明體"/>
                        <a:cs typeface="Times New Roman"/>
                      </a:endParaRPr>
                    </a:p>
                  </a:txBody>
                  <a:tcPr marL="83364" marR="83364" marT="41682" marB="41682" anchor="ctr"/>
                </a:tc>
              </a:tr>
              <a:tr h="305667">
                <a:tc rowSpan="11">
                  <a:txBody>
                    <a:bodyPr/>
                    <a:lstStyle/>
                    <a:p>
                      <a:pPr algn="ctr">
                        <a:spcAft>
                          <a:spcPts val="0"/>
                        </a:spcAft>
                      </a:pPr>
                      <a:r>
                        <a:rPr lang="zh-TW" sz="1100" kern="1200">
                          <a:effectLst/>
                        </a:rPr>
                        <a:t>動力機械群</a:t>
                      </a:r>
                      <a:endParaRPr lang="zh-TW" sz="1100" kern="100">
                        <a:effectLst/>
                        <a:latin typeface="Calibri"/>
                        <a:ea typeface="新細明體"/>
                        <a:cs typeface="Times New Roman"/>
                      </a:endParaRPr>
                    </a:p>
                  </a:txBody>
                  <a:tcPr marL="83364" marR="83364" marT="41682" marB="41682" anchor="ctr"/>
                </a:tc>
                <a:tc rowSpan="11">
                  <a:txBody>
                    <a:bodyPr/>
                    <a:lstStyle/>
                    <a:p>
                      <a:pPr algn="ctr">
                        <a:spcAft>
                          <a:spcPts val="0"/>
                        </a:spcAft>
                      </a:pPr>
                      <a:r>
                        <a:rPr lang="zh-TW" sz="1100" kern="1200">
                          <a:effectLst/>
                        </a:rPr>
                        <a:t>汽車科</a:t>
                      </a:r>
                      <a:endParaRPr lang="zh-TW" sz="1100" kern="100">
                        <a:effectLst/>
                        <a:latin typeface="Calibri"/>
                        <a:ea typeface="新細明體"/>
                        <a:cs typeface="Times New Roman"/>
                      </a:endParaRPr>
                    </a:p>
                  </a:txBody>
                  <a:tcPr marL="8684" marR="8684" marT="8684" marB="0" anchor="ctr"/>
                </a:tc>
                <a:tc>
                  <a:txBody>
                    <a:bodyPr/>
                    <a:lstStyle/>
                    <a:p>
                      <a:pPr>
                        <a:lnSpc>
                          <a:spcPts val="1500"/>
                        </a:lnSpc>
                        <a:spcAft>
                          <a:spcPts val="0"/>
                        </a:spcAft>
                      </a:pPr>
                      <a:r>
                        <a:rPr lang="en-US" sz="1100" kern="100">
                          <a:effectLst/>
                        </a:rPr>
                        <a:t>1.</a:t>
                      </a:r>
                      <a:r>
                        <a:rPr lang="zh-TW" sz="1100" kern="100">
                          <a:effectLst/>
                        </a:rPr>
                        <a:t>聽覺理解能力</a:t>
                      </a:r>
                      <a:endParaRPr lang="zh-TW" sz="1100" kern="100">
                        <a:effectLst/>
                        <a:latin typeface="Calibri"/>
                        <a:ea typeface="新細明體"/>
                        <a:cs typeface="Times New Roman"/>
                      </a:endParaRPr>
                    </a:p>
                  </a:txBody>
                  <a:tcPr marL="8684" marR="8684" marT="8684" marB="0" anchor="ctr"/>
                </a:tc>
                <a:tc>
                  <a:txBody>
                    <a:bodyPr/>
                    <a:lstStyle/>
                    <a:p>
                      <a:pPr>
                        <a:spcAft>
                          <a:spcPts val="0"/>
                        </a:spcAft>
                      </a:pPr>
                      <a:r>
                        <a:rPr lang="zh-TW" sz="1500" kern="0">
                          <a:effectLst/>
                        </a:rPr>
                        <a:t>ˇ</a:t>
                      </a:r>
                      <a:endParaRPr lang="zh-TW" sz="1100" kern="100">
                        <a:effectLst/>
                        <a:latin typeface="Calibri"/>
                        <a:ea typeface="新細明體"/>
                        <a:cs typeface="Times New Roman"/>
                      </a:endParaRPr>
                    </a:p>
                  </a:txBody>
                  <a:tcPr marL="83364" marR="83364" marT="41682" marB="41682"/>
                </a:tc>
                <a:tc>
                  <a:txBody>
                    <a:bodyPr/>
                    <a:lstStyle/>
                    <a:p>
                      <a:endParaRPr lang="zh-TW" sz="1100" kern="100">
                        <a:effectLst/>
                        <a:latin typeface="Calibri"/>
                        <a:cs typeface="Times New Roman"/>
                      </a:endParaRPr>
                    </a:p>
                  </a:txBody>
                  <a:tcPr marL="83364" marR="83364" marT="41682" marB="41682"/>
                </a:tc>
                <a:tc>
                  <a:txBody>
                    <a:bodyPr/>
                    <a:lstStyle/>
                    <a:p>
                      <a:endParaRPr lang="zh-TW" sz="1100" kern="100" dirty="0">
                        <a:effectLst/>
                        <a:latin typeface="Calibri"/>
                        <a:cs typeface="Times New Roman"/>
                      </a:endParaRPr>
                    </a:p>
                  </a:txBody>
                  <a:tcPr marL="83364" marR="83364" marT="41682" marB="41682"/>
                </a:tc>
                <a:tc rowSpan="11">
                  <a:txBody>
                    <a:bodyPr/>
                    <a:lstStyle/>
                    <a:p>
                      <a:pPr>
                        <a:spcAft>
                          <a:spcPts val="0"/>
                        </a:spcAft>
                      </a:pPr>
                      <a:r>
                        <a:rPr lang="en-US" sz="1100" kern="0" dirty="0">
                          <a:effectLst/>
                        </a:rPr>
                        <a:t>1.</a:t>
                      </a:r>
                      <a:r>
                        <a:rPr lang="zh-TW" sz="1100" kern="0" dirty="0">
                          <a:effectLst/>
                        </a:rPr>
                        <a:t>核心課程：動力機械原理、應用力學、機械原理、引擎原理及實習、電工概論與實習、機電識圖與實習。</a:t>
                      </a:r>
                      <a:endParaRPr lang="zh-TW" sz="1100" kern="100" dirty="0">
                        <a:effectLst/>
                      </a:endParaRPr>
                    </a:p>
                    <a:p>
                      <a:pPr>
                        <a:spcAft>
                          <a:spcPts val="0"/>
                        </a:spcAft>
                      </a:pPr>
                      <a:r>
                        <a:rPr lang="en-US" sz="1100" kern="0" dirty="0">
                          <a:effectLst/>
                        </a:rPr>
                        <a:t>2.</a:t>
                      </a:r>
                      <a:r>
                        <a:rPr lang="zh-TW" sz="1100" kern="0" dirty="0">
                          <a:effectLst/>
                        </a:rPr>
                        <a:t>汽車科需精確的判斷電路與運用機具和搬運，適合具手眼協調及細心的特質。</a:t>
                      </a:r>
                      <a:endParaRPr lang="zh-TW" sz="1100" kern="100" dirty="0">
                        <a:effectLst/>
                      </a:endParaRPr>
                    </a:p>
                    <a:p>
                      <a:pPr>
                        <a:spcAft>
                          <a:spcPts val="0"/>
                        </a:spcAft>
                      </a:pPr>
                      <a:r>
                        <a:rPr lang="en-US" sz="1100" kern="0" dirty="0">
                          <a:effectLst/>
                        </a:rPr>
                        <a:t>3.</a:t>
                      </a:r>
                      <a:r>
                        <a:rPr lang="zh-TW" sz="1100" kern="0" dirty="0">
                          <a:effectLst/>
                        </a:rPr>
                        <a:t>需要能屈</a:t>
                      </a:r>
                      <a:r>
                        <a:rPr lang="en-US" sz="1100" kern="0" dirty="0">
                          <a:effectLst/>
                        </a:rPr>
                        <a:t>(</a:t>
                      </a:r>
                      <a:r>
                        <a:rPr lang="zh-TW" sz="1100" kern="0" dirty="0">
                          <a:effectLst/>
                        </a:rPr>
                        <a:t>能在車底下</a:t>
                      </a:r>
                      <a:r>
                        <a:rPr lang="en-US" sz="1100" kern="0" dirty="0">
                          <a:effectLst/>
                        </a:rPr>
                        <a:t>)</a:t>
                      </a:r>
                      <a:r>
                        <a:rPr lang="zh-TW" sz="1100" kern="0" dirty="0">
                          <a:effectLst/>
                        </a:rPr>
                        <a:t>能伸</a:t>
                      </a:r>
                      <a:r>
                        <a:rPr lang="en-US" sz="1100" kern="0" dirty="0">
                          <a:effectLst/>
                        </a:rPr>
                        <a:t>(</a:t>
                      </a:r>
                      <a:r>
                        <a:rPr lang="zh-TW" sz="1100" kern="0" dirty="0">
                          <a:effectLst/>
                        </a:rPr>
                        <a:t>板烤</a:t>
                      </a:r>
                      <a:r>
                        <a:rPr lang="en-US" sz="1100" kern="0" dirty="0">
                          <a:effectLst/>
                        </a:rPr>
                        <a:t>)</a:t>
                      </a:r>
                      <a:r>
                        <a:rPr lang="zh-TW" sz="1100" kern="0" dirty="0">
                          <a:effectLst/>
                        </a:rPr>
                        <a:t>，耐高溫與忍髒污的耐受能力，並能夠按部就班學習。</a:t>
                      </a:r>
                      <a:endParaRPr lang="zh-TW" sz="1100" kern="100" dirty="0">
                        <a:effectLst/>
                        <a:latin typeface="Calibri"/>
                        <a:ea typeface="新細明體"/>
                        <a:cs typeface="Times New Roman"/>
                      </a:endParaRPr>
                    </a:p>
                  </a:txBody>
                  <a:tcPr marL="83364" marR="83364" marT="41682" marB="41682"/>
                </a:tc>
                <a:tc rowSpan="11">
                  <a:txBody>
                    <a:bodyPr/>
                    <a:lstStyle/>
                    <a:p>
                      <a:pPr>
                        <a:spcAft>
                          <a:spcPts val="0"/>
                        </a:spcAft>
                      </a:pPr>
                      <a:r>
                        <a:rPr lang="zh-TW" sz="1100" kern="0" dirty="0">
                          <a:effectLst/>
                        </a:rPr>
                        <a:t>汽車科會沾染汙油及化學藥品，如有皮膚病需詳加考慮。另外需要配合道路救援出勤，行動不方便者需慎選。</a:t>
                      </a:r>
                      <a:endParaRPr lang="zh-TW" sz="1100" kern="100" dirty="0">
                        <a:effectLst/>
                        <a:latin typeface="Calibri"/>
                        <a:ea typeface="新細明體"/>
                        <a:cs typeface="Times New Roman"/>
                      </a:endParaRPr>
                    </a:p>
                  </a:txBody>
                  <a:tcPr marL="83364" marR="83364" marT="41682" marB="41682"/>
                </a:tc>
              </a:tr>
              <a:tr h="305667">
                <a:tc vMerge="1">
                  <a:txBody>
                    <a:bodyPr/>
                    <a:lstStyle/>
                    <a:p>
                      <a:endParaRPr lang="zh-TW" altLang="en-US"/>
                    </a:p>
                  </a:txBody>
                  <a:tcPr/>
                </a:tc>
                <a:tc vMerge="1">
                  <a:txBody>
                    <a:bodyPr/>
                    <a:lstStyle/>
                    <a:p>
                      <a:endParaRPr lang="zh-TW" altLang="en-US"/>
                    </a:p>
                  </a:txBody>
                  <a:tcPr/>
                </a:tc>
                <a:tc>
                  <a:txBody>
                    <a:bodyPr/>
                    <a:lstStyle/>
                    <a:p>
                      <a:pPr>
                        <a:lnSpc>
                          <a:spcPts val="1500"/>
                        </a:lnSpc>
                        <a:spcAft>
                          <a:spcPts val="0"/>
                        </a:spcAft>
                      </a:pPr>
                      <a:r>
                        <a:rPr lang="en-US" sz="1100" kern="100">
                          <a:effectLst/>
                        </a:rPr>
                        <a:t>2.</a:t>
                      </a:r>
                      <a:r>
                        <a:rPr lang="zh-TW" sz="1100" kern="100">
                          <a:effectLst/>
                        </a:rPr>
                        <a:t>口語表達能力</a:t>
                      </a:r>
                      <a:endParaRPr lang="zh-TW" sz="1100" kern="100">
                        <a:effectLst/>
                        <a:latin typeface="Calibri"/>
                        <a:ea typeface="新細明體"/>
                        <a:cs typeface="Times New Roman"/>
                      </a:endParaRPr>
                    </a:p>
                  </a:txBody>
                  <a:tcPr marL="8684" marR="8684" marT="8684" marB="0" anchor="ctr"/>
                </a:tc>
                <a:tc>
                  <a:txBody>
                    <a:bodyPr/>
                    <a:lstStyle/>
                    <a:p>
                      <a:endParaRPr lang="zh-TW" sz="1100" kern="100">
                        <a:effectLst/>
                        <a:latin typeface="Calibri"/>
                        <a:cs typeface="Times New Roman"/>
                      </a:endParaRPr>
                    </a:p>
                  </a:txBody>
                  <a:tcPr marL="83364" marR="83364" marT="41682" marB="41682"/>
                </a:tc>
                <a:tc>
                  <a:txBody>
                    <a:bodyPr/>
                    <a:lstStyle/>
                    <a:p>
                      <a:pPr>
                        <a:spcAft>
                          <a:spcPts val="0"/>
                        </a:spcAft>
                      </a:pPr>
                      <a:r>
                        <a:rPr lang="zh-TW" sz="1500" kern="0">
                          <a:effectLst/>
                        </a:rPr>
                        <a:t>ˇ</a:t>
                      </a:r>
                      <a:endParaRPr lang="zh-TW" sz="1100" kern="100">
                        <a:effectLst/>
                        <a:latin typeface="Calibri"/>
                        <a:ea typeface="新細明體"/>
                        <a:cs typeface="Times New Roman"/>
                      </a:endParaRPr>
                    </a:p>
                  </a:txBody>
                  <a:tcPr marL="83364" marR="83364" marT="41682" marB="41682"/>
                </a:tc>
                <a:tc>
                  <a:txBody>
                    <a:bodyPr/>
                    <a:lstStyle/>
                    <a:p>
                      <a:endParaRPr lang="zh-TW" sz="1100" kern="100">
                        <a:effectLst/>
                        <a:latin typeface="Calibri"/>
                        <a:cs typeface="Times New Roman"/>
                      </a:endParaRPr>
                    </a:p>
                  </a:txBody>
                  <a:tcPr marL="83364" marR="83364" marT="41682" marB="41682"/>
                </a:tc>
                <a:tc vMerge="1">
                  <a:txBody>
                    <a:bodyPr/>
                    <a:lstStyle/>
                    <a:p>
                      <a:endParaRPr lang="zh-TW" altLang="en-US"/>
                    </a:p>
                  </a:txBody>
                  <a:tcPr/>
                </a:tc>
                <a:tc vMerge="1">
                  <a:txBody>
                    <a:bodyPr/>
                    <a:lstStyle/>
                    <a:p>
                      <a:endParaRPr lang="zh-TW" altLang="en-US"/>
                    </a:p>
                  </a:txBody>
                  <a:tcPr/>
                </a:tc>
              </a:tr>
              <a:tr h="305667">
                <a:tc vMerge="1">
                  <a:txBody>
                    <a:bodyPr/>
                    <a:lstStyle/>
                    <a:p>
                      <a:endParaRPr lang="zh-TW" altLang="en-US"/>
                    </a:p>
                  </a:txBody>
                  <a:tcPr/>
                </a:tc>
                <a:tc vMerge="1">
                  <a:txBody>
                    <a:bodyPr/>
                    <a:lstStyle/>
                    <a:p>
                      <a:endParaRPr lang="zh-TW" altLang="en-US"/>
                    </a:p>
                  </a:txBody>
                  <a:tcPr/>
                </a:tc>
                <a:tc>
                  <a:txBody>
                    <a:bodyPr/>
                    <a:lstStyle/>
                    <a:p>
                      <a:pPr>
                        <a:lnSpc>
                          <a:spcPts val="1500"/>
                        </a:lnSpc>
                        <a:spcAft>
                          <a:spcPts val="0"/>
                        </a:spcAft>
                      </a:pPr>
                      <a:r>
                        <a:rPr lang="en-US" sz="1100" kern="100">
                          <a:effectLst/>
                        </a:rPr>
                        <a:t>3.</a:t>
                      </a:r>
                      <a:r>
                        <a:rPr lang="zh-TW" sz="1100" kern="100">
                          <a:effectLst/>
                        </a:rPr>
                        <a:t>閱讀理解能力</a:t>
                      </a:r>
                      <a:endParaRPr lang="zh-TW" sz="1100" kern="100">
                        <a:effectLst/>
                        <a:latin typeface="Calibri"/>
                        <a:ea typeface="新細明體"/>
                        <a:cs typeface="Times New Roman"/>
                      </a:endParaRPr>
                    </a:p>
                  </a:txBody>
                  <a:tcPr marL="8684" marR="8684" marT="8684" marB="0" anchor="ctr"/>
                </a:tc>
                <a:tc>
                  <a:txBody>
                    <a:bodyPr/>
                    <a:lstStyle/>
                    <a:p>
                      <a:pPr>
                        <a:spcAft>
                          <a:spcPts val="0"/>
                        </a:spcAft>
                      </a:pPr>
                      <a:r>
                        <a:rPr lang="zh-TW" sz="1500" kern="0">
                          <a:effectLst/>
                        </a:rPr>
                        <a:t>ˇ</a:t>
                      </a:r>
                      <a:endParaRPr lang="zh-TW" sz="1100" kern="100">
                        <a:effectLst/>
                        <a:latin typeface="Calibri"/>
                        <a:ea typeface="新細明體"/>
                        <a:cs typeface="Times New Roman"/>
                      </a:endParaRPr>
                    </a:p>
                  </a:txBody>
                  <a:tcPr marL="83364" marR="83364" marT="41682" marB="41682"/>
                </a:tc>
                <a:tc>
                  <a:txBody>
                    <a:bodyPr/>
                    <a:lstStyle/>
                    <a:p>
                      <a:pPr>
                        <a:spcAft>
                          <a:spcPts val="0"/>
                        </a:spcAft>
                      </a:pPr>
                      <a:r>
                        <a:rPr lang="en-US" sz="1500" kern="0">
                          <a:effectLst/>
                        </a:rPr>
                        <a:t> </a:t>
                      </a:r>
                      <a:endParaRPr lang="zh-TW" sz="1100" kern="100">
                        <a:effectLst/>
                        <a:latin typeface="Calibri"/>
                        <a:ea typeface="新細明體"/>
                        <a:cs typeface="Times New Roman"/>
                      </a:endParaRPr>
                    </a:p>
                  </a:txBody>
                  <a:tcPr marL="83364" marR="83364" marT="41682" marB="41682"/>
                </a:tc>
                <a:tc>
                  <a:txBody>
                    <a:bodyPr/>
                    <a:lstStyle/>
                    <a:p>
                      <a:endParaRPr lang="zh-TW" sz="1100" kern="100">
                        <a:effectLst/>
                        <a:latin typeface="Calibri"/>
                        <a:cs typeface="Times New Roman"/>
                      </a:endParaRPr>
                    </a:p>
                  </a:txBody>
                  <a:tcPr marL="83364" marR="83364" marT="41682" marB="41682"/>
                </a:tc>
                <a:tc vMerge="1">
                  <a:txBody>
                    <a:bodyPr/>
                    <a:lstStyle/>
                    <a:p>
                      <a:endParaRPr lang="zh-TW" altLang="en-US"/>
                    </a:p>
                  </a:txBody>
                  <a:tcPr/>
                </a:tc>
                <a:tc vMerge="1">
                  <a:txBody>
                    <a:bodyPr/>
                    <a:lstStyle/>
                    <a:p>
                      <a:endParaRPr lang="zh-TW" altLang="en-US"/>
                    </a:p>
                  </a:txBody>
                  <a:tcPr/>
                </a:tc>
              </a:tr>
              <a:tr h="305667">
                <a:tc vMerge="1">
                  <a:txBody>
                    <a:bodyPr/>
                    <a:lstStyle/>
                    <a:p>
                      <a:endParaRPr lang="zh-TW" altLang="en-US"/>
                    </a:p>
                  </a:txBody>
                  <a:tcPr/>
                </a:tc>
                <a:tc vMerge="1">
                  <a:txBody>
                    <a:bodyPr/>
                    <a:lstStyle/>
                    <a:p>
                      <a:endParaRPr lang="zh-TW" altLang="en-US"/>
                    </a:p>
                  </a:txBody>
                  <a:tcPr/>
                </a:tc>
                <a:tc>
                  <a:txBody>
                    <a:bodyPr/>
                    <a:lstStyle/>
                    <a:p>
                      <a:pPr>
                        <a:lnSpc>
                          <a:spcPts val="1500"/>
                        </a:lnSpc>
                        <a:spcAft>
                          <a:spcPts val="0"/>
                        </a:spcAft>
                      </a:pPr>
                      <a:r>
                        <a:rPr lang="en-US" sz="1100" kern="100">
                          <a:effectLst/>
                        </a:rPr>
                        <a:t>4.</a:t>
                      </a:r>
                      <a:r>
                        <a:rPr lang="zh-TW" sz="1100" kern="100">
                          <a:effectLst/>
                        </a:rPr>
                        <a:t>書寫能力</a:t>
                      </a:r>
                      <a:r>
                        <a:rPr lang="en-US" sz="1100" kern="100">
                          <a:effectLst/>
                        </a:rPr>
                        <a:t>(</a:t>
                      </a:r>
                      <a:r>
                        <a:rPr lang="zh-TW" sz="1100" kern="100">
                          <a:effectLst/>
                        </a:rPr>
                        <a:t>打字能力</a:t>
                      </a:r>
                      <a:r>
                        <a:rPr lang="en-US" sz="1100" kern="100">
                          <a:effectLst/>
                        </a:rPr>
                        <a:t>)</a:t>
                      </a:r>
                      <a:endParaRPr lang="zh-TW" sz="1100" kern="100">
                        <a:effectLst/>
                        <a:latin typeface="Calibri"/>
                        <a:ea typeface="新細明體"/>
                        <a:cs typeface="Times New Roman"/>
                      </a:endParaRPr>
                    </a:p>
                  </a:txBody>
                  <a:tcPr marL="8684" marR="8684" marT="8684" marB="0" anchor="ctr"/>
                </a:tc>
                <a:tc>
                  <a:txBody>
                    <a:bodyPr/>
                    <a:lstStyle/>
                    <a:p>
                      <a:endParaRPr lang="zh-TW" sz="1100" kern="100">
                        <a:effectLst/>
                        <a:latin typeface="Calibri"/>
                        <a:cs typeface="Times New Roman"/>
                      </a:endParaRPr>
                    </a:p>
                  </a:txBody>
                  <a:tcPr marL="83364" marR="83364" marT="41682" marB="41682"/>
                </a:tc>
                <a:tc>
                  <a:txBody>
                    <a:bodyPr/>
                    <a:lstStyle/>
                    <a:p>
                      <a:pPr>
                        <a:spcAft>
                          <a:spcPts val="0"/>
                        </a:spcAft>
                      </a:pPr>
                      <a:r>
                        <a:rPr lang="zh-TW" sz="1500" kern="0">
                          <a:effectLst/>
                        </a:rPr>
                        <a:t>ˇ</a:t>
                      </a:r>
                      <a:endParaRPr lang="zh-TW" sz="1100" kern="100">
                        <a:effectLst/>
                        <a:latin typeface="Calibri"/>
                        <a:ea typeface="新細明體"/>
                        <a:cs typeface="Times New Roman"/>
                      </a:endParaRPr>
                    </a:p>
                  </a:txBody>
                  <a:tcPr marL="83364" marR="83364" marT="41682" marB="41682"/>
                </a:tc>
                <a:tc>
                  <a:txBody>
                    <a:bodyPr/>
                    <a:lstStyle/>
                    <a:p>
                      <a:endParaRPr lang="zh-TW" sz="1100" kern="100">
                        <a:effectLst/>
                        <a:latin typeface="Calibri"/>
                        <a:cs typeface="Times New Roman"/>
                      </a:endParaRPr>
                    </a:p>
                  </a:txBody>
                  <a:tcPr marL="83364" marR="83364" marT="41682" marB="41682"/>
                </a:tc>
                <a:tc vMerge="1">
                  <a:txBody>
                    <a:bodyPr/>
                    <a:lstStyle/>
                    <a:p>
                      <a:endParaRPr lang="zh-TW" altLang="en-US"/>
                    </a:p>
                  </a:txBody>
                  <a:tcPr/>
                </a:tc>
                <a:tc vMerge="1">
                  <a:txBody>
                    <a:bodyPr/>
                    <a:lstStyle/>
                    <a:p>
                      <a:endParaRPr lang="zh-TW" altLang="en-US"/>
                    </a:p>
                  </a:txBody>
                  <a:tcPr/>
                </a:tc>
              </a:tr>
              <a:tr h="435923">
                <a:tc vMerge="1">
                  <a:txBody>
                    <a:bodyPr/>
                    <a:lstStyle/>
                    <a:p>
                      <a:endParaRPr lang="zh-TW" altLang="en-US"/>
                    </a:p>
                  </a:txBody>
                  <a:tcPr/>
                </a:tc>
                <a:tc vMerge="1">
                  <a:txBody>
                    <a:bodyPr/>
                    <a:lstStyle/>
                    <a:p>
                      <a:endParaRPr lang="zh-TW" altLang="en-US"/>
                    </a:p>
                  </a:txBody>
                  <a:tcPr/>
                </a:tc>
                <a:tc>
                  <a:txBody>
                    <a:bodyPr/>
                    <a:lstStyle/>
                    <a:p>
                      <a:pPr>
                        <a:lnSpc>
                          <a:spcPts val="1500"/>
                        </a:lnSpc>
                        <a:spcAft>
                          <a:spcPts val="0"/>
                        </a:spcAft>
                      </a:pPr>
                      <a:r>
                        <a:rPr lang="en-US" sz="1100" kern="100">
                          <a:effectLst/>
                        </a:rPr>
                        <a:t>5.</a:t>
                      </a:r>
                      <a:r>
                        <a:rPr lang="zh-TW" sz="1100" kern="100">
                          <a:effectLst/>
                        </a:rPr>
                        <a:t>數學能力</a:t>
                      </a:r>
                      <a:r>
                        <a:rPr lang="en-US" sz="1100" kern="100">
                          <a:effectLst/>
                        </a:rPr>
                        <a:t>(</a:t>
                      </a:r>
                      <a:r>
                        <a:rPr lang="zh-TW" sz="1100" kern="100">
                          <a:effectLst/>
                        </a:rPr>
                        <a:t>概念、計算</a:t>
                      </a:r>
                      <a:r>
                        <a:rPr lang="en-US" sz="1100" kern="100">
                          <a:effectLst/>
                        </a:rPr>
                        <a:t>)</a:t>
                      </a:r>
                      <a:endParaRPr lang="zh-TW" sz="1100" kern="100">
                        <a:effectLst/>
                        <a:latin typeface="Calibri"/>
                        <a:ea typeface="新細明體"/>
                        <a:cs typeface="Times New Roman"/>
                      </a:endParaRPr>
                    </a:p>
                  </a:txBody>
                  <a:tcPr marL="8684" marR="8684" marT="8684" marB="0" anchor="ctr"/>
                </a:tc>
                <a:tc>
                  <a:txBody>
                    <a:bodyPr/>
                    <a:lstStyle/>
                    <a:p>
                      <a:endParaRPr lang="zh-TW" sz="1100" kern="100">
                        <a:effectLst/>
                        <a:latin typeface="Calibri"/>
                        <a:cs typeface="Times New Roman"/>
                      </a:endParaRPr>
                    </a:p>
                  </a:txBody>
                  <a:tcPr marL="83364" marR="83364" marT="41682" marB="41682"/>
                </a:tc>
                <a:tc>
                  <a:txBody>
                    <a:bodyPr/>
                    <a:lstStyle/>
                    <a:p>
                      <a:pPr>
                        <a:spcAft>
                          <a:spcPts val="0"/>
                        </a:spcAft>
                      </a:pPr>
                      <a:r>
                        <a:rPr lang="zh-TW" sz="1500" kern="0">
                          <a:effectLst/>
                        </a:rPr>
                        <a:t>ˇ</a:t>
                      </a:r>
                      <a:endParaRPr lang="zh-TW" sz="1100" kern="100">
                        <a:effectLst/>
                        <a:latin typeface="Calibri"/>
                        <a:ea typeface="新細明體"/>
                        <a:cs typeface="Times New Roman"/>
                      </a:endParaRPr>
                    </a:p>
                  </a:txBody>
                  <a:tcPr marL="83364" marR="83364" marT="41682" marB="41682"/>
                </a:tc>
                <a:tc>
                  <a:txBody>
                    <a:bodyPr/>
                    <a:lstStyle/>
                    <a:p>
                      <a:endParaRPr lang="zh-TW" sz="1100" kern="100">
                        <a:effectLst/>
                        <a:latin typeface="Calibri"/>
                        <a:cs typeface="Times New Roman"/>
                      </a:endParaRPr>
                    </a:p>
                  </a:txBody>
                  <a:tcPr marL="83364" marR="83364" marT="41682" marB="41682"/>
                </a:tc>
                <a:tc vMerge="1">
                  <a:txBody>
                    <a:bodyPr/>
                    <a:lstStyle/>
                    <a:p>
                      <a:endParaRPr lang="zh-TW" altLang="en-US"/>
                    </a:p>
                  </a:txBody>
                  <a:tcPr/>
                </a:tc>
                <a:tc vMerge="1">
                  <a:txBody>
                    <a:bodyPr/>
                    <a:lstStyle/>
                    <a:p>
                      <a:endParaRPr lang="zh-TW" altLang="en-US"/>
                    </a:p>
                  </a:txBody>
                  <a:tcPr/>
                </a:tc>
              </a:tr>
              <a:tr h="435923">
                <a:tc vMerge="1">
                  <a:txBody>
                    <a:bodyPr/>
                    <a:lstStyle/>
                    <a:p>
                      <a:endParaRPr lang="zh-TW" altLang="en-US"/>
                    </a:p>
                  </a:txBody>
                  <a:tcPr/>
                </a:tc>
                <a:tc vMerge="1">
                  <a:txBody>
                    <a:bodyPr/>
                    <a:lstStyle/>
                    <a:p>
                      <a:endParaRPr lang="zh-TW" altLang="en-US"/>
                    </a:p>
                  </a:txBody>
                  <a:tcPr/>
                </a:tc>
                <a:tc>
                  <a:txBody>
                    <a:bodyPr/>
                    <a:lstStyle/>
                    <a:p>
                      <a:pPr>
                        <a:lnSpc>
                          <a:spcPts val="1500"/>
                        </a:lnSpc>
                        <a:spcAft>
                          <a:spcPts val="0"/>
                        </a:spcAft>
                      </a:pPr>
                      <a:r>
                        <a:rPr lang="en-US" sz="1100" kern="100">
                          <a:effectLst/>
                        </a:rPr>
                        <a:t>6.</a:t>
                      </a:r>
                      <a:r>
                        <a:rPr lang="zh-TW" sz="1100" kern="100">
                          <a:effectLst/>
                        </a:rPr>
                        <a:t>社會技巧</a:t>
                      </a:r>
                      <a:r>
                        <a:rPr lang="en-US" sz="1100" kern="100">
                          <a:effectLst/>
                        </a:rPr>
                        <a:t>(</a:t>
                      </a:r>
                      <a:r>
                        <a:rPr lang="zh-TW" sz="1100" kern="100">
                          <a:effectLst/>
                        </a:rPr>
                        <a:t>人際互動</a:t>
                      </a:r>
                      <a:r>
                        <a:rPr lang="en-US" sz="1100" kern="100">
                          <a:effectLst/>
                        </a:rPr>
                        <a:t>)</a:t>
                      </a:r>
                      <a:endParaRPr lang="zh-TW" sz="1100" kern="100">
                        <a:effectLst/>
                        <a:latin typeface="Calibri"/>
                        <a:ea typeface="新細明體"/>
                        <a:cs typeface="Times New Roman"/>
                      </a:endParaRPr>
                    </a:p>
                  </a:txBody>
                  <a:tcPr marL="8684" marR="8684" marT="8684" marB="0" anchor="ctr"/>
                </a:tc>
                <a:tc>
                  <a:txBody>
                    <a:bodyPr/>
                    <a:lstStyle/>
                    <a:p>
                      <a:pPr>
                        <a:spcAft>
                          <a:spcPts val="0"/>
                        </a:spcAft>
                      </a:pPr>
                      <a:r>
                        <a:rPr lang="zh-TW" sz="1500" kern="0">
                          <a:effectLst/>
                        </a:rPr>
                        <a:t>ˇ</a:t>
                      </a:r>
                      <a:endParaRPr lang="zh-TW" sz="1100" kern="100">
                        <a:effectLst/>
                        <a:latin typeface="Calibri"/>
                        <a:ea typeface="新細明體"/>
                        <a:cs typeface="Times New Roman"/>
                      </a:endParaRPr>
                    </a:p>
                  </a:txBody>
                  <a:tcPr marL="83364" marR="83364" marT="41682" marB="41682"/>
                </a:tc>
                <a:tc>
                  <a:txBody>
                    <a:bodyPr/>
                    <a:lstStyle/>
                    <a:p>
                      <a:endParaRPr lang="zh-TW" sz="1100" kern="100">
                        <a:effectLst/>
                        <a:latin typeface="Calibri"/>
                        <a:cs typeface="Times New Roman"/>
                      </a:endParaRPr>
                    </a:p>
                  </a:txBody>
                  <a:tcPr marL="83364" marR="83364" marT="41682" marB="41682"/>
                </a:tc>
                <a:tc>
                  <a:txBody>
                    <a:bodyPr/>
                    <a:lstStyle/>
                    <a:p>
                      <a:endParaRPr lang="zh-TW" sz="1100" kern="100">
                        <a:effectLst/>
                        <a:latin typeface="Calibri"/>
                        <a:cs typeface="Times New Roman"/>
                      </a:endParaRPr>
                    </a:p>
                  </a:txBody>
                  <a:tcPr marL="83364" marR="83364" marT="41682" marB="41682"/>
                </a:tc>
                <a:tc vMerge="1">
                  <a:txBody>
                    <a:bodyPr/>
                    <a:lstStyle/>
                    <a:p>
                      <a:endParaRPr lang="zh-TW" altLang="en-US"/>
                    </a:p>
                  </a:txBody>
                  <a:tcPr/>
                </a:tc>
                <a:tc vMerge="1">
                  <a:txBody>
                    <a:bodyPr/>
                    <a:lstStyle/>
                    <a:p>
                      <a:endParaRPr lang="zh-TW" altLang="en-US"/>
                    </a:p>
                  </a:txBody>
                  <a:tcPr/>
                </a:tc>
              </a:tr>
              <a:tr h="412188">
                <a:tc vMerge="1">
                  <a:txBody>
                    <a:bodyPr/>
                    <a:lstStyle/>
                    <a:p>
                      <a:endParaRPr lang="zh-TW" altLang="en-US"/>
                    </a:p>
                  </a:txBody>
                  <a:tcPr/>
                </a:tc>
                <a:tc vMerge="1">
                  <a:txBody>
                    <a:bodyPr/>
                    <a:lstStyle/>
                    <a:p>
                      <a:endParaRPr lang="zh-TW" altLang="en-US"/>
                    </a:p>
                  </a:txBody>
                  <a:tcPr/>
                </a:tc>
                <a:tc>
                  <a:txBody>
                    <a:bodyPr/>
                    <a:lstStyle/>
                    <a:p>
                      <a:pPr>
                        <a:lnSpc>
                          <a:spcPts val="1500"/>
                        </a:lnSpc>
                        <a:spcAft>
                          <a:spcPts val="0"/>
                        </a:spcAft>
                      </a:pPr>
                      <a:r>
                        <a:rPr lang="en-US" sz="1100" kern="100">
                          <a:effectLst/>
                        </a:rPr>
                        <a:t>7.</a:t>
                      </a:r>
                      <a:r>
                        <a:rPr lang="zh-TW" sz="1100" kern="100">
                          <a:effectLst/>
                        </a:rPr>
                        <a:t>手眼協調能力</a:t>
                      </a:r>
                      <a:endParaRPr lang="zh-TW" sz="1100" kern="100">
                        <a:effectLst/>
                        <a:latin typeface="Calibri"/>
                        <a:ea typeface="新細明體"/>
                        <a:cs typeface="Times New Roman"/>
                      </a:endParaRPr>
                    </a:p>
                  </a:txBody>
                  <a:tcPr marL="8684" marR="8684" marT="8684" marB="0" anchor="ctr"/>
                </a:tc>
                <a:tc>
                  <a:txBody>
                    <a:bodyPr/>
                    <a:lstStyle/>
                    <a:p>
                      <a:pPr>
                        <a:spcAft>
                          <a:spcPts val="0"/>
                        </a:spcAft>
                      </a:pPr>
                      <a:r>
                        <a:rPr lang="zh-TW" sz="1500" kern="0">
                          <a:effectLst/>
                        </a:rPr>
                        <a:t>ˇ</a:t>
                      </a:r>
                      <a:endParaRPr lang="zh-TW" sz="1100" kern="100">
                        <a:effectLst/>
                        <a:latin typeface="Calibri"/>
                        <a:ea typeface="新細明體"/>
                        <a:cs typeface="Times New Roman"/>
                      </a:endParaRPr>
                    </a:p>
                  </a:txBody>
                  <a:tcPr marL="83364" marR="83364" marT="41682" marB="41682"/>
                </a:tc>
                <a:tc>
                  <a:txBody>
                    <a:bodyPr/>
                    <a:lstStyle/>
                    <a:p>
                      <a:endParaRPr lang="zh-TW" sz="1100" kern="100">
                        <a:effectLst/>
                        <a:latin typeface="Calibri"/>
                        <a:cs typeface="Times New Roman"/>
                      </a:endParaRPr>
                    </a:p>
                  </a:txBody>
                  <a:tcPr marL="83364" marR="83364" marT="41682" marB="41682"/>
                </a:tc>
                <a:tc>
                  <a:txBody>
                    <a:bodyPr/>
                    <a:lstStyle/>
                    <a:p>
                      <a:endParaRPr lang="zh-TW" sz="1100" kern="100">
                        <a:effectLst/>
                        <a:latin typeface="Calibri"/>
                        <a:cs typeface="Times New Roman"/>
                      </a:endParaRPr>
                    </a:p>
                  </a:txBody>
                  <a:tcPr marL="83364" marR="83364" marT="41682" marB="41682"/>
                </a:tc>
                <a:tc vMerge="1">
                  <a:txBody>
                    <a:bodyPr/>
                    <a:lstStyle/>
                    <a:p>
                      <a:endParaRPr lang="zh-TW" altLang="en-US"/>
                    </a:p>
                  </a:txBody>
                  <a:tcPr/>
                </a:tc>
                <a:tc vMerge="1">
                  <a:txBody>
                    <a:bodyPr/>
                    <a:lstStyle/>
                    <a:p>
                      <a:endParaRPr lang="zh-TW" altLang="en-US"/>
                    </a:p>
                  </a:txBody>
                  <a:tcPr/>
                </a:tc>
              </a:tr>
              <a:tr h="412188">
                <a:tc vMerge="1">
                  <a:txBody>
                    <a:bodyPr/>
                    <a:lstStyle/>
                    <a:p>
                      <a:endParaRPr lang="zh-TW" altLang="en-US"/>
                    </a:p>
                  </a:txBody>
                  <a:tcPr/>
                </a:tc>
                <a:tc vMerge="1">
                  <a:txBody>
                    <a:bodyPr/>
                    <a:lstStyle/>
                    <a:p>
                      <a:endParaRPr lang="zh-TW" altLang="en-US"/>
                    </a:p>
                  </a:txBody>
                  <a:tcPr/>
                </a:tc>
                <a:tc>
                  <a:txBody>
                    <a:bodyPr/>
                    <a:lstStyle/>
                    <a:p>
                      <a:pPr>
                        <a:lnSpc>
                          <a:spcPts val="1500"/>
                        </a:lnSpc>
                        <a:spcAft>
                          <a:spcPts val="0"/>
                        </a:spcAft>
                      </a:pPr>
                      <a:r>
                        <a:rPr lang="en-US" sz="1100" kern="100">
                          <a:effectLst/>
                        </a:rPr>
                        <a:t>8.</a:t>
                      </a:r>
                      <a:r>
                        <a:rPr lang="zh-TW" sz="1100" kern="100">
                          <a:effectLst/>
                        </a:rPr>
                        <a:t>身體運動能力</a:t>
                      </a:r>
                      <a:endParaRPr lang="zh-TW" sz="1100" kern="100">
                        <a:effectLst/>
                        <a:latin typeface="Calibri"/>
                        <a:ea typeface="新細明體"/>
                        <a:cs typeface="Times New Roman"/>
                      </a:endParaRPr>
                    </a:p>
                  </a:txBody>
                  <a:tcPr marL="8684" marR="8684" marT="8684" marB="0" anchor="ctr"/>
                </a:tc>
                <a:tc>
                  <a:txBody>
                    <a:bodyPr/>
                    <a:lstStyle/>
                    <a:p>
                      <a:endParaRPr lang="zh-TW" sz="1100" kern="100">
                        <a:effectLst/>
                        <a:latin typeface="Calibri"/>
                        <a:cs typeface="Times New Roman"/>
                      </a:endParaRPr>
                    </a:p>
                  </a:txBody>
                  <a:tcPr marL="83364" marR="83364" marT="41682" marB="41682"/>
                </a:tc>
                <a:tc>
                  <a:txBody>
                    <a:bodyPr/>
                    <a:lstStyle/>
                    <a:p>
                      <a:pPr>
                        <a:spcAft>
                          <a:spcPts val="0"/>
                        </a:spcAft>
                      </a:pPr>
                      <a:r>
                        <a:rPr lang="zh-TW" sz="1500" kern="0">
                          <a:effectLst/>
                        </a:rPr>
                        <a:t>ˇ</a:t>
                      </a:r>
                      <a:endParaRPr lang="zh-TW" sz="1100" kern="100">
                        <a:effectLst/>
                        <a:latin typeface="Calibri"/>
                        <a:ea typeface="新細明體"/>
                        <a:cs typeface="Times New Roman"/>
                      </a:endParaRPr>
                    </a:p>
                  </a:txBody>
                  <a:tcPr marL="83364" marR="83364" marT="41682" marB="41682"/>
                </a:tc>
                <a:tc>
                  <a:txBody>
                    <a:bodyPr/>
                    <a:lstStyle/>
                    <a:p>
                      <a:endParaRPr lang="zh-TW" sz="1100" kern="100">
                        <a:effectLst/>
                        <a:latin typeface="Calibri"/>
                        <a:cs typeface="Times New Roman"/>
                      </a:endParaRPr>
                    </a:p>
                  </a:txBody>
                  <a:tcPr marL="83364" marR="83364" marT="41682" marB="41682"/>
                </a:tc>
                <a:tc vMerge="1">
                  <a:txBody>
                    <a:bodyPr/>
                    <a:lstStyle/>
                    <a:p>
                      <a:endParaRPr lang="zh-TW" altLang="en-US"/>
                    </a:p>
                  </a:txBody>
                  <a:tcPr/>
                </a:tc>
                <a:tc vMerge="1">
                  <a:txBody>
                    <a:bodyPr/>
                    <a:lstStyle/>
                    <a:p>
                      <a:endParaRPr lang="zh-TW" altLang="en-US"/>
                    </a:p>
                  </a:txBody>
                  <a:tcPr/>
                </a:tc>
              </a:tr>
              <a:tr h="412188">
                <a:tc vMerge="1">
                  <a:txBody>
                    <a:bodyPr/>
                    <a:lstStyle/>
                    <a:p>
                      <a:endParaRPr lang="zh-TW" altLang="en-US"/>
                    </a:p>
                  </a:txBody>
                  <a:tcPr/>
                </a:tc>
                <a:tc vMerge="1">
                  <a:txBody>
                    <a:bodyPr/>
                    <a:lstStyle/>
                    <a:p>
                      <a:endParaRPr lang="zh-TW" altLang="en-US"/>
                    </a:p>
                  </a:txBody>
                  <a:tcPr/>
                </a:tc>
                <a:tc>
                  <a:txBody>
                    <a:bodyPr/>
                    <a:lstStyle/>
                    <a:p>
                      <a:pPr>
                        <a:lnSpc>
                          <a:spcPts val="1500"/>
                        </a:lnSpc>
                        <a:spcAft>
                          <a:spcPts val="0"/>
                        </a:spcAft>
                      </a:pPr>
                      <a:r>
                        <a:rPr lang="en-US" sz="1100" kern="100">
                          <a:effectLst/>
                        </a:rPr>
                        <a:t>9.</a:t>
                      </a:r>
                      <a:r>
                        <a:rPr lang="zh-TW" sz="1100" kern="100">
                          <a:effectLst/>
                        </a:rPr>
                        <a:t>空間藝術能力</a:t>
                      </a:r>
                      <a:endParaRPr lang="zh-TW" sz="1100" kern="100">
                        <a:effectLst/>
                        <a:latin typeface="Calibri"/>
                        <a:ea typeface="新細明體"/>
                        <a:cs typeface="Times New Roman"/>
                      </a:endParaRPr>
                    </a:p>
                  </a:txBody>
                  <a:tcPr marL="8684" marR="8684" marT="8684" marB="0" anchor="ctr"/>
                </a:tc>
                <a:tc>
                  <a:txBody>
                    <a:bodyPr/>
                    <a:lstStyle/>
                    <a:p>
                      <a:pPr>
                        <a:spcAft>
                          <a:spcPts val="0"/>
                        </a:spcAft>
                      </a:pPr>
                      <a:r>
                        <a:rPr lang="zh-TW" sz="1500" kern="0">
                          <a:effectLst/>
                        </a:rPr>
                        <a:t>ˇ</a:t>
                      </a:r>
                      <a:endParaRPr lang="zh-TW" sz="1100" kern="100">
                        <a:effectLst/>
                        <a:latin typeface="Calibri"/>
                        <a:ea typeface="新細明體"/>
                        <a:cs typeface="Times New Roman"/>
                      </a:endParaRPr>
                    </a:p>
                  </a:txBody>
                  <a:tcPr marL="83364" marR="83364" marT="41682" marB="41682"/>
                </a:tc>
                <a:tc>
                  <a:txBody>
                    <a:bodyPr/>
                    <a:lstStyle/>
                    <a:p>
                      <a:endParaRPr lang="zh-TW" sz="1100" kern="100">
                        <a:effectLst/>
                        <a:latin typeface="Calibri"/>
                        <a:cs typeface="Times New Roman"/>
                      </a:endParaRPr>
                    </a:p>
                  </a:txBody>
                  <a:tcPr marL="83364" marR="83364" marT="41682" marB="41682"/>
                </a:tc>
                <a:tc>
                  <a:txBody>
                    <a:bodyPr/>
                    <a:lstStyle/>
                    <a:p>
                      <a:endParaRPr lang="zh-TW" sz="1100" kern="100">
                        <a:effectLst/>
                        <a:latin typeface="Calibri"/>
                        <a:cs typeface="Times New Roman"/>
                      </a:endParaRPr>
                    </a:p>
                  </a:txBody>
                  <a:tcPr marL="83364" marR="83364" marT="41682" marB="41682"/>
                </a:tc>
                <a:tc vMerge="1">
                  <a:txBody>
                    <a:bodyPr/>
                    <a:lstStyle/>
                    <a:p>
                      <a:endParaRPr lang="zh-TW" sz="1100" kern="100">
                        <a:effectLst/>
                        <a:latin typeface="Calibri"/>
                        <a:cs typeface="Times New Roman"/>
                      </a:endParaRPr>
                    </a:p>
                  </a:txBody>
                  <a:tcPr marL="83364" marR="83364" marT="41682" marB="41682"/>
                </a:tc>
                <a:tc vMerge="1">
                  <a:txBody>
                    <a:bodyPr/>
                    <a:lstStyle/>
                    <a:p>
                      <a:endParaRPr lang="zh-TW" sz="1100" kern="100">
                        <a:effectLst/>
                        <a:latin typeface="Calibri"/>
                        <a:cs typeface="Times New Roman"/>
                      </a:endParaRPr>
                    </a:p>
                  </a:txBody>
                  <a:tcPr marL="83364" marR="83364" marT="41682" marB="41682"/>
                </a:tc>
              </a:tr>
              <a:tr h="305667">
                <a:tc vMerge="1">
                  <a:txBody>
                    <a:bodyPr/>
                    <a:lstStyle/>
                    <a:p>
                      <a:endParaRPr lang="zh-TW" altLang="en-US"/>
                    </a:p>
                  </a:txBody>
                  <a:tcPr/>
                </a:tc>
                <a:tc vMerge="1">
                  <a:txBody>
                    <a:bodyPr/>
                    <a:lstStyle/>
                    <a:p>
                      <a:endParaRPr lang="zh-TW" altLang="en-US"/>
                    </a:p>
                  </a:txBody>
                  <a:tcPr/>
                </a:tc>
                <a:tc>
                  <a:txBody>
                    <a:bodyPr/>
                    <a:lstStyle/>
                    <a:p>
                      <a:pPr>
                        <a:lnSpc>
                          <a:spcPts val="1500"/>
                        </a:lnSpc>
                        <a:spcAft>
                          <a:spcPts val="0"/>
                        </a:spcAft>
                      </a:pPr>
                      <a:r>
                        <a:rPr lang="en-US" sz="1100" kern="100">
                          <a:effectLst/>
                        </a:rPr>
                        <a:t>10.</a:t>
                      </a:r>
                      <a:r>
                        <a:rPr lang="zh-TW" sz="1100" kern="100">
                          <a:effectLst/>
                        </a:rPr>
                        <a:t>音樂才能</a:t>
                      </a:r>
                      <a:endParaRPr lang="zh-TW" sz="1100" kern="100">
                        <a:effectLst/>
                        <a:latin typeface="Calibri"/>
                        <a:ea typeface="新細明體"/>
                        <a:cs typeface="Times New Roman"/>
                      </a:endParaRPr>
                    </a:p>
                  </a:txBody>
                  <a:tcPr marL="8684" marR="8684" marT="8684" marB="0" anchor="ctr"/>
                </a:tc>
                <a:tc>
                  <a:txBody>
                    <a:bodyPr/>
                    <a:lstStyle/>
                    <a:p>
                      <a:endParaRPr lang="zh-TW" sz="1100" kern="100">
                        <a:effectLst/>
                        <a:latin typeface="Calibri"/>
                        <a:cs typeface="Times New Roman"/>
                      </a:endParaRPr>
                    </a:p>
                  </a:txBody>
                  <a:tcPr marL="83364" marR="83364" marT="41682" marB="41682"/>
                </a:tc>
                <a:tc>
                  <a:txBody>
                    <a:bodyPr/>
                    <a:lstStyle/>
                    <a:p>
                      <a:endParaRPr lang="zh-TW" sz="1100" kern="100">
                        <a:effectLst/>
                        <a:latin typeface="Calibri"/>
                        <a:cs typeface="Times New Roman"/>
                      </a:endParaRPr>
                    </a:p>
                  </a:txBody>
                  <a:tcPr marL="83364" marR="83364" marT="41682" marB="41682"/>
                </a:tc>
                <a:tc>
                  <a:txBody>
                    <a:bodyPr/>
                    <a:lstStyle/>
                    <a:p>
                      <a:pPr>
                        <a:spcAft>
                          <a:spcPts val="0"/>
                        </a:spcAft>
                      </a:pPr>
                      <a:r>
                        <a:rPr lang="zh-TW" sz="1500" kern="0">
                          <a:effectLst/>
                        </a:rPr>
                        <a:t>ˇ</a:t>
                      </a:r>
                      <a:endParaRPr lang="zh-TW" sz="1100" kern="100">
                        <a:effectLst/>
                        <a:latin typeface="Calibri"/>
                        <a:ea typeface="新細明體"/>
                        <a:cs typeface="Times New Roman"/>
                      </a:endParaRPr>
                    </a:p>
                  </a:txBody>
                  <a:tcPr marL="83364" marR="83364" marT="41682" marB="41682"/>
                </a:tc>
                <a:tc vMerge="1">
                  <a:txBody>
                    <a:bodyPr/>
                    <a:lstStyle/>
                    <a:p>
                      <a:endParaRPr lang="zh-TW" sz="1100" kern="100">
                        <a:effectLst/>
                        <a:latin typeface="Calibri"/>
                        <a:cs typeface="Times New Roman"/>
                      </a:endParaRPr>
                    </a:p>
                  </a:txBody>
                  <a:tcPr marL="83364" marR="83364" marT="41682" marB="41682"/>
                </a:tc>
                <a:tc vMerge="1">
                  <a:txBody>
                    <a:bodyPr/>
                    <a:lstStyle/>
                    <a:p>
                      <a:endParaRPr lang="zh-TW" sz="1100" kern="100">
                        <a:effectLst/>
                        <a:latin typeface="Calibri"/>
                        <a:cs typeface="Times New Roman"/>
                      </a:endParaRPr>
                    </a:p>
                  </a:txBody>
                  <a:tcPr marL="83364" marR="83364" marT="41682" marB="41682"/>
                </a:tc>
              </a:tr>
              <a:tr h="305667">
                <a:tc vMerge="1">
                  <a:txBody>
                    <a:bodyPr/>
                    <a:lstStyle/>
                    <a:p>
                      <a:endParaRPr lang="zh-TW" altLang="en-US"/>
                    </a:p>
                  </a:txBody>
                  <a:tcPr/>
                </a:tc>
                <a:tc vMerge="1">
                  <a:txBody>
                    <a:bodyPr/>
                    <a:lstStyle/>
                    <a:p>
                      <a:endParaRPr lang="zh-TW" altLang="en-US"/>
                    </a:p>
                  </a:txBody>
                  <a:tcPr/>
                </a:tc>
                <a:tc>
                  <a:txBody>
                    <a:bodyPr/>
                    <a:lstStyle/>
                    <a:p>
                      <a:pPr>
                        <a:lnSpc>
                          <a:spcPts val="1500"/>
                        </a:lnSpc>
                        <a:spcAft>
                          <a:spcPts val="0"/>
                        </a:spcAft>
                      </a:pPr>
                      <a:r>
                        <a:rPr lang="en-US" sz="1100" kern="100">
                          <a:effectLst/>
                        </a:rPr>
                        <a:t>11.</a:t>
                      </a:r>
                      <a:r>
                        <a:rPr lang="zh-TW" sz="1100" kern="100">
                          <a:effectLst/>
                        </a:rPr>
                        <a:t>自然觀察能力</a:t>
                      </a:r>
                      <a:endParaRPr lang="zh-TW" sz="1100" kern="100">
                        <a:effectLst/>
                        <a:latin typeface="Calibri"/>
                        <a:ea typeface="新細明體"/>
                        <a:cs typeface="Times New Roman"/>
                      </a:endParaRPr>
                    </a:p>
                  </a:txBody>
                  <a:tcPr marL="8684" marR="8684" marT="8684" marB="0" anchor="ctr"/>
                </a:tc>
                <a:tc>
                  <a:txBody>
                    <a:bodyPr/>
                    <a:lstStyle/>
                    <a:p>
                      <a:endParaRPr lang="zh-TW" sz="1100" kern="100">
                        <a:effectLst/>
                        <a:latin typeface="Calibri"/>
                        <a:cs typeface="Times New Roman"/>
                      </a:endParaRPr>
                    </a:p>
                  </a:txBody>
                  <a:tcPr marL="83364" marR="83364" marT="41682" marB="41682"/>
                </a:tc>
                <a:tc>
                  <a:txBody>
                    <a:bodyPr/>
                    <a:lstStyle/>
                    <a:p>
                      <a:pPr>
                        <a:spcAft>
                          <a:spcPts val="0"/>
                        </a:spcAft>
                      </a:pPr>
                      <a:r>
                        <a:rPr lang="zh-TW" sz="1500" kern="0">
                          <a:effectLst/>
                        </a:rPr>
                        <a:t>ˇ</a:t>
                      </a:r>
                      <a:endParaRPr lang="zh-TW" sz="1100" kern="100">
                        <a:effectLst/>
                        <a:latin typeface="Calibri"/>
                        <a:ea typeface="新細明體"/>
                        <a:cs typeface="Times New Roman"/>
                      </a:endParaRPr>
                    </a:p>
                  </a:txBody>
                  <a:tcPr marL="83364" marR="83364" marT="41682" marB="41682"/>
                </a:tc>
                <a:tc>
                  <a:txBody>
                    <a:bodyPr/>
                    <a:lstStyle/>
                    <a:p>
                      <a:endParaRPr lang="zh-TW" sz="1100" kern="100" dirty="0">
                        <a:effectLst/>
                        <a:latin typeface="Calibri"/>
                        <a:cs typeface="Times New Roman"/>
                      </a:endParaRPr>
                    </a:p>
                  </a:txBody>
                  <a:tcPr marL="83364" marR="83364" marT="41682" marB="41682"/>
                </a:tc>
                <a:tc vMerge="1">
                  <a:txBody>
                    <a:bodyPr/>
                    <a:lstStyle/>
                    <a:p>
                      <a:endParaRPr lang="zh-TW" sz="1100" kern="100" dirty="0">
                        <a:effectLst/>
                        <a:latin typeface="Calibri"/>
                        <a:cs typeface="Times New Roman"/>
                      </a:endParaRPr>
                    </a:p>
                  </a:txBody>
                  <a:tcPr marL="83364" marR="83364" marT="41682" marB="41682"/>
                </a:tc>
                <a:tc vMerge="1">
                  <a:txBody>
                    <a:bodyPr/>
                    <a:lstStyle/>
                    <a:p>
                      <a:endParaRPr lang="zh-TW" sz="1100" kern="100" dirty="0">
                        <a:effectLst/>
                        <a:latin typeface="Calibri"/>
                        <a:cs typeface="Times New Roman"/>
                      </a:endParaRPr>
                    </a:p>
                  </a:txBody>
                  <a:tcPr marL="83364" marR="83364" marT="41682" marB="41682"/>
                </a:tc>
              </a:tr>
            </a:tbl>
          </a:graphicData>
        </a:graphic>
      </p:graphicFrame>
    </p:spTree>
    <p:extLst>
      <p:ext uri="{BB962C8B-B14F-4D97-AF65-F5344CB8AC3E}">
        <p14:creationId xmlns:p14="http://schemas.microsoft.com/office/powerpoint/2010/main" val="272791041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「生涯規劃意見表」</a:t>
            </a:r>
          </a:p>
        </p:txBody>
      </p:sp>
      <p:pic>
        <p:nvPicPr>
          <p:cNvPr id="7170" name="Picture 2" descr="K:\104高雄市特教升學演講\105生涯轉銜建議表\105生涯規畫表004.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051720" y="1600200"/>
            <a:ext cx="5328592" cy="4997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490395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smtClean="0"/>
              <a:t>可一起完成此份建議表重要他人有</a:t>
            </a:r>
            <a:endParaRPr lang="zh-TW" altLang="en-US" dirty="0"/>
          </a:p>
        </p:txBody>
      </p:sp>
      <p:sp>
        <p:nvSpPr>
          <p:cNvPr id="3" name="內容版面配置區 2"/>
          <p:cNvSpPr>
            <a:spLocks noGrp="1"/>
          </p:cNvSpPr>
          <p:nvPr>
            <p:ph idx="1"/>
          </p:nvPr>
        </p:nvSpPr>
        <p:spPr/>
        <p:txBody>
          <a:bodyPr>
            <a:normAutofit/>
          </a:bodyPr>
          <a:lstStyle/>
          <a:p>
            <a:r>
              <a:rPr lang="en-US" altLang="zh-TW" dirty="0" smtClean="0"/>
              <a:t>1.</a:t>
            </a:r>
            <a:r>
              <a:rPr lang="zh-TW" altLang="en-US" dirty="0" smtClean="0"/>
              <a:t>家長：務必參與轉銜會議、課外活動紀錄</a:t>
            </a:r>
            <a:r>
              <a:rPr lang="en-US" altLang="zh-TW" dirty="0" smtClean="0"/>
              <a:t>(</a:t>
            </a:r>
            <a:r>
              <a:rPr lang="zh-TW" altLang="en-US" dirty="0" smtClean="0"/>
              <a:t>獎狀、作品、證明</a:t>
            </a:r>
            <a:r>
              <a:rPr lang="en-US" altLang="zh-TW" dirty="0" smtClean="0"/>
              <a:t>)</a:t>
            </a:r>
            <a:r>
              <a:rPr lang="zh-TW" altLang="en-US" dirty="0" smtClean="0"/>
              <a:t>、志願序的家長選擇權</a:t>
            </a:r>
            <a:endParaRPr lang="en-US" altLang="zh-TW" dirty="0" smtClean="0"/>
          </a:p>
          <a:p>
            <a:r>
              <a:rPr lang="en-US" altLang="zh-TW" dirty="0" smtClean="0"/>
              <a:t>2.</a:t>
            </a:r>
            <a:r>
              <a:rPr lang="zh-TW" altLang="en-US" dirty="0" smtClean="0"/>
              <a:t>導師及任課教師：提供原班表現紀錄及佐證資料、協助觀察及晤談以提供學生優勢能力及志願建議。</a:t>
            </a:r>
            <a:endParaRPr lang="en-US" altLang="zh-TW" dirty="0" smtClean="0"/>
          </a:p>
          <a:p>
            <a:r>
              <a:rPr lang="en-US" altLang="zh-TW" dirty="0" smtClean="0"/>
              <a:t>3.</a:t>
            </a:r>
            <a:r>
              <a:rPr lang="zh-TW" altLang="en-US" dirty="0" smtClean="0"/>
              <a:t>輔導室：生涯發展紀錄手冊、晤談紀錄、測驗解釋及說明</a:t>
            </a:r>
            <a:endParaRPr lang="en-US" altLang="zh-TW" dirty="0" smtClean="0"/>
          </a:p>
          <a:p>
            <a:endParaRPr lang="zh-TW" altLang="en-US" dirty="0"/>
          </a:p>
        </p:txBody>
      </p:sp>
    </p:spTree>
    <p:extLst>
      <p:ext uri="{BB962C8B-B14F-4D97-AF65-F5344CB8AC3E}">
        <p14:creationId xmlns:p14="http://schemas.microsoft.com/office/powerpoint/2010/main" val="66854564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r>
              <a:rPr lang="en-US" altLang="zh-TW" dirty="0"/>
              <a:t>4.</a:t>
            </a:r>
            <a:r>
              <a:rPr lang="zh-TW" altLang="en-US" dirty="0"/>
              <a:t>特教老師：提供就近觀察學生優弱勢能力、彙整及整理學習資料、協助觀察及晤談以提供學生優勢能力及志願</a:t>
            </a:r>
            <a:r>
              <a:rPr lang="zh-TW" altLang="en-US" dirty="0" smtClean="0"/>
              <a:t>建議、完成轉銜計畫、完成報名程序及建議表彙整</a:t>
            </a:r>
            <a:r>
              <a:rPr lang="en-US" altLang="zh-TW" dirty="0" smtClean="0"/>
              <a:t>…</a:t>
            </a:r>
          </a:p>
          <a:p>
            <a:r>
              <a:rPr lang="en-US" altLang="zh-TW" dirty="0" smtClean="0"/>
              <a:t>5.</a:t>
            </a:r>
            <a:r>
              <a:rPr lang="zh-TW" altLang="en-US" dirty="0" smtClean="0"/>
              <a:t>其他：補習班老師、家教、關心個案的社區人士均可提供學生優勢能力的說明。</a:t>
            </a:r>
            <a:endParaRPr lang="zh-TW" altLang="en-US" dirty="0"/>
          </a:p>
          <a:p>
            <a:endParaRPr lang="zh-TW" altLang="en-US" dirty="0"/>
          </a:p>
        </p:txBody>
      </p:sp>
    </p:spTree>
    <p:extLst>
      <p:ext uri="{BB962C8B-B14F-4D97-AF65-F5344CB8AC3E}">
        <p14:creationId xmlns:p14="http://schemas.microsoft.com/office/powerpoint/2010/main" val="323830209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選填學校考量因素</a:t>
            </a:r>
            <a:endParaRPr lang="zh-TW" altLang="en-US" dirty="0"/>
          </a:p>
        </p:txBody>
      </p:sp>
      <p:sp>
        <p:nvSpPr>
          <p:cNvPr id="3" name="內容版面配置區 2"/>
          <p:cNvSpPr>
            <a:spLocks noGrp="1"/>
          </p:cNvSpPr>
          <p:nvPr>
            <p:ph idx="1"/>
          </p:nvPr>
        </p:nvSpPr>
        <p:spPr/>
        <p:txBody>
          <a:bodyPr/>
          <a:lstStyle/>
          <a:p>
            <a:r>
              <a:rPr lang="zh-TW" altLang="en-US" dirty="0" smtClean="0"/>
              <a:t>學生：興趣、優勢能力、障礙類別適應與否、同儕互動人際關係是否影響學習意願</a:t>
            </a:r>
            <a:endParaRPr lang="en-US" altLang="zh-TW" dirty="0" smtClean="0"/>
          </a:p>
          <a:p>
            <a:r>
              <a:rPr lang="zh-TW" altLang="en-US" dirty="0" smtClean="0"/>
              <a:t>家庭：交通因素、經濟因素</a:t>
            </a:r>
            <a:endParaRPr lang="en-US" altLang="zh-TW" dirty="0" smtClean="0"/>
          </a:p>
          <a:p>
            <a:r>
              <a:rPr lang="zh-TW" altLang="en-US" dirty="0"/>
              <a:t>高中職</a:t>
            </a:r>
            <a:r>
              <a:rPr lang="zh-TW" altLang="en-US" dirty="0" smtClean="0"/>
              <a:t>端：交通便利、特教服務、科系是否能滿足需求、無障礙環境</a:t>
            </a:r>
            <a:endParaRPr lang="en-US" altLang="zh-TW" dirty="0" smtClean="0"/>
          </a:p>
          <a:p>
            <a:r>
              <a:rPr lang="zh-TW" altLang="en-US" dirty="0"/>
              <a:t>生涯</a:t>
            </a:r>
            <a:r>
              <a:rPr lang="zh-TW" altLang="en-US" dirty="0" smtClean="0"/>
              <a:t>發展：升學、就業是否能銜接</a:t>
            </a:r>
            <a:endParaRPr lang="en-US" altLang="zh-TW" dirty="0" smtClean="0"/>
          </a:p>
          <a:p>
            <a:endParaRPr lang="zh-TW" altLang="en-US" dirty="0"/>
          </a:p>
        </p:txBody>
      </p:sp>
    </p:spTree>
    <p:extLst>
      <p:ext uri="{BB962C8B-B14F-4D97-AF65-F5344CB8AC3E}">
        <p14:creationId xmlns:p14="http://schemas.microsoft.com/office/powerpoint/2010/main" val="173331444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招生名額分析</a:t>
            </a:r>
          </a:p>
        </p:txBody>
      </p:sp>
      <p:sp>
        <p:nvSpPr>
          <p:cNvPr id="3" name="內容版面配置區 2"/>
          <p:cNvSpPr>
            <a:spLocks noGrp="1"/>
          </p:cNvSpPr>
          <p:nvPr>
            <p:ph idx="1"/>
          </p:nvPr>
        </p:nvSpPr>
        <p:spPr/>
        <p:txBody>
          <a:bodyPr>
            <a:normAutofit fontScale="92500" lnSpcReduction="20000"/>
          </a:bodyPr>
          <a:lstStyle/>
          <a:p>
            <a:r>
              <a:rPr lang="zh-TW" altLang="en-US" dirty="0" smtClean="0"/>
              <a:t>總計</a:t>
            </a:r>
            <a:r>
              <a:rPr lang="en-US" altLang="zh-TW" dirty="0" smtClean="0"/>
              <a:t>14</a:t>
            </a:r>
            <a:r>
              <a:rPr lang="zh-TW" altLang="en-US" dirty="0" smtClean="0"/>
              <a:t>群可供選擇：</a:t>
            </a:r>
            <a:endParaRPr lang="en-US" altLang="zh-TW" dirty="0" smtClean="0"/>
          </a:p>
          <a:p>
            <a:r>
              <a:rPr lang="zh-TW" altLang="en-US" dirty="0" smtClean="0"/>
              <a:t>商業</a:t>
            </a:r>
            <a:r>
              <a:rPr lang="zh-TW" altLang="en-US" dirty="0"/>
              <a:t>與管理群：商業經營</a:t>
            </a:r>
            <a:r>
              <a:rPr lang="zh-TW" altLang="en-US" dirty="0" smtClean="0"/>
              <a:t>科、、國際貿易科、會計</a:t>
            </a:r>
            <a:r>
              <a:rPr lang="zh-TW" altLang="en-US" dirty="0"/>
              <a:t>事務</a:t>
            </a:r>
            <a:r>
              <a:rPr lang="zh-TW" altLang="en-US" dirty="0" smtClean="0"/>
              <a:t>科、資料處理</a:t>
            </a:r>
            <a:r>
              <a:rPr lang="zh-TW" altLang="en-US" dirty="0"/>
              <a:t>科、會計事務科、電子商務科</a:t>
            </a:r>
            <a:r>
              <a:rPr lang="zh-TW" altLang="en-US" dirty="0" smtClean="0"/>
              <a:t>流、通</a:t>
            </a:r>
            <a:r>
              <a:rPr lang="zh-TW" altLang="en-US" dirty="0"/>
              <a:t>管理科</a:t>
            </a:r>
            <a:endParaRPr lang="en-US" altLang="zh-TW" dirty="0" smtClean="0"/>
          </a:p>
          <a:p>
            <a:r>
              <a:rPr lang="zh-TW" altLang="en-US" dirty="0"/>
              <a:t>外語群：應用外語</a:t>
            </a:r>
            <a:r>
              <a:rPr lang="zh-TW" altLang="en-US" dirty="0" smtClean="0"/>
              <a:t>科</a:t>
            </a:r>
            <a:r>
              <a:rPr lang="en-US" altLang="zh-TW" dirty="0" smtClean="0"/>
              <a:t>(</a:t>
            </a:r>
            <a:r>
              <a:rPr lang="zh-TW" altLang="en-US" dirty="0"/>
              <a:t>日文組</a:t>
            </a:r>
            <a:r>
              <a:rPr lang="en-US" altLang="zh-TW" dirty="0" smtClean="0"/>
              <a:t>)</a:t>
            </a:r>
            <a:r>
              <a:rPr lang="zh-TW" altLang="en-US" dirty="0" smtClean="0"/>
              <a:t>、應用</a:t>
            </a:r>
            <a:r>
              <a:rPr lang="zh-TW" altLang="en-US" dirty="0"/>
              <a:t>外語</a:t>
            </a:r>
            <a:r>
              <a:rPr lang="zh-TW" altLang="en-US" dirty="0" smtClean="0"/>
              <a:t>科</a:t>
            </a:r>
            <a:r>
              <a:rPr lang="en-US" altLang="zh-TW" dirty="0" smtClean="0"/>
              <a:t>(</a:t>
            </a:r>
            <a:r>
              <a:rPr lang="zh-TW" altLang="en-US" dirty="0"/>
              <a:t>英文組</a:t>
            </a:r>
            <a:r>
              <a:rPr lang="en-US" altLang="zh-TW" dirty="0" smtClean="0"/>
              <a:t>)</a:t>
            </a:r>
          </a:p>
          <a:p>
            <a:r>
              <a:rPr lang="zh-TW" altLang="en-US" dirty="0" smtClean="0"/>
              <a:t>設計</a:t>
            </a:r>
            <a:r>
              <a:rPr lang="zh-TW" altLang="en-US" dirty="0"/>
              <a:t>群：廣告設計科、室內空間設計科、美工科</a:t>
            </a:r>
          </a:p>
          <a:p>
            <a:r>
              <a:rPr lang="zh-TW" altLang="en-US" dirty="0"/>
              <a:t>農業群：園藝科、畜產保健科、農場經營</a:t>
            </a:r>
            <a:r>
              <a:rPr lang="zh-TW" altLang="en-US" dirty="0" smtClean="0"/>
              <a:t>科</a:t>
            </a:r>
            <a:endParaRPr lang="en-US" altLang="zh-TW" dirty="0" smtClean="0"/>
          </a:p>
          <a:p>
            <a:r>
              <a:rPr lang="zh-TW" altLang="en-US" dirty="0" smtClean="0"/>
              <a:t>學術群：普通科、綜合高中</a:t>
            </a:r>
            <a:endParaRPr lang="en-US" altLang="zh-TW" dirty="0" smtClean="0"/>
          </a:p>
          <a:p>
            <a:endParaRPr lang="zh-TW" altLang="en-US" dirty="0"/>
          </a:p>
          <a:p>
            <a:endParaRPr lang="zh-TW" altLang="en-US" dirty="0"/>
          </a:p>
        </p:txBody>
      </p:sp>
    </p:spTree>
    <p:extLst>
      <p:ext uri="{BB962C8B-B14F-4D97-AF65-F5344CB8AC3E}">
        <p14:creationId xmlns:p14="http://schemas.microsoft.com/office/powerpoint/2010/main" val="93845429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normAutofit fontScale="92500"/>
          </a:bodyPr>
          <a:lstStyle/>
          <a:p>
            <a:r>
              <a:rPr lang="zh-TW" altLang="en-US" dirty="0"/>
              <a:t>餐旅群：餐飲管理科、觀光事業科</a:t>
            </a:r>
            <a:endParaRPr lang="en-US" altLang="zh-TW" dirty="0" smtClean="0"/>
          </a:p>
          <a:p>
            <a:r>
              <a:rPr lang="zh-TW" altLang="en-US" dirty="0"/>
              <a:t>食品群：烘培</a:t>
            </a:r>
            <a:r>
              <a:rPr lang="zh-TW" altLang="en-US" dirty="0" smtClean="0"/>
              <a:t>科、食品加工科</a:t>
            </a:r>
            <a:endParaRPr lang="zh-TW" altLang="en-US" dirty="0"/>
          </a:p>
          <a:p>
            <a:r>
              <a:rPr lang="zh-TW" altLang="en-US" dirty="0" smtClean="0"/>
              <a:t>家政</a:t>
            </a:r>
            <a:r>
              <a:rPr lang="zh-TW" altLang="en-US" dirty="0"/>
              <a:t>群：服裝科、美容科、幼兒保育科、流行服飾科、時尚造型</a:t>
            </a:r>
            <a:r>
              <a:rPr lang="zh-TW" altLang="en-US" dirty="0" smtClean="0"/>
              <a:t>科</a:t>
            </a:r>
            <a:endParaRPr lang="en-US" altLang="zh-TW" dirty="0" smtClean="0"/>
          </a:p>
          <a:p>
            <a:r>
              <a:rPr lang="zh-TW" altLang="en-US" dirty="0" smtClean="0"/>
              <a:t>藝術</a:t>
            </a:r>
            <a:r>
              <a:rPr lang="zh-TW" altLang="en-US" dirty="0"/>
              <a:t>群：多媒體應用科、美術科、音樂科、舞蹈科、影劇科、時尚工藝科、多媒體動畫科</a:t>
            </a:r>
            <a:endParaRPr lang="en-US" altLang="zh-TW" dirty="0" smtClean="0"/>
          </a:p>
          <a:p>
            <a:r>
              <a:rPr lang="zh-TW" altLang="en-US" dirty="0" smtClean="0"/>
              <a:t>土木</a:t>
            </a:r>
            <a:r>
              <a:rPr lang="zh-TW" altLang="en-US" dirty="0"/>
              <a:t>與建築群：土木</a:t>
            </a:r>
            <a:r>
              <a:rPr lang="zh-TW" altLang="en-US" dirty="0" smtClean="0"/>
              <a:t>科、建築</a:t>
            </a:r>
            <a:r>
              <a:rPr lang="zh-TW" altLang="en-US" dirty="0"/>
              <a:t>科</a:t>
            </a:r>
            <a:endParaRPr lang="en-US" altLang="zh-TW" dirty="0" smtClean="0"/>
          </a:p>
          <a:p>
            <a:r>
              <a:rPr lang="zh-TW" altLang="en-US" dirty="0" smtClean="0"/>
              <a:t>化工群：化工科</a:t>
            </a:r>
            <a:endParaRPr lang="zh-TW" altLang="en-US" dirty="0"/>
          </a:p>
        </p:txBody>
      </p:sp>
    </p:spTree>
    <p:extLst>
      <p:ext uri="{BB962C8B-B14F-4D97-AF65-F5344CB8AC3E}">
        <p14:creationId xmlns:p14="http://schemas.microsoft.com/office/powerpoint/2010/main" val="46872157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lstStyle/>
          <a:p>
            <a:r>
              <a:rPr lang="zh-TW" altLang="en-US" dirty="0"/>
              <a:t>電機與電子群：資訊科、電子科、電機科、冷凍空調科</a:t>
            </a:r>
            <a:r>
              <a:rPr lang="zh-TW" altLang="en-US" dirty="0" smtClean="0"/>
              <a:t>、控制</a:t>
            </a:r>
            <a:r>
              <a:rPr lang="zh-TW" altLang="en-US" dirty="0"/>
              <a:t>科</a:t>
            </a:r>
          </a:p>
          <a:p>
            <a:r>
              <a:rPr lang="zh-TW" altLang="en-US" dirty="0"/>
              <a:t>機械群：機械科、電腦繪圖科、電腦機械製圖科、製圖科、機ˋ電科、生物產業機電</a:t>
            </a:r>
            <a:r>
              <a:rPr lang="zh-TW" altLang="en-US" dirty="0" smtClean="0"/>
              <a:t>科</a:t>
            </a:r>
            <a:endParaRPr lang="en-US" altLang="zh-TW" dirty="0" smtClean="0"/>
          </a:p>
          <a:p>
            <a:r>
              <a:rPr lang="zh-TW" altLang="en-US" dirty="0"/>
              <a:t>動力機械群：汽車科、飛機修護科</a:t>
            </a:r>
          </a:p>
          <a:p>
            <a:endParaRPr lang="zh-TW" altLang="en-US" dirty="0"/>
          </a:p>
          <a:p>
            <a:endParaRPr lang="zh-TW" altLang="en-US" dirty="0"/>
          </a:p>
        </p:txBody>
      </p:sp>
    </p:spTree>
    <p:extLst>
      <p:ext uri="{BB962C8B-B14F-4D97-AF65-F5344CB8AC3E}">
        <p14:creationId xmlns:p14="http://schemas.microsoft.com/office/powerpoint/2010/main" val="101743995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招生名額分析</a:t>
            </a:r>
          </a:p>
        </p:txBody>
      </p:sp>
      <p:sp>
        <p:nvSpPr>
          <p:cNvPr id="3" name="內容版面配置區 2"/>
          <p:cNvSpPr>
            <a:spLocks noGrp="1"/>
          </p:cNvSpPr>
          <p:nvPr>
            <p:ph idx="1"/>
          </p:nvPr>
        </p:nvSpPr>
        <p:spPr/>
        <p:txBody>
          <a:bodyPr/>
          <a:lstStyle/>
          <a:p>
            <a:r>
              <a:rPr lang="en-US" altLang="zh-TW" dirty="0" smtClean="0"/>
              <a:t>104</a:t>
            </a:r>
            <a:r>
              <a:rPr lang="zh-TW" altLang="en-US" dirty="0" smtClean="0"/>
              <a:t>年</a:t>
            </a:r>
            <a:r>
              <a:rPr lang="en-US" altLang="zh-TW" dirty="0" smtClean="0"/>
              <a:t>473</a:t>
            </a:r>
            <a:r>
              <a:rPr lang="zh-TW" altLang="en-US" dirty="0" smtClean="0"/>
              <a:t>人報名此適性安置</a:t>
            </a:r>
            <a:endParaRPr lang="en-US" altLang="zh-TW" dirty="0" smtClean="0"/>
          </a:p>
          <a:p>
            <a:r>
              <a:rPr lang="zh-TW" altLang="en-US" dirty="0" smtClean="0"/>
              <a:t>第一志願順利錄取</a:t>
            </a:r>
            <a:r>
              <a:rPr lang="en-US" altLang="zh-TW" dirty="0" smtClean="0"/>
              <a:t>275</a:t>
            </a:r>
            <a:r>
              <a:rPr lang="zh-TW" altLang="en-US" dirty="0" smtClean="0"/>
              <a:t>人，約</a:t>
            </a:r>
            <a:r>
              <a:rPr lang="en-US" altLang="zh-TW" dirty="0" smtClean="0"/>
              <a:t>58%</a:t>
            </a:r>
          </a:p>
          <a:p>
            <a:r>
              <a:rPr lang="zh-TW" altLang="en-US" dirty="0" smtClean="0"/>
              <a:t>綜合研判：</a:t>
            </a:r>
            <a:r>
              <a:rPr lang="en-US" altLang="zh-TW" dirty="0" smtClean="0"/>
              <a:t>198</a:t>
            </a:r>
            <a:r>
              <a:rPr lang="zh-TW" altLang="en-US" dirty="0" smtClean="0"/>
              <a:t>人，約</a:t>
            </a:r>
            <a:r>
              <a:rPr lang="en-US" altLang="zh-TW" dirty="0" smtClean="0"/>
              <a:t>42%</a:t>
            </a:r>
          </a:p>
          <a:p>
            <a:endParaRPr lang="zh-TW" altLang="en-US" dirty="0"/>
          </a:p>
        </p:txBody>
      </p:sp>
    </p:spTree>
    <p:extLst>
      <p:ext uri="{BB962C8B-B14F-4D97-AF65-F5344CB8AC3E}">
        <p14:creationId xmlns:p14="http://schemas.microsoft.com/office/powerpoint/2010/main" val="409355686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本校</a:t>
            </a:r>
            <a:r>
              <a:rPr lang="zh-TW" altLang="en-US" dirty="0" smtClean="0"/>
              <a:t>因應適性安置做法</a:t>
            </a:r>
            <a:endParaRPr lang="zh-TW" altLang="en-US" dirty="0"/>
          </a:p>
        </p:txBody>
      </p:sp>
      <p:sp>
        <p:nvSpPr>
          <p:cNvPr id="3" name="內容版面配置區 2"/>
          <p:cNvSpPr>
            <a:spLocks noGrp="1"/>
          </p:cNvSpPr>
          <p:nvPr>
            <p:ph idx="1"/>
          </p:nvPr>
        </p:nvSpPr>
        <p:spPr/>
        <p:txBody>
          <a:bodyPr/>
          <a:lstStyle/>
          <a:p>
            <a:r>
              <a:rPr lang="zh-TW" altLang="en-US" dirty="0" smtClean="0"/>
              <a:t>撰寫</a:t>
            </a:r>
            <a:r>
              <a:rPr lang="en-US" altLang="zh-TW" dirty="0" smtClean="0"/>
              <a:t>IEP</a:t>
            </a:r>
            <a:r>
              <a:rPr lang="zh-TW" altLang="en-US" dirty="0" smtClean="0"/>
              <a:t>時</a:t>
            </a:r>
            <a:r>
              <a:rPr lang="zh-TW" altLang="en-US" dirty="0"/>
              <a:t>強調能力現況分析</a:t>
            </a:r>
            <a:endParaRPr lang="en-US" altLang="zh-TW" dirty="0"/>
          </a:p>
          <a:p>
            <a:r>
              <a:rPr lang="zh-TW" altLang="en-US" dirty="0" smtClean="0"/>
              <a:t>從國一開始觀察及記錄，並多辦理活動挖掘學生優勢能力，並紀錄之。</a:t>
            </a:r>
            <a:endParaRPr lang="en-US" altLang="zh-TW" dirty="0" smtClean="0"/>
          </a:p>
          <a:p>
            <a:r>
              <a:rPr lang="en-US" altLang="zh-TW" dirty="0" smtClean="0"/>
              <a:t>IEP</a:t>
            </a:r>
            <a:r>
              <a:rPr lang="zh-TW" altLang="en-US" dirty="0" smtClean="0"/>
              <a:t>、</a:t>
            </a:r>
            <a:r>
              <a:rPr lang="en-US" altLang="zh-TW" dirty="0" smtClean="0"/>
              <a:t>ITP</a:t>
            </a:r>
            <a:r>
              <a:rPr lang="zh-TW" altLang="en-US" dirty="0" smtClean="0"/>
              <a:t>、個案會議、特推會廣邀家長與會</a:t>
            </a:r>
            <a:endParaRPr lang="en-US" altLang="zh-TW" dirty="0" smtClean="0"/>
          </a:p>
          <a:p>
            <a:endParaRPr lang="en-US" altLang="zh-TW" dirty="0" smtClean="0"/>
          </a:p>
        </p:txBody>
      </p:sp>
    </p:spTree>
    <p:extLst>
      <p:ext uri="{BB962C8B-B14F-4D97-AF65-F5344CB8AC3E}">
        <p14:creationId xmlns:p14="http://schemas.microsoft.com/office/powerpoint/2010/main" val="42896638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normAutofit fontScale="70000" lnSpcReduction="20000"/>
          </a:bodyPr>
          <a:lstStyle/>
          <a:p>
            <a:pPr>
              <a:lnSpc>
                <a:spcPts val="2640"/>
              </a:lnSpc>
              <a:spcBef>
                <a:spcPts val="1200"/>
              </a:spcBef>
            </a:pPr>
            <a:r>
              <a:rPr lang="zh-TW" altLang="en-US" dirty="0">
                <a:latin typeface="+mn-ea"/>
              </a:rPr>
              <a:t>第 </a:t>
            </a:r>
            <a:r>
              <a:rPr lang="en-US" altLang="zh-TW" dirty="0">
                <a:latin typeface="+mn-ea"/>
              </a:rPr>
              <a:t>3 </a:t>
            </a:r>
            <a:r>
              <a:rPr lang="zh-TW" altLang="en-US" dirty="0">
                <a:latin typeface="+mn-ea"/>
              </a:rPr>
              <a:t>條 </a:t>
            </a:r>
            <a:r>
              <a:rPr lang="en-US" altLang="zh-TW" dirty="0" smtClean="0">
                <a:latin typeface="+mn-ea"/>
              </a:rPr>
              <a:t>-</a:t>
            </a:r>
            <a:r>
              <a:rPr lang="zh-TW" altLang="en-US" dirty="0" smtClean="0">
                <a:latin typeface="+mn-ea"/>
              </a:rPr>
              <a:t>身心</a:t>
            </a:r>
            <a:r>
              <a:rPr lang="zh-TW" altLang="en-US" dirty="0">
                <a:latin typeface="+mn-ea"/>
              </a:rPr>
              <a:t>障礙學生參加高級中等學校或專科學校五年制新生入學，依下列規定辦理；其入學各校之名額採</a:t>
            </a:r>
            <a:r>
              <a:rPr lang="zh-TW" altLang="en-US" b="1" u="sng" dirty="0">
                <a:latin typeface="+mn-ea"/>
              </a:rPr>
              <a:t>外加方式辦理</a:t>
            </a:r>
            <a:r>
              <a:rPr lang="zh-TW" altLang="en-US" dirty="0">
                <a:latin typeface="+mn-ea"/>
              </a:rPr>
              <a:t>，不占各級主管教育行政機關原核定各校（系、科）招生名額：</a:t>
            </a:r>
          </a:p>
          <a:p>
            <a:pPr marL="0" indent="0">
              <a:spcBef>
                <a:spcPts val="1200"/>
              </a:spcBef>
              <a:buNone/>
            </a:pPr>
            <a:r>
              <a:rPr lang="zh-TW" altLang="en-US" dirty="0">
                <a:latin typeface="+mn-ea"/>
              </a:rPr>
              <a:t>一、參加免試入學者，</a:t>
            </a:r>
            <a:r>
              <a:rPr lang="zh-TW" altLang="en-US" b="1" u="sng" dirty="0">
                <a:latin typeface="+mn-ea"/>
              </a:rPr>
              <a:t>其超額比序總積分加</a:t>
            </a:r>
            <a:r>
              <a:rPr lang="en-US" altLang="zh-TW" b="1" u="sng" dirty="0">
                <a:latin typeface="+mn-ea"/>
              </a:rPr>
              <a:t>25%</a:t>
            </a:r>
            <a:r>
              <a:rPr lang="zh-TW" altLang="en-US" b="1" u="sng" dirty="0">
                <a:latin typeface="+mn-ea"/>
              </a:rPr>
              <a:t>計算</a:t>
            </a:r>
            <a:r>
              <a:rPr lang="zh-TW" altLang="en-US" dirty="0">
                <a:latin typeface="+mn-ea"/>
              </a:rPr>
              <a:t>。</a:t>
            </a:r>
          </a:p>
          <a:p>
            <a:pPr marL="0" indent="0">
              <a:spcBef>
                <a:spcPts val="1200"/>
              </a:spcBef>
              <a:buNone/>
            </a:pPr>
            <a:r>
              <a:rPr lang="zh-TW" altLang="en-US" dirty="0">
                <a:latin typeface="+mn-ea"/>
              </a:rPr>
              <a:t>二、參加特色招生入學者，依其採計成績，</a:t>
            </a:r>
            <a:r>
              <a:rPr lang="zh-TW" altLang="en-US" b="1" u="sng" dirty="0">
                <a:latin typeface="+mn-ea"/>
              </a:rPr>
              <a:t>以加總分</a:t>
            </a:r>
            <a:r>
              <a:rPr lang="en-US" altLang="zh-TW" b="1" u="sng" dirty="0">
                <a:latin typeface="+mn-ea"/>
              </a:rPr>
              <a:t>25%</a:t>
            </a:r>
            <a:r>
              <a:rPr lang="zh-TW" altLang="en-US" b="1" u="sng" dirty="0">
                <a:latin typeface="+mn-ea"/>
              </a:rPr>
              <a:t>計算</a:t>
            </a:r>
            <a:r>
              <a:rPr lang="zh-TW" altLang="en-US" dirty="0">
                <a:latin typeface="+mn-ea"/>
              </a:rPr>
              <a:t>。</a:t>
            </a:r>
          </a:p>
          <a:p>
            <a:pPr marL="0" indent="0">
              <a:lnSpc>
                <a:spcPts val="2640"/>
              </a:lnSpc>
              <a:spcBef>
                <a:spcPts val="1200"/>
              </a:spcBef>
              <a:buNone/>
            </a:pPr>
            <a:r>
              <a:rPr lang="zh-TW" altLang="en-US" dirty="0">
                <a:latin typeface="+mn-ea"/>
              </a:rPr>
              <a:t>前項第一款總積分經加分優待後進行比序，第二款經加分優待後分數應達錄取標準。</a:t>
            </a:r>
          </a:p>
          <a:p>
            <a:pPr marL="0" indent="0">
              <a:lnSpc>
                <a:spcPts val="2640"/>
              </a:lnSpc>
              <a:spcBef>
                <a:spcPts val="1200"/>
              </a:spcBef>
              <a:buNone/>
            </a:pPr>
            <a:r>
              <a:rPr lang="zh-TW" altLang="en-US" b="1" dirty="0">
                <a:latin typeface="+mn-ea"/>
              </a:rPr>
              <a:t>第一項所定外加名額，以原核定招生名額外加</a:t>
            </a:r>
            <a:r>
              <a:rPr lang="en-US" altLang="zh-TW" b="1" dirty="0">
                <a:latin typeface="+mn-ea"/>
              </a:rPr>
              <a:t>2%</a:t>
            </a:r>
            <a:r>
              <a:rPr lang="zh-TW" altLang="en-US" b="1" dirty="0">
                <a:latin typeface="+mn-ea"/>
              </a:rPr>
              <a:t>計算</a:t>
            </a:r>
            <a:r>
              <a:rPr lang="zh-TW" altLang="en-US" dirty="0">
                <a:latin typeface="+mn-ea"/>
              </a:rPr>
              <a:t>，其計算遇小數點時，採無條件進位法，取整數計算。但成績總分或總積分經加分優待後相同，如訂有分項比序或同分參酌時，經比序或同分參酌至最後一項結果均相同者，增額錄取，不受</a:t>
            </a:r>
            <a:r>
              <a:rPr lang="en-US" altLang="zh-TW" dirty="0">
                <a:latin typeface="+mn-ea"/>
              </a:rPr>
              <a:t>2%</a:t>
            </a:r>
            <a:r>
              <a:rPr lang="zh-TW" altLang="en-US" dirty="0">
                <a:latin typeface="+mn-ea"/>
              </a:rPr>
              <a:t>限制。</a:t>
            </a:r>
          </a:p>
          <a:p>
            <a:endParaRPr lang="zh-TW" altLang="en-US" dirty="0"/>
          </a:p>
        </p:txBody>
      </p:sp>
    </p:spTree>
    <p:extLst>
      <p:ext uri="{BB962C8B-B14F-4D97-AF65-F5344CB8AC3E}">
        <p14:creationId xmlns:p14="http://schemas.microsoft.com/office/powerpoint/2010/main" val="313094415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lstStyle/>
          <a:p>
            <a:r>
              <a:rPr lang="zh-TW" altLang="en-US" dirty="0" smtClean="0"/>
              <a:t>透過教學日誌、個案輔導紀錄做質性描述</a:t>
            </a:r>
            <a:endParaRPr lang="zh-TW" altLang="en-US" dirty="0"/>
          </a:p>
        </p:txBody>
      </p:sp>
      <p:pic>
        <p:nvPicPr>
          <p:cNvPr id="4" name="Picture 2" descr="C:\Documents and Settings\user\桌面\98907.jpg"/>
          <p:cNvPicPr>
            <a:picLocks noChangeAspect="1" noChangeArrowheads="1"/>
          </p:cNvPicPr>
          <p:nvPr/>
        </p:nvPicPr>
        <p:blipFill rotWithShape="1">
          <a:blip r:embed="rId2">
            <a:extLst>
              <a:ext uri="{28A0092B-C50C-407E-A947-70E740481C1C}">
                <a14:useLocalDpi xmlns:a14="http://schemas.microsoft.com/office/drawing/2010/main" val="0"/>
              </a:ext>
            </a:extLst>
          </a:blip>
          <a:srcRect l="5074" r="10758"/>
          <a:stretch/>
        </p:blipFill>
        <p:spPr bwMode="auto">
          <a:xfrm>
            <a:off x="1115616" y="2276872"/>
            <a:ext cx="6772275" cy="39498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086330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轉銜會議</a:t>
            </a:r>
            <a:endParaRPr lang="zh-TW" altLang="en-US" dirty="0"/>
          </a:p>
        </p:txBody>
      </p:sp>
      <p:sp>
        <p:nvSpPr>
          <p:cNvPr id="3" name="內容版面配置區 2"/>
          <p:cNvSpPr>
            <a:spLocks noGrp="1"/>
          </p:cNvSpPr>
          <p:nvPr>
            <p:ph idx="1"/>
          </p:nvPr>
        </p:nvSpPr>
        <p:spPr/>
        <p:txBody>
          <a:bodyPr/>
          <a:lstStyle/>
          <a:p>
            <a:r>
              <a:rPr lang="zh-TW" altLang="en-US" dirty="0" smtClean="0"/>
              <a:t>轉銜會議的強調，務必親師生與會</a:t>
            </a:r>
            <a:endParaRPr lang="en-US" altLang="zh-TW" dirty="0" smtClean="0"/>
          </a:p>
          <a:p>
            <a:pPr marL="0" indent="0">
              <a:buNone/>
            </a:pPr>
            <a:r>
              <a:rPr lang="en-US" altLang="zh-TW" dirty="0" smtClean="0"/>
              <a:t>1.</a:t>
            </a:r>
            <a:r>
              <a:rPr lang="zh-TW" altLang="en-US" dirty="0" smtClean="0"/>
              <a:t>家長參與</a:t>
            </a:r>
            <a:endParaRPr lang="en-US" altLang="zh-TW" dirty="0" smtClean="0"/>
          </a:p>
          <a:p>
            <a:pPr marL="0" indent="0">
              <a:buNone/>
            </a:pPr>
            <a:r>
              <a:rPr lang="en-US" altLang="zh-TW" dirty="0" smtClean="0"/>
              <a:t>2.</a:t>
            </a:r>
            <a:r>
              <a:rPr lang="zh-TW" altLang="en-US" dirty="0" smtClean="0"/>
              <a:t>教師團隊參與：導師、任課教師、輔導老師、全體資源班任課教師。</a:t>
            </a:r>
            <a:endParaRPr lang="en-US" altLang="zh-TW" dirty="0" smtClean="0"/>
          </a:p>
          <a:p>
            <a:pPr marL="0" indent="0">
              <a:buNone/>
            </a:pPr>
            <a:r>
              <a:rPr lang="en-US" altLang="zh-TW" dirty="0" smtClean="0"/>
              <a:t>3.</a:t>
            </a:r>
            <a:r>
              <a:rPr lang="zh-TW" altLang="en-US" dirty="0" smtClean="0"/>
              <a:t>行政參與：校長、輔導主任、教務主任</a:t>
            </a:r>
            <a:endParaRPr lang="en-US" altLang="zh-TW" dirty="0" smtClean="0"/>
          </a:p>
          <a:p>
            <a:endParaRPr lang="zh-TW" altLang="en-US" dirty="0"/>
          </a:p>
        </p:txBody>
      </p:sp>
    </p:spTree>
    <p:extLst>
      <p:ext uri="{BB962C8B-B14F-4D97-AF65-F5344CB8AC3E}">
        <p14:creationId xmlns:p14="http://schemas.microsoft.com/office/powerpoint/2010/main" val="11143155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smtClean="0"/>
              <a:t>身心</a:t>
            </a:r>
            <a:r>
              <a:rPr lang="zh-TW" altLang="en-US" dirty="0"/>
              <a:t>障礙學生生涯探索課程</a:t>
            </a:r>
          </a:p>
        </p:txBody>
      </p:sp>
      <p:sp>
        <p:nvSpPr>
          <p:cNvPr id="3" name="內容版面配置區 2"/>
          <p:cNvSpPr>
            <a:spLocks noGrp="1"/>
          </p:cNvSpPr>
          <p:nvPr>
            <p:ph idx="1"/>
          </p:nvPr>
        </p:nvSpPr>
        <p:spPr/>
        <p:txBody>
          <a:bodyPr/>
          <a:lstStyle/>
          <a:p>
            <a:pPr marL="0" indent="0">
              <a:buNone/>
            </a:pPr>
            <a:endParaRPr lang="zh-TW" altLang="en-US" dirty="0"/>
          </a:p>
        </p:txBody>
      </p:sp>
    </p:spTree>
    <p:extLst>
      <p:ext uri="{BB962C8B-B14F-4D97-AF65-F5344CB8AC3E}">
        <p14:creationId xmlns:p14="http://schemas.microsoft.com/office/powerpoint/2010/main" val="141965987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結合校內資源的試探課程</a:t>
            </a:r>
            <a:endParaRPr lang="zh-TW" altLang="en-US" dirty="0"/>
          </a:p>
        </p:txBody>
      </p:sp>
    </p:spTree>
    <p:extLst>
      <p:ext uri="{BB962C8B-B14F-4D97-AF65-F5344CB8AC3E}">
        <p14:creationId xmlns:p14="http://schemas.microsoft.com/office/powerpoint/2010/main" val="267068988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smtClean="0"/>
              <a:t>高職能力評估模擬考</a:t>
            </a:r>
            <a:endParaRPr lang="zh-TW" altLang="en-US" dirty="0"/>
          </a:p>
        </p:txBody>
      </p:sp>
      <p:sp>
        <p:nvSpPr>
          <p:cNvPr id="3" name="內容版面配置區 2"/>
          <p:cNvSpPr>
            <a:spLocks noGrp="1"/>
          </p:cNvSpPr>
          <p:nvPr>
            <p:ph idx="1"/>
          </p:nvPr>
        </p:nvSpPr>
        <p:spPr/>
        <p:txBody>
          <a:bodyPr/>
          <a:lstStyle/>
          <a:p>
            <a:endParaRPr lang="zh-TW" altLang="en-US" dirty="0"/>
          </a:p>
        </p:txBody>
      </p:sp>
    </p:spTree>
    <p:extLst>
      <p:ext uri="{BB962C8B-B14F-4D97-AF65-F5344CB8AC3E}">
        <p14:creationId xmlns:p14="http://schemas.microsoft.com/office/powerpoint/2010/main" val="259518195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a:t>結合社區資源、家長會</a:t>
            </a:r>
            <a:r>
              <a:rPr lang="zh-TW" altLang="en-US" dirty="0" smtClean="0"/>
              <a:t>力量</a:t>
            </a:r>
            <a:endParaRPr lang="zh-TW" altLang="en-US" dirty="0"/>
          </a:p>
        </p:txBody>
      </p:sp>
      <p:sp>
        <p:nvSpPr>
          <p:cNvPr id="3" name="內容版面配置區 2"/>
          <p:cNvSpPr>
            <a:spLocks noGrp="1"/>
          </p:cNvSpPr>
          <p:nvPr>
            <p:ph idx="1"/>
          </p:nvPr>
        </p:nvSpPr>
        <p:spPr>
          <a:xfrm>
            <a:off x="539552" y="1340768"/>
            <a:ext cx="8229600" cy="4525963"/>
          </a:xfrm>
        </p:spPr>
        <p:txBody>
          <a:bodyPr/>
          <a:lstStyle/>
          <a:p>
            <a:pPr marL="0" indent="0">
              <a:buNone/>
            </a:pPr>
            <a:endParaRPr lang="zh-TW" altLang="en-US" dirty="0"/>
          </a:p>
        </p:txBody>
      </p:sp>
    </p:spTree>
    <p:extLst>
      <p:ext uri="{BB962C8B-B14F-4D97-AF65-F5344CB8AC3E}">
        <p14:creationId xmlns:p14="http://schemas.microsoft.com/office/powerpoint/2010/main" val="56141292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強化行政配合及互助</a:t>
            </a:r>
            <a:endParaRPr lang="zh-TW" altLang="en-US" dirty="0"/>
          </a:p>
        </p:txBody>
      </p:sp>
      <p:sp>
        <p:nvSpPr>
          <p:cNvPr id="3" name="內容版面配置區 2"/>
          <p:cNvSpPr>
            <a:spLocks noGrp="1"/>
          </p:cNvSpPr>
          <p:nvPr>
            <p:ph idx="1"/>
          </p:nvPr>
        </p:nvSpPr>
        <p:spPr/>
        <p:txBody>
          <a:bodyPr/>
          <a:lstStyle/>
          <a:p>
            <a:endParaRPr lang="zh-TW" altLang="en-US" dirty="0"/>
          </a:p>
        </p:txBody>
      </p:sp>
    </p:spTree>
    <p:extLst>
      <p:ext uri="{BB962C8B-B14F-4D97-AF65-F5344CB8AC3E}">
        <p14:creationId xmlns:p14="http://schemas.microsoft.com/office/powerpoint/2010/main" val="318351946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國中學生生涯輔導紀錄手冊</a:t>
            </a:r>
            <a:endParaRPr lang="zh-TW" altLang="en-US"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95736" y="1412776"/>
            <a:ext cx="4351759" cy="47826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392368"/>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normAutofit fontScale="92500" lnSpcReduction="10000"/>
          </a:bodyPr>
          <a:lstStyle/>
          <a:p>
            <a:r>
              <a:rPr lang="zh-TW" altLang="en-US" dirty="0" smtClean="0"/>
              <a:t>可以協助的重要他人：學校行政、導師、任課教師、資源班教師、家長</a:t>
            </a:r>
            <a:r>
              <a:rPr lang="en-US" altLang="zh-TW" dirty="0" smtClean="0"/>
              <a:t>….</a:t>
            </a:r>
          </a:p>
          <a:p>
            <a:r>
              <a:rPr lang="zh-TW" altLang="en-US" dirty="0"/>
              <a:t>遇到</a:t>
            </a:r>
            <a:r>
              <a:rPr lang="zh-TW" altLang="en-US" dirty="0" smtClean="0"/>
              <a:t>困難：</a:t>
            </a:r>
            <a:endParaRPr lang="en-US" altLang="zh-TW" dirty="0" smtClean="0"/>
          </a:p>
          <a:p>
            <a:pPr marL="0" indent="0">
              <a:buNone/>
            </a:pPr>
            <a:r>
              <a:rPr lang="en-US" altLang="zh-TW" dirty="0" smtClean="0"/>
              <a:t>1.</a:t>
            </a:r>
            <a:r>
              <a:rPr lang="zh-TW" altLang="en-US" dirty="0" smtClean="0"/>
              <a:t>橫向聯繫困難：請主任、請組長</a:t>
            </a:r>
            <a:endParaRPr lang="en-US" altLang="zh-TW" dirty="0" smtClean="0"/>
          </a:p>
          <a:p>
            <a:pPr marL="0" indent="0">
              <a:buNone/>
            </a:pPr>
            <a:r>
              <a:rPr lang="en-US" altLang="zh-TW" dirty="0" smtClean="0"/>
              <a:t>2.</a:t>
            </a:r>
            <a:r>
              <a:rPr lang="zh-TW" altLang="en-US" dirty="0"/>
              <a:t>資料</a:t>
            </a:r>
            <a:r>
              <a:rPr lang="zh-TW" altLang="en-US" dirty="0" smtClean="0"/>
              <a:t>繁瑣→正向面對</a:t>
            </a:r>
            <a:endParaRPr lang="en-US" altLang="zh-TW" dirty="0" smtClean="0"/>
          </a:p>
          <a:p>
            <a:pPr marL="0" indent="0">
              <a:buNone/>
            </a:pPr>
            <a:r>
              <a:rPr lang="en-US" altLang="zh-TW" dirty="0" smtClean="0"/>
              <a:t>    AB</a:t>
            </a:r>
            <a:r>
              <a:rPr lang="zh-TW" altLang="en-US" dirty="0" smtClean="0"/>
              <a:t>卡紀錄、個案輔導紀錄、學生臉書、請家</a:t>
            </a:r>
            <a:r>
              <a:rPr lang="en-US" altLang="zh-TW" dirty="0" smtClean="0"/>
              <a:t/>
            </a:r>
            <a:br>
              <a:rPr lang="en-US" altLang="zh-TW" dirty="0" smtClean="0"/>
            </a:br>
            <a:r>
              <a:rPr lang="en-US" altLang="zh-TW" dirty="0" smtClean="0"/>
              <a:t>    </a:t>
            </a:r>
            <a:r>
              <a:rPr lang="zh-TW" altLang="en-US" dirty="0" smtClean="0"/>
              <a:t>長整理相關佐證資料</a:t>
            </a:r>
            <a:endParaRPr lang="en-US" altLang="zh-TW" dirty="0" smtClean="0"/>
          </a:p>
          <a:p>
            <a:pPr marL="0" indent="0">
              <a:buNone/>
            </a:pPr>
            <a:r>
              <a:rPr lang="en-US" altLang="zh-TW" dirty="0" smtClean="0"/>
              <a:t>3.</a:t>
            </a:r>
            <a:r>
              <a:rPr lang="zh-TW" altLang="en-US" dirty="0" smtClean="0"/>
              <a:t>時間規劃：簡章一出來馬上做，說明會一聽  </a:t>
            </a:r>
            <a:r>
              <a:rPr lang="en-US" altLang="zh-TW" dirty="0" smtClean="0"/>
              <a:t/>
            </a:r>
            <a:br>
              <a:rPr lang="en-US" altLang="zh-TW" dirty="0" smtClean="0"/>
            </a:br>
            <a:r>
              <a:rPr lang="en-US" altLang="zh-TW" dirty="0" smtClean="0"/>
              <a:t>    </a:t>
            </a:r>
            <a:r>
              <a:rPr lang="zh-TW" altLang="en-US" dirty="0" smtClean="0"/>
              <a:t>完馬上修</a:t>
            </a:r>
            <a:endParaRPr lang="zh-TW" altLang="en-US" dirty="0"/>
          </a:p>
        </p:txBody>
      </p:sp>
    </p:spTree>
    <p:extLst>
      <p:ext uri="{BB962C8B-B14F-4D97-AF65-F5344CB8AC3E}">
        <p14:creationId xmlns:p14="http://schemas.microsoft.com/office/powerpoint/2010/main" val="249747515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生涯規劃如何做</a:t>
            </a:r>
            <a:endParaRPr lang="zh-TW" altLang="en-US" dirty="0"/>
          </a:p>
        </p:txBody>
      </p:sp>
      <p:sp>
        <p:nvSpPr>
          <p:cNvPr id="3" name="內容版面配置區 2"/>
          <p:cNvSpPr>
            <a:spLocks noGrp="1"/>
          </p:cNvSpPr>
          <p:nvPr>
            <p:ph idx="1"/>
          </p:nvPr>
        </p:nvSpPr>
        <p:spPr/>
        <p:txBody>
          <a:bodyPr/>
          <a:lstStyle/>
          <a:p>
            <a:r>
              <a:rPr lang="en-US" altLang="zh-TW" dirty="0" smtClean="0"/>
              <a:t>1.</a:t>
            </a:r>
            <a:r>
              <a:rPr lang="zh-TW" altLang="en-US" dirty="0" smtClean="0"/>
              <a:t>短程：能適性安置進入理想的高中職</a:t>
            </a:r>
            <a:endParaRPr lang="en-US" altLang="zh-TW" dirty="0" smtClean="0"/>
          </a:p>
          <a:p>
            <a:r>
              <a:rPr lang="en-US" altLang="zh-TW" dirty="0" smtClean="0"/>
              <a:t>2.</a:t>
            </a:r>
            <a:r>
              <a:rPr lang="zh-TW" altLang="en-US" dirty="0" smtClean="0"/>
              <a:t>中程：考證照、當科選手</a:t>
            </a:r>
            <a:r>
              <a:rPr lang="en-US" altLang="zh-TW" dirty="0" smtClean="0"/>
              <a:t>(</a:t>
            </a:r>
            <a:r>
              <a:rPr lang="zh-TW" altLang="en-US" dirty="0" smtClean="0"/>
              <a:t>職校</a:t>
            </a:r>
            <a:r>
              <a:rPr lang="en-US" altLang="zh-TW" dirty="0" smtClean="0"/>
              <a:t>)</a:t>
            </a:r>
            <a:r>
              <a:rPr lang="zh-TW" altLang="en-US" dirty="0" smtClean="0"/>
              <a:t>、通過英檢</a:t>
            </a:r>
            <a:r>
              <a:rPr lang="en-US" altLang="zh-TW" dirty="0" smtClean="0"/>
              <a:t>(</a:t>
            </a:r>
            <a:r>
              <a:rPr lang="zh-TW" altLang="en-US" dirty="0" smtClean="0"/>
              <a:t>高中</a:t>
            </a:r>
            <a:r>
              <a:rPr lang="en-US" altLang="zh-TW" dirty="0" smtClean="0"/>
              <a:t>)</a:t>
            </a:r>
          </a:p>
          <a:p>
            <a:r>
              <a:rPr lang="en-US" altLang="zh-TW" dirty="0" smtClean="0"/>
              <a:t>3.</a:t>
            </a:r>
            <a:r>
              <a:rPr lang="zh-TW" altLang="en-US" dirty="0" smtClean="0"/>
              <a:t>長程：就業、大學</a:t>
            </a:r>
            <a:endParaRPr lang="en-US" altLang="zh-TW" dirty="0" smtClean="0"/>
          </a:p>
          <a:p>
            <a:pPr marL="0" indent="0">
              <a:buNone/>
            </a:pPr>
            <a:r>
              <a:rPr lang="zh-TW" altLang="en-US" dirty="0" smtClean="0"/>
              <a:t>    →</a:t>
            </a:r>
            <a:r>
              <a:rPr lang="zh-TW" altLang="en-US" dirty="0"/>
              <a:t>質性描述並不是</a:t>
            </a:r>
            <a:r>
              <a:rPr lang="zh-TW" altLang="en-US" dirty="0" smtClean="0"/>
              <a:t>天馬行空，有配套的規  </a:t>
            </a:r>
            <a:endParaRPr lang="en-US" altLang="zh-TW" dirty="0" smtClean="0"/>
          </a:p>
          <a:p>
            <a:pPr marL="0" indent="0">
              <a:buNone/>
            </a:pPr>
            <a:r>
              <a:rPr lang="zh-TW" altLang="en-US" dirty="0"/>
              <a:t> </a:t>
            </a:r>
            <a:r>
              <a:rPr lang="zh-TW" altLang="en-US" dirty="0" smtClean="0"/>
              <a:t>        劃才可以顯示企圖心</a:t>
            </a:r>
            <a:r>
              <a:rPr lang="zh-TW" altLang="en-US" dirty="0"/>
              <a:t>。</a:t>
            </a:r>
            <a:endParaRPr lang="en-US" altLang="zh-TW" dirty="0"/>
          </a:p>
          <a:p>
            <a:endParaRPr lang="en-US" altLang="zh-TW" dirty="0"/>
          </a:p>
        </p:txBody>
      </p:sp>
    </p:spTree>
    <p:extLst>
      <p:ext uri="{BB962C8B-B14F-4D97-AF65-F5344CB8AC3E}">
        <p14:creationId xmlns:p14="http://schemas.microsoft.com/office/powerpoint/2010/main" val="406078963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1194</TotalTime>
  <Words>7857</Words>
  <Application>Microsoft Office PowerPoint</Application>
  <PresentationFormat>如螢幕大小 (4:3)</PresentationFormat>
  <Paragraphs>706</Paragraphs>
  <Slides>106</Slides>
  <Notes>0</Notes>
  <HiddenSlides>0</HiddenSlides>
  <MMClips>0</MMClips>
  <ScaleCrop>false</ScaleCrop>
  <HeadingPairs>
    <vt:vector size="6" baseType="variant">
      <vt:variant>
        <vt:lpstr>使用字型</vt:lpstr>
      </vt:variant>
      <vt:variant>
        <vt:i4>5</vt:i4>
      </vt:variant>
      <vt:variant>
        <vt:lpstr>佈景主題</vt:lpstr>
      </vt:variant>
      <vt:variant>
        <vt:i4>1</vt:i4>
      </vt:variant>
      <vt:variant>
        <vt:lpstr>投影片標題</vt:lpstr>
      </vt:variant>
      <vt:variant>
        <vt:i4>106</vt:i4>
      </vt:variant>
    </vt:vector>
  </HeadingPairs>
  <TitlesOfParts>
    <vt:vector size="112" baseType="lpstr">
      <vt:lpstr>新細明體</vt:lpstr>
      <vt:lpstr>標楷體</vt:lpstr>
      <vt:lpstr>Arial</vt:lpstr>
      <vt:lpstr>Calibri</vt:lpstr>
      <vt:lpstr>Times New Roman</vt:lpstr>
      <vt:lpstr>Office 佈景主題</vt:lpstr>
      <vt:lpstr>高雄市107學年度適性輔導安置宣導說明會</vt:lpstr>
      <vt:lpstr>適性輔導安置目標</vt:lpstr>
      <vt:lpstr>PowerPoint 簡報</vt:lpstr>
      <vt:lpstr>適性安置對應高中職</vt:lpstr>
      <vt:lpstr>適性安置對應國中端</vt:lpstr>
      <vt:lpstr>適性輔導安置</vt:lpstr>
      <vt:lpstr>PowerPoint 簡報</vt:lpstr>
      <vt:lpstr>身心障礙學生升學輔導</vt:lpstr>
      <vt:lpstr>PowerPoint 簡報</vt:lpstr>
      <vt:lpstr>PowerPoint 簡報</vt:lpstr>
      <vt:lpstr>身心障礙學生適性安置高級中等 學校實施要點</vt:lpstr>
      <vt:lpstr>身心障礙學生適性安置高級中等 學校實施要點</vt:lpstr>
      <vt:lpstr>PowerPoint 簡報</vt:lpstr>
      <vt:lpstr>身心障礙學生適性安置高級中等 學校實施要點</vt:lpstr>
      <vt:lpstr>身心障礙學生適性安置高級中等 學校實施要點</vt:lpstr>
      <vt:lpstr>PowerPoint 簡報</vt:lpstr>
      <vt:lpstr>PowerPoint 簡報</vt:lpstr>
      <vt:lpstr>身心障礙學生適性安置高級中等 學校流程圖</vt:lpstr>
      <vt:lpstr>107身心障礙學生適性升學管道</vt:lpstr>
      <vt:lpstr>107身心障礙學生適性升學管道</vt:lpstr>
      <vt:lpstr>107身心障礙學生適性升學管道</vt:lpstr>
      <vt:lpstr>PowerPoint 簡報</vt:lpstr>
      <vt:lpstr>PowerPoint 簡報</vt:lpstr>
      <vt:lpstr>PowerPoint 簡報</vt:lpstr>
      <vt:lpstr>PowerPoint 簡報</vt:lpstr>
      <vt:lpstr>高雄區107學年度身心障礙學生 適性輔導安置高級中等學校集中式特教班 </vt:lpstr>
      <vt:lpstr>PowerPoint 簡報</vt:lpstr>
      <vt:lpstr>PowerPoint 簡報</vt:lpstr>
      <vt:lpstr>三、報名日期及方式：</vt:lpstr>
      <vt:lpstr>四、各國中應上傳資料： (如有缺件不受理報名) </vt:lpstr>
      <vt:lpstr>能力評估</vt:lpstr>
      <vt:lpstr>PowerPoint 簡報</vt:lpstr>
      <vt:lpstr>PowerPoint 簡報</vt:lpstr>
      <vt:lpstr>安置作業 </vt:lpstr>
      <vt:lpstr>四、第一階段安置分發流程</vt:lpstr>
      <vt:lpstr>PowerPoint 簡報</vt:lpstr>
      <vt:lpstr>PowerPoint 簡報</vt:lpstr>
      <vt:lpstr>安置結果公告 </vt:lpstr>
      <vt:lpstr>注意事項</vt:lpstr>
      <vt:lpstr>PowerPoint 簡報</vt:lpstr>
      <vt:lpstr>PowerPoint 簡報</vt:lpstr>
      <vt:lpstr>高雄區107學年度身心障礙學生適性輔導安置特殊教育學校重 要日程表 </vt:lpstr>
      <vt:lpstr>安置學校及名額</vt:lpstr>
      <vt:lpstr>報名 </vt:lpstr>
      <vt:lpstr>PowerPoint 簡報</vt:lpstr>
      <vt:lpstr>PowerPoint 簡報</vt:lpstr>
      <vt:lpstr>PowerPoint 簡報</vt:lpstr>
      <vt:lpstr>PowerPoint 簡報</vt:lpstr>
      <vt:lpstr>各國中應上傳資料</vt:lpstr>
      <vt:lpstr>安置作業 </vt:lpstr>
      <vt:lpstr>PowerPoint 簡報</vt:lpstr>
      <vt:lpstr>安置結果公告</vt:lpstr>
      <vt:lpstr>PowerPoint 簡報</vt:lpstr>
      <vt:lpstr>注意事項</vt:lpstr>
      <vt:lpstr>PowerPoint 簡報</vt:lpstr>
      <vt:lpstr>PowerPoint 簡報</vt:lpstr>
      <vt:lpstr>安置學校及名額</vt:lpstr>
      <vt:lpstr>報名資格</vt:lpstr>
      <vt:lpstr>PowerPoint 簡報</vt:lpstr>
      <vt:lpstr>PowerPoint 簡報</vt:lpstr>
      <vt:lpstr>PowerPoint 簡報</vt:lpstr>
      <vt:lpstr>PowerPoint 簡報</vt:lpstr>
      <vt:lpstr>PowerPoint 簡報</vt:lpstr>
      <vt:lpstr>PowerPoint 簡報</vt:lpstr>
      <vt:lpstr>安置作業</vt:lpstr>
      <vt:lpstr>安置結果公告</vt:lpstr>
      <vt:lpstr>報到</vt:lpstr>
      <vt:lpstr>放棄安置結果</vt:lpstr>
      <vt:lpstr>生涯轉銜建議表填寫說明</vt:lpstr>
      <vt:lpstr>生涯轉銜建議表填寫說明</vt:lpstr>
      <vt:lpstr>PowerPoint 簡報</vt:lpstr>
      <vt:lpstr>國中新編多元性向測驗</vt:lpstr>
      <vt:lpstr>生涯興趣量表</vt:lpstr>
      <vt:lpstr>我喜歡做的事</vt:lpstr>
      <vt:lpstr>PowerPoint 簡報</vt:lpstr>
      <vt:lpstr>PowerPoint 簡報</vt:lpstr>
      <vt:lpstr>PowerPoint 簡報</vt:lpstr>
      <vt:lpstr>PowerPoint 簡報</vt:lpstr>
      <vt:lpstr>106年高雄市適性安置各科 -餐飲科為例</vt:lpstr>
      <vt:lpstr>106年高雄市適性安置各科 -汽車科為例</vt:lpstr>
      <vt:lpstr>「生涯規劃意見表」</vt:lpstr>
      <vt:lpstr>可一起完成此份建議表重要他人有</vt:lpstr>
      <vt:lpstr>PowerPoint 簡報</vt:lpstr>
      <vt:lpstr>選填學校考量因素</vt:lpstr>
      <vt:lpstr>招生名額分析</vt:lpstr>
      <vt:lpstr>PowerPoint 簡報</vt:lpstr>
      <vt:lpstr>PowerPoint 簡報</vt:lpstr>
      <vt:lpstr>招生名額分析</vt:lpstr>
      <vt:lpstr>本校因應適性安置做法</vt:lpstr>
      <vt:lpstr>PowerPoint 簡報</vt:lpstr>
      <vt:lpstr>轉銜會議</vt:lpstr>
      <vt:lpstr>身心障礙學生生涯探索課程</vt:lpstr>
      <vt:lpstr>結合校內資源的試探課程</vt:lpstr>
      <vt:lpstr>高職能力評估模擬考</vt:lpstr>
      <vt:lpstr>結合社區資源、家長會力量</vt:lpstr>
      <vt:lpstr>強化行政配合及互助</vt:lpstr>
      <vt:lpstr>國中學生生涯輔導紀錄手冊</vt:lpstr>
      <vt:lpstr>PowerPoint 簡報</vt:lpstr>
      <vt:lpstr>生涯規劃如何做</vt:lpstr>
      <vt:lpstr>過去十二年適性安置後的資訊</vt:lpstr>
      <vt:lpstr>正在發生的狀況</vt:lpstr>
      <vt:lpstr>未來發生的事情</vt:lpstr>
      <vt:lpstr>105學年度四技二專統一入學測驗群(類)別報考人數統計</vt:lpstr>
      <vt:lpstr>105學年度身心障礙學生升學 大專校院甄試考生報名人數統計表</vt:lpstr>
      <vt:lpstr>PowerPoint 簡報</vt:lpstr>
      <vt:lpstr>特別感謝</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cp:lastModifiedBy>USER</cp:lastModifiedBy>
  <cp:revision>158</cp:revision>
  <dcterms:modified xsi:type="dcterms:W3CDTF">2017-12-25T01:15:56Z</dcterms:modified>
</cp:coreProperties>
</file>