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8" r:id="rId1"/>
    <p:sldMasterId id="2147484586" r:id="rId2"/>
  </p:sldMasterIdLst>
  <p:notesMasterIdLst>
    <p:notesMasterId r:id="rId115"/>
  </p:notesMasterIdLst>
  <p:handoutMasterIdLst>
    <p:handoutMasterId r:id="rId116"/>
  </p:handoutMasterIdLst>
  <p:sldIdLst>
    <p:sldId id="256" r:id="rId3"/>
    <p:sldId id="293" r:id="rId4"/>
    <p:sldId id="327" r:id="rId5"/>
    <p:sldId id="285" r:id="rId6"/>
    <p:sldId id="436" r:id="rId7"/>
    <p:sldId id="438" r:id="rId8"/>
    <p:sldId id="284" r:id="rId9"/>
    <p:sldId id="294" r:id="rId10"/>
    <p:sldId id="328" r:id="rId11"/>
    <p:sldId id="441" r:id="rId12"/>
    <p:sldId id="442" r:id="rId13"/>
    <p:sldId id="361" r:id="rId14"/>
    <p:sldId id="444" r:id="rId15"/>
    <p:sldId id="445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295" r:id="rId24"/>
    <p:sldId id="461" r:id="rId25"/>
    <p:sldId id="332" r:id="rId26"/>
    <p:sldId id="462" r:id="rId27"/>
    <p:sldId id="463" r:id="rId28"/>
    <p:sldId id="464" r:id="rId29"/>
    <p:sldId id="333" r:id="rId30"/>
    <p:sldId id="467" r:id="rId31"/>
    <p:sldId id="468" r:id="rId32"/>
    <p:sldId id="469" r:id="rId33"/>
    <p:sldId id="470" r:id="rId34"/>
    <p:sldId id="471" r:id="rId35"/>
    <p:sldId id="472" r:id="rId36"/>
    <p:sldId id="473" r:id="rId37"/>
    <p:sldId id="296" r:id="rId38"/>
    <p:sldId id="336" r:id="rId39"/>
    <p:sldId id="337" r:id="rId40"/>
    <p:sldId id="338" r:id="rId41"/>
    <p:sldId id="339" r:id="rId42"/>
    <p:sldId id="474" r:id="rId43"/>
    <p:sldId id="476" r:id="rId44"/>
    <p:sldId id="477" r:id="rId45"/>
    <p:sldId id="478" r:id="rId46"/>
    <p:sldId id="479" r:id="rId47"/>
    <p:sldId id="480" r:id="rId48"/>
    <p:sldId id="297" r:id="rId49"/>
    <p:sldId id="340" r:id="rId50"/>
    <p:sldId id="481" r:id="rId51"/>
    <p:sldId id="482" r:id="rId52"/>
    <p:sldId id="483" r:id="rId53"/>
    <p:sldId id="484" r:id="rId54"/>
    <p:sldId id="485" r:id="rId55"/>
    <p:sldId id="342" r:id="rId56"/>
    <p:sldId id="487" r:id="rId57"/>
    <p:sldId id="488" r:id="rId58"/>
    <p:sldId id="489" r:id="rId59"/>
    <p:sldId id="490" r:id="rId60"/>
    <p:sldId id="491" r:id="rId61"/>
    <p:sldId id="298" r:id="rId62"/>
    <p:sldId id="492" r:id="rId63"/>
    <p:sldId id="345" r:id="rId64"/>
    <p:sldId id="493" r:id="rId65"/>
    <p:sldId id="494" r:id="rId66"/>
    <p:sldId id="495" r:id="rId67"/>
    <p:sldId id="496" r:id="rId68"/>
    <p:sldId id="346" r:id="rId69"/>
    <p:sldId id="498" r:id="rId70"/>
    <p:sldId id="499" r:id="rId71"/>
    <p:sldId id="500" r:id="rId72"/>
    <p:sldId id="501" r:id="rId73"/>
    <p:sldId id="502" r:id="rId74"/>
    <p:sldId id="299" r:id="rId75"/>
    <p:sldId id="349" r:id="rId76"/>
    <p:sldId id="504" r:id="rId77"/>
    <p:sldId id="505" r:id="rId78"/>
    <p:sldId id="506" r:id="rId79"/>
    <p:sldId id="507" r:id="rId80"/>
    <p:sldId id="364" r:id="rId81"/>
    <p:sldId id="365" r:id="rId82"/>
    <p:sldId id="510" r:id="rId83"/>
    <p:sldId id="508" r:id="rId84"/>
    <p:sldId id="509" r:id="rId85"/>
    <p:sldId id="512" r:id="rId86"/>
    <p:sldId id="513" r:id="rId87"/>
    <p:sldId id="514" r:id="rId88"/>
    <p:sldId id="515" r:id="rId89"/>
    <p:sldId id="516" r:id="rId90"/>
    <p:sldId id="503" r:id="rId91"/>
    <p:sldId id="517" r:id="rId92"/>
    <p:sldId id="300" r:id="rId93"/>
    <p:sldId id="354" r:id="rId94"/>
    <p:sldId id="518" r:id="rId95"/>
    <p:sldId id="519" r:id="rId96"/>
    <p:sldId id="520" r:id="rId97"/>
    <p:sldId id="521" r:id="rId98"/>
    <p:sldId id="356" r:id="rId99"/>
    <p:sldId id="366" r:id="rId100"/>
    <p:sldId id="522" r:id="rId101"/>
    <p:sldId id="524" r:id="rId102"/>
    <p:sldId id="525" r:id="rId103"/>
    <p:sldId id="526" r:id="rId104"/>
    <p:sldId id="527" r:id="rId105"/>
    <p:sldId id="528" r:id="rId106"/>
    <p:sldId id="529" r:id="rId107"/>
    <p:sldId id="301" r:id="rId108"/>
    <p:sldId id="530" r:id="rId109"/>
    <p:sldId id="358" r:id="rId110"/>
    <p:sldId id="359" r:id="rId111"/>
    <p:sldId id="367" r:id="rId112"/>
    <p:sldId id="531" r:id="rId113"/>
    <p:sldId id="277" r:id="rId114"/>
  </p:sldIdLst>
  <p:sldSz cx="9144000" cy="6858000" type="screen4x3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C3C"/>
    <a:srgbClr val="0033CC"/>
    <a:srgbClr val="FF0066"/>
    <a:srgbClr val="99CCFF"/>
    <a:srgbClr val="FF3399"/>
    <a:srgbClr val="FF6600"/>
    <a:srgbClr val="CCECFF"/>
    <a:srgbClr val="66FF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3000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301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1731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1731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r">
              <a:defRPr sz="1200"/>
            </a:lvl1pPr>
          </a:lstStyle>
          <a:p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68" tIns="47334" rIns="94668" bIns="4733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668" tIns="47334" rIns="94668" bIns="47334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r">
              <a:defRPr sz="1200"/>
            </a:lvl1pPr>
          </a:lstStyle>
          <a:p>
            <a:fld id="{EF5F44EE-D1E6-4927-8D50-6EFB495F791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12187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607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1400" b="1" dirty="0">
                <a:solidFill>
                  <a:srgbClr val="404040"/>
                </a:solidFill>
                <a:latin typeface="微軟正黑體" panose="020B0604030504040204" pitchFamily="34" charset="-120"/>
              </a:rPr>
              <a:t>（一）性向、興趣的特質</a:t>
            </a:r>
            <a:endParaRPr lang="en-US" altLang="zh-TW" sz="1400" b="1" dirty="0">
              <a:solidFill>
                <a:srgbClr val="404040"/>
              </a:solidFill>
              <a:latin typeface="微軟正黑體" panose="020B0604030504040204" pitchFamily="34" charset="-120"/>
            </a:endParaRPr>
          </a:p>
          <a:p>
            <a:pPr eaLnBrk="1" hangingPunct="1"/>
            <a:endParaRPr lang="zh-TW" altLang="en-US" sz="400" b="1" dirty="0">
              <a:solidFill>
                <a:srgbClr val="404040"/>
              </a:solidFill>
              <a:latin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buClr>
                <a:srgbClr val="7030A0"/>
              </a:buClr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404040"/>
                </a:solidFill>
                <a:latin typeface="微軟正黑體" panose="020B0604030504040204" pitchFamily="34" charset="-120"/>
              </a:rPr>
              <a:t>對機械加工、製造、設計、實務操作有興趣者。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404040"/>
                </a:solidFill>
                <a:latin typeface="微軟正黑體" panose="020B0604030504040204" pitchFamily="34" charset="-120"/>
              </a:rPr>
              <a:t>喜歡圖形幾何、電腦繪圖者。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  <a:buFontTx/>
              <a:buBlip>
                <a:blip r:embed="rId3"/>
              </a:buBlip>
            </a:pPr>
            <a:r>
              <a:rPr lang="zh-TW" altLang="en-US" dirty="0" smtClean="0">
                <a:solidFill>
                  <a:srgbClr val="404040"/>
                </a:solidFill>
                <a:latin typeface="微軟正黑體" panose="020B0604030504040204" pitchFamily="34" charset="-120"/>
              </a:rPr>
              <a:t>對機械、電子、資訊與控制等工程科技領域的整合、應用有企圖心者。</a:t>
            </a:r>
          </a:p>
          <a:p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65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1400" b="1">
                <a:solidFill>
                  <a:srgbClr val="404040"/>
                </a:solidFill>
                <a:latin typeface="微軟正黑體" panose="020B0604030504040204" pitchFamily="34" charset="-120"/>
              </a:rPr>
              <a:t>（二）學習表現的特質</a:t>
            </a:r>
            <a:endParaRPr lang="en-US" altLang="zh-TW" sz="1400" b="1">
              <a:solidFill>
                <a:srgbClr val="404040"/>
              </a:solidFill>
              <a:latin typeface="微軟正黑體" panose="020B0604030504040204" pitchFamily="34" charset="-120"/>
            </a:endParaRPr>
          </a:p>
          <a:p>
            <a:pPr eaLnBrk="1" hangingPunct="1"/>
            <a:endParaRPr lang="zh-TW" altLang="en-US" sz="800">
              <a:solidFill>
                <a:srgbClr val="404040"/>
              </a:solidFill>
              <a:latin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buClr>
                <a:srgbClr val="7030A0"/>
              </a:buClr>
            </a:pPr>
            <a:r>
              <a:rPr lang="zh-TW" altLang="en-US" b="1" smtClean="0">
                <a:solidFill>
                  <a:srgbClr val="404040"/>
                </a:solidFill>
                <a:latin typeface="微軟正黑體" panose="020B0604030504040204" pitchFamily="34" charset="-120"/>
              </a:rPr>
              <a:t>對下列國中課程的學習內容，表現較優良、或較有興趣的人，都適合就讀喔！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  <a:buFontTx/>
              <a:buBlip>
                <a:blip r:embed="rId3"/>
              </a:buBlip>
            </a:pPr>
            <a:r>
              <a:rPr lang="zh-TW" altLang="en-US" smtClean="0">
                <a:solidFill>
                  <a:srgbClr val="404040"/>
                </a:solidFill>
                <a:latin typeface="微軟正黑體" panose="020B0604030504040204" pitchFamily="34" charset="-120"/>
              </a:rPr>
              <a:t>「自然與生活科技」：對自然界的作用、創造與文明、生活中的科技、科學與人文。</a:t>
            </a:r>
          </a:p>
          <a:p>
            <a:pPr eaLnBrk="1" hangingPunct="1">
              <a:lnSpc>
                <a:spcPct val="150000"/>
              </a:lnSpc>
              <a:buClr>
                <a:srgbClr val="7030A0"/>
              </a:buClr>
              <a:buFontTx/>
              <a:buBlip>
                <a:blip r:embed="rId3"/>
              </a:buBlip>
            </a:pPr>
            <a:r>
              <a:rPr lang="zh-TW" altLang="en-US" smtClean="0">
                <a:solidFill>
                  <a:srgbClr val="404040"/>
                </a:solidFill>
                <a:latin typeface="微軟正黑體" panose="020B0604030504040204" pitchFamily="34" charset="-120"/>
              </a:rPr>
              <a:t>「數學」：數與量、幾何、代數、連結。</a:t>
            </a:r>
          </a:p>
          <a:p>
            <a:endParaRPr lang="zh-TW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02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512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聰明的人類透過自己的力量，讓冷冰冰的機械產生「動能」，加上科技不斷的進步與發展下，汽車、飛機、火箭各種運輸工具，以及重型機械、農業生產動力機具、工程動力機具等，各式各樣會「動」的機械被發明，讓我們的生活、交通、產業越來越發達，「動力機械群」的人才更被重視，前景很好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954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b="1" smtClean="0"/>
              <a:t>看一看！你／妳是否擁有以下這些特質？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smtClean="0"/>
              <a:t>（一）性向、興趣的特質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對機械推理、空間關係、邏輯推理、科學推理有興趣。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對汽機車修護、飛機修護、農業機械、工程用重機械之結構、裝配、操作、保養、修護有熱忱且有興趣者。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997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b="1" smtClean="0"/>
              <a:t>看一看！你／妳是否擁有以下這些特質？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smtClean="0"/>
              <a:t>（二）學習表現的特質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smtClean="0"/>
              <a:t>對下列國中課程的學習內容，表現較優良、或較有興趣的人，都適合就讀喔！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「自然與生活科技」：溫度與熱量、運動與力、能的形態與轉換、電磁作用、重力作用、電機與機械應用、創意、設計與製作。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「數學」：簡單立體圖形、三角形的相似性質、三角形的基本性質、畢氏定理及其應用、二元一次方程式、比例式的基本運算、指數律、數（含小數、分數）的四則混合運算。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681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b="1" smtClean="0"/>
              <a:t>看一看！你／妳是否擁有以下這些特質？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smtClean="0"/>
              <a:t>（三）生活經驗的特質</a:t>
            </a:r>
            <a:endParaRPr lang="zh-TW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喜歡研究機車、汽車、挖土機、飛機、農耕機、火車的機械結構等。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喜歡動手修理腳踏車、模型車、模型飛機等。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smtClean="0"/>
              <a:t>喜歡參觀新車展、改裝車展、航空展等。</a:t>
            </a:r>
            <a:endParaRPr lang="zh-TW" altLang="en-US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159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306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（一）性向、興趣的特質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對建築設計、營建工程、土木工程、環境工程、不動產經營有興趣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獨立思考與創意，對人文藝術有濃厚興趣，且總擁有創新想法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喜歡閱讀建築或空間設計相關書籍、雜誌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喜歡或擅長繪畫、手工藝、攝影、音樂等事物，且總是對新鮮的事物感興趣</a:t>
            </a:r>
            <a:endParaRPr lang="zh-TW" altLang="en-US" dirty="0" smtClean="0"/>
          </a:p>
          <a:p>
            <a:endParaRPr lang="zh-TW" altLang="en-US" dirty="0" smtClean="0"/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420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（二）學習表現的特質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對下列國中課程的學習內容，表現較優良、或較有興趣的人，都適合就讀喔！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「社會」：全球性議題。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「自然與生活科技」：物質的組成與特性、運輸、居住、環境保護、運動與力、材料、酸、鹼、鹽、有機化合物、保育等。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「數學」：幾何、代數。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「綜合活動」：人際互動。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45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896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r>
              <a:rPr lang="zh-TW" altLang="zh-TW" b="1" dirty="0" smtClean="0"/>
              <a:t>（三）生活經驗的特質</a:t>
            </a:r>
            <a:endParaRPr lang="zh-TW" altLang="zh-TW" dirty="0" smtClean="0"/>
          </a:p>
          <a:p>
            <a:r>
              <a:rPr lang="zh-TW" altLang="zh-TW" dirty="0" smtClean="0"/>
              <a:t>喜歡觀看科學相關書籍或節目，且會實際動手做科學實驗</a:t>
            </a:r>
          </a:p>
          <a:p>
            <a:r>
              <a:rPr lang="zh-TW" altLang="zh-TW" dirty="0" smtClean="0"/>
              <a:t>喜歡參觀科博館的展示，對科學知識的產生和發展有濃厚興趣。</a:t>
            </a:r>
          </a:p>
          <a:p>
            <a:r>
              <a:rPr lang="zh-TW" altLang="zh-TW" dirty="0" smtClean="0"/>
              <a:t>喜歡服飾、布料、桌巾等各式紡織品，並會思考生活上所穿衣服的設計、材質、組織和色彩的變化。</a:t>
            </a:r>
          </a:p>
          <a:p>
            <a:r>
              <a:rPr lang="zh-TW" altLang="zh-TW" dirty="0" smtClean="0"/>
              <a:t>喜歡參觀服裝布料展、科學工藝博物館的服裝以及紡織展等。</a:t>
            </a:r>
          </a:p>
          <a:p>
            <a:endParaRPr lang="zh-TW" altLang="en-US" dirty="0" smtClean="0"/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48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732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r>
              <a:rPr lang="zh-TW" altLang="zh-TW" b="1" dirty="0" smtClean="0"/>
              <a:t>（一）性向、興趣的特質</a:t>
            </a:r>
            <a:endParaRPr lang="zh-TW" altLang="zh-TW" dirty="0" smtClean="0"/>
          </a:p>
          <a:p>
            <a:r>
              <a:rPr lang="zh-TW" altLang="zh-TW" dirty="0" smtClean="0"/>
              <a:t>對化學和實驗的操作有興趣</a:t>
            </a:r>
          </a:p>
          <a:p>
            <a:r>
              <a:rPr lang="zh-TW" altLang="zh-TW" dirty="0" smtClean="0"/>
              <a:t>未來想從事化學工業及相關產業的工作</a:t>
            </a:r>
          </a:p>
          <a:p>
            <a:endParaRPr lang="zh-TW" altLang="en-US" dirty="0" smtClean="0"/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276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r>
              <a:rPr lang="zh-TW" altLang="zh-TW" b="1" dirty="0" smtClean="0"/>
              <a:t>（二）學習表現的特質</a:t>
            </a:r>
            <a:endParaRPr lang="zh-TW" altLang="zh-TW" dirty="0" smtClean="0"/>
          </a:p>
          <a:p>
            <a:r>
              <a:rPr lang="zh-TW" altLang="zh-TW" b="1" dirty="0" smtClean="0"/>
              <a:t>對下列國中課程的學習內容，表現較優良、或較有興趣的人，都適合就讀喔！</a:t>
            </a:r>
            <a:endParaRPr lang="zh-TW" altLang="zh-TW" dirty="0" smtClean="0"/>
          </a:p>
          <a:p>
            <a:r>
              <a:rPr lang="zh-TW" altLang="zh-TW" dirty="0" smtClean="0"/>
              <a:t>「自然與生活科技」：物質的組成與功用、物質的形態與性質、化學反應、水與水溶液、燃燒及物質的氧化與還原、酸、鹼、鹽、有機化合物、材料、天然災害與防治、環境污染與防治、能源的開發與利用、科學的發展等。</a:t>
            </a:r>
          </a:p>
          <a:p>
            <a:r>
              <a:rPr lang="zh-TW" altLang="zh-TW" dirty="0" smtClean="0"/>
              <a:t>「數學」：整數的運算、二元一次聯立方程式。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007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r>
              <a:rPr lang="zh-TW" altLang="zh-TW" b="1" dirty="0" smtClean="0"/>
              <a:t>（三）生活經驗的特質</a:t>
            </a:r>
            <a:endParaRPr lang="zh-TW" altLang="zh-TW" dirty="0" smtClean="0"/>
          </a:p>
          <a:p>
            <a:r>
              <a:rPr lang="zh-TW" altLang="zh-TW" dirty="0" smtClean="0"/>
              <a:t>喜歡觀看科學相關書籍或節目，且會實際動手做科學實驗</a:t>
            </a:r>
          </a:p>
          <a:p>
            <a:r>
              <a:rPr lang="zh-TW" altLang="zh-TW" dirty="0" smtClean="0"/>
              <a:t>喜歡參觀科博館的展示，對科學知識的產生和發展有濃厚興趣。</a:t>
            </a:r>
          </a:p>
          <a:p>
            <a:r>
              <a:rPr lang="zh-TW" altLang="zh-TW" dirty="0" smtClean="0"/>
              <a:t>喜歡服飾、布料、桌巾等各式紡織品，並會思考生活上所穿衣服的設計、材質、組織和色彩的變化。</a:t>
            </a:r>
          </a:p>
          <a:p>
            <a:r>
              <a:rPr lang="zh-TW" altLang="zh-TW" dirty="0" smtClean="0"/>
              <a:t>喜歡參觀服裝布料展、科學工藝博物館的服裝以及紡織展等。</a:t>
            </a:r>
          </a:p>
          <a:p>
            <a:endParaRPr lang="zh-TW" altLang="en-US" dirty="0" smtClean="0"/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764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2683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r>
              <a:rPr lang="zh-TW" altLang="zh-TW" b="1" dirty="0" smtClean="0"/>
              <a:t>（一）性向、興趣的特質</a:t>
            </a:r>
            <a:endParaRPr lang="zh-TW" altLang="zh-TW" dirty="0" smtClean="0"/>
          </a:p>
          <a:p>
            <a:r>
              <a:rPr lang="zh-TW" altLang="zh-TW" dirty="0" smtClean="0"/>
              <a:t>對空間關係、抽象推理、藝術、銷售、機械等有興趣</a:t>
            </a:r>
          </a:p>
          <a:p>
            <a:r>
              <a:rPr lang="zh-TW" altLang="zh-TW" dirty="0" smtClean="0"/>
              <a:t>重視生活品味與美感，具備基本美學觀念</a:t>
            </a:r>
          </a:p>
          <a:p>
            <a:r>
              <a:rPr lang="zh-TW" altLang="zh-TW" dirty="0" smtClean="0"/>
              <a:t>擁有個人想法與特質，渴望將無限創意表現出來</a:t>
            </a: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089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zh-TW" dirty="0" smtClean="0">
                <a:latin typeface="微軟正黑體" panose="020B0604030504040204" pitchFamily="34" charset="-120"/>
              </a:rPr>
              <a:t>看一看！你／妳是否擁有以下這些特質？</a:t>
            </a:r>
          </a:p>
          <a:p>
            <a:pPr eaLnBrk="1" hangingPunct="1"/>
            <a:r>
              <a:rPr lang="zh-TW" altLang="zh-TW" dirty="0" smtClean="0">
                <a:latin typeface="微軟正黑體" panose="020B0604030504040204" pitchFamily="34" charset="-120"/>
              </a:rPr>
              <a:t>（二）學習表現的特質</a:t>
            </a:r>
          </a:p>
          <a:p>
            <a:pPr eaLnBrk="1" hangingPunct="1"/>
            <a:r>
              <a:rPr lang="zh-TW" altLang="zh-TW" dirty="0" smtClean="0">
                <a:latin typeface="微軟正黑體" panose="020B0604030504040204" pitchFamily="34" charset="-120"/>
              </a:rPr>
              <a:t>對下列國中課程的學習內容，表現較優良、或較有興趣的人，都適合就讀喔！</a:t>
            </a:r>
          </a:p>
          <a:p>
            <a:pPr eaLnBrk="1" hangingPunct="1"/>
            <a:r>
              <a:rPr lang="zh-TW" altLang="zh-TW" dirty="0" smtClean="0">
                <a:latin typeface="微軟正黑體" panose="020B0604030504040204" pitchFamily="34" charset="-120"/>
              </a:rPr>
              <a:t>「藝術與人文」：平面、立體、綜合與科技媒材的創作體驗、技術（工具與過程）的認知與探索、藝術與文化的關係、藝術與社會的關係。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zh-TW" dirty="0" smtClean="0">
                <a:latin typeface="微軟正黑體" panose="020B0604030504040204" pitchFamily="34" charset="-120"/>
              </a:rPr>
              <a:t>「自然與生活科技」：科技的發展與文明、創意、設計與製作、材料、訊息與傳播。</a:t>
            </a:r>
          </a:p>
          <a:p>
            <a:pPr eaLnBrk="1" hangingPunct="1"/>
            <a:r>
              <a:rPr lang="zh-TW" altLang="zh-TW" dirty="0" smtClean="0">
                <a:latin typeface="微軟正黑體" panose="020B0604030504040204" pitchFamily="34" charset="-120"/>
              </a:rPr>
              <a:t>「社會」：產業、區域發展特色、社區參與、自我、人際與群己、全球關聯。</a:t>
            </a:r>
          </a:p>
          <a:p>
            <a:pPr eaLnBrk="1" hangingPunct="1"/>
            <a:r>
              <a:rPr lang="zh-TW" altLang="zh-TW" dirty="0" smtClean="0">
                <a:latin typeface="微軟正黑體" panose="020B0604030504040204" pitchFamily="34" charset="-120"/>
              </a:rPr>
              <a:t>「資訊教育」：資訊科技概念的認知、網際網路的認識與應用、資訊科技與人類社會。</a:t>
            </a:r>
            <a:endParaRPr lang="zh-TW" altLang="en-US" dirty="0" smtClean="0">
              <a:latin typeface="微軟正黑體" panose="020B0604030504040204" pitchFamily="34" charset="-120"/>
            </a:endParaRPr>
          </a:p>
          <a:p>
            <a:endParaRPr lang="zh-TW" altLang="en-US" dirty="0" smtClean="0"/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127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588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7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067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（一）性向、興趣的特質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對數學推理、抽象推理以及邏輯推理有興趣，並喜歡觀察、具有創意。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愛好自然，對戶外活動有熱忱者。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對農業科技、農業經營、環境保護有興趣者。</a:t>
            </a: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608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看一看！你／妳是否擁有以下這些特質？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（二）學習表現的特質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b="1" dirty="0" smtClean="0"/>
              <a:t>對下列國中課程的學習內容，表現較優良、或較有興趣的人，都適合就讀喔！</a:t>
            </a:r>
            <a:endParaRPr lang="zh-TW" altLang="zh-TW" dirty="0" smtClean="0"/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「自然與生活科技」：自然界的組成與特性、生物的構造與功能、演化與延續、生活與環境。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「社會」：環境系統、區域特色、生產分配與消費。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「藝術與人文」：技法運用、作品表現、鑑賞能力、生活應用。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 smtClean="0"/>
              <a:t>「綜合活動」：生活經營、戶外生活、保護環境。</a:t>
            </a:r>
            <a:endParaRPr lang="zh-TW" altLang="en-US" dirty="0" smtClean="0"/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0876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299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05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101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297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197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680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86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86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F1677-AA93-412A-B529-11B848E8781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1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C1BE4-D272-4E94-9A34-B409CBFC1A5F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7027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AEF68-8C47-40E4-ABCB-6408B98B27A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7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BEC5-08C5-47DA-9A3C-19868AD8216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1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5D26-9931-4568-A3B1-ACC25CD22BF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1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設計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5873F-F8F9-4DA2-851F-4D4D2B657C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8003" cy="310562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37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-1" y="1"/>
            <a:ext cx="9147092" cy="31056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821708" cy="3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設計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A18F-EE6E-4E44-8D1A-93555674CB2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"/>
            <a:ext cx="6740082" cy="6892938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38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3984368" y="26205"/>
            <a:ext cx="5184691" cy="685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7" y="0"/>
            <a:ext cx="2821708" cy="31056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" y="17469"/>
            <a:ext cx="2769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4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農業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0" y="-13855"/>
            <a:ext cx="9144000" cy="31390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516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0"/>
            <a:ext cx="9144000" cy="312516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8D3C-F0E2-4C83-954D-7F3659F0B86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農業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3314700" y="-13855"/>
            <a:ext cx="5829300" cy="692519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1280160" y="0"/>
            <a:ext cx="786384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0"/>
            <a:ext cx="6941820" cy="69113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-19540"/>
            <a:ext cx="4290060" cy="68775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0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6F7F-8DFB-45C1-96E8-43564F15039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8" y="4316"/>
            <a:ext cx="2764312" cy="6888852"/>
          </a:xfrm>
          <a:prstGeom prst="rect">
            <a:avLst/>
          </a:prstGeom>
          <a:effectLst>
            <a:outerShdw blurRad="292100" dir="5040000" sx="90000" sy="9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9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" y="-60912"/>
            <a:ext cx="9143999" cy="69189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70734"/>
            <a:ext cx="9022322" cy="50744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4" y="-60912"/>
            <a:ext cx="9159904" cy="6918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12"/>
            <a:ext cx="9144000" cy="6918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09"/>
          <a:stretch/>
        </p:blipFill>
        <p:spPr>
          <a:xfrm flipH="1">
            <a:off x="5935485" y="-60911"/>
            <a:ext cx="3269351" cy="36956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76F3A-6728-4D19-B8F9-93D9992BFB0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924" y="6410803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FB382-02B5-4F9A-B0F1-4FEC0CC1B832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8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3998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E930-C082-4867-8D02-5D8430ABCB2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" y="0"/>
            <a:ext cx="9143998" cy="31056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4731" cy="310562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8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D3A-C6E4-452C-A1E5-1EBA3235F7B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1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7366-CB50-452E-B0E6-58349EF7FCCB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8205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5807F-ED0F-45B3-A2B9-423175F1F26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9CE9-B819-49C4-8E07-DB2A0411B34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8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電機與電子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6387" cy="33874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"/>
            <a:ext cx="9259745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339"/>
            <a:ext cx="9076682" cy="338709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372307" y="3837276"/>
            <a:ext cx="53654" cy="219637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rgbClr val="4CCEE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840D-B9B8-4564-B74E-C289B0FF85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電機與電子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0" y="-1"/>
            <a:ext cx="6257929" cy="69411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6" y="-83130"/>
            <a:ext cx="6691807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9" y="338"/>
            <a:ext cx="6820517" cy="685766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1B31-C2B1-4C47-901B-2BE8F5336ED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4" y="26732"/>
            <a:ext cx="2728405" cy="6831267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9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化工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24064" y="3338930"/>
            <a:ext cx="9119935" cy="37422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24066" y="52808"/>
            <a:ext cx="9119936" cy="3437629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" y="52808"/>
            <a:ext cx="9119936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2805"/>
            <a:ext cx="9112435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24065" y="0"/>
            <a:ext cx="9119936" cy="4214260"/>
          </a:xfrm>
          <a:prstGeom prst="rect">
            <a:avLst/>
          </a:prstGeom>
        </p:spPr>
      </p:pic>
      <p:sp>
        <p:nvSpPr>
          <p:cNvPr id="46" name="矩形 45"/>
          <p:cNvSpPr/>
          <p:nvPr userDrawn="1"/>
        </p:nvSpPr>
        <p:spPr>
          <a:xfrm>
            <a:off x="493818" y="4267065"/>
            <a:ext cx="51626" cy="1670968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399EC6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3DB0-5AFB-4072-AFF7-5DBE7A96EC6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2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2B81E-9871-4EC6-8CEB-7599DCA67C2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0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A587-B6C9-4E9D-B2FE-24EB76293E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7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BD40-28A2-43DA-A549-1C546385D6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4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設計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37D9-DD87-4DC4-8084-89BF5875410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8003" cy="310562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37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-1" y="1"/>
            <a:ext cx="9147092" cy="31056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821708" cy="3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設計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97CF-800A-4ED5-9949-7B41D34CC25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"/>
            <a:ext cx="6740082" cy="6892938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38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3984368" y="26205"/>
            <a:ext cx="5184691" cy="685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7" y="0"/>
            <a:ext cx="2821708" cy="31056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" y="17469"/>
            <a:ext cx="2769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2E3EC-8068-404E-80EC-EADDDDAD1D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4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農業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0" y="-13855"/>
            <a:ext cx="9144000" cy="31390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516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0"/>
            <a:ext cx="9144000" cy="312516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AF69-488C-4A9C-A0F1-4337D6E60D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農業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3314700" y="-13855"/>
            <a:ext cx="5829300" cy="692519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1280160" y="0"/>
            <a:ext cx="786384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0"/>
            <a:ext cx="6941820" cy="69113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-19540"/>
            <a:ext cx="4290060" cy="68775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0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3620-514C-4F6C-B96B-8731979DC93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8" y="4316"/>
            <a:ext cx="2764312" cy="6888852"/>
          </a:xfrm>
          <a:prstGeom prst="rect">
            <a:avLst/>
          </a:prstGeom>
          <a:effectLst>
            <a:outerShdw blurRad="292100" dir="5040000" sx="90000" sy="9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61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F1B6-DFA6-4632-968F-0C4BF1CAF3D7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15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" y="-60912"/>
            <a:ext cx="9143999" cy="69189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70734"/>
            <a:ext cx="9022322" cy="50744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4" y="-60912"/>
            <a:ext cx="9159904" cy="6918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12"/>
            <a:ext cx="9144000" cy="6918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09"/>
          <a:stretch/>
        </p:blipFill>
        <p:spPr>
          <a:xfrm flipH="1">
            <a:off x="5935485" y="-60911"/>
            <a:ext cx="3269351" cy="36956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ED60-FCD7-4A63-BDAC-207F24C83E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924" y="6410803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FB382-02B5-4F9A-B0F1-4FEC0CC1B832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7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3998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5B10-B3A2-4DBD-8B07-0D8FFC11CA8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" y="0"/>
            <a:ext cx="9143998" cy="31056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4731" cy="310562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685-9155-4A77-B2AE-0871D79FEF7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43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A94F-1834-4663-A5F6-7F2854287AA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D2D-B4DF-47C2-A665-46FBCDF2E3F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0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電機與電子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6387" cy="33874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"/>
            <a:ext cx="9259745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339"/>
            <a:ext cx="9076682" cy="338709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372307" y="3837276"/>
            <a:ext cx="53654" cy="219637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rgbClr val="4CCEE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FBE5-2839-4BC8-B100-773501EC4ED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電機與電子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0" y="-1"/>
            <a:ext cx="6257929" cy="69411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6" y="-83130"/>
            <a:ext cx="6691807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9" y="338"/>
            <a:ext cx="6820517" cy="685766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B8419-9DB1-490E-AC49-3B056600797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4" y="26732"/>
            <a:ext cx="2728405" cy="6831267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9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973-223D-43C9-94F9-6617564CE17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67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化工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24064" y="3338930"/>
            <a:ext cx="9119935" cy="37422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24066" y="52808"/>
            <a:ext cx="9119936" cy="3437629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" y="52808"/>
            <a:ext cx="9119936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2805"/>
            <a:ext cx="9112435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24065" y="0"/>
            <a:ext cx="9119936" cy="4214260"/>
          </a:xfrm>
          <a:prstGeom prst="rect">
            <a:avLst/>
          </a:prstGeom>
        </p:spPr>
      </p:pic>
      <p:sp>
        <p:nvSpPr>
          <p:cNvPr id="46" name="矩形 45"/>
          <p:cNvSpPr/>
          <p:nvPr userDrawn="1"/>
        </p:nvSpPr>
        <p:spPr>
          <a:xfrm>
            <a:off x="493818" y="4267065"/>
            <a:ext cx="51626" cy="1670968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399EC6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612C-3BDA-4BF7-A5B4-3ABC97B5FEE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D82F-4447-48B0-BC8B-DA46F2CAB90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8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079D-8D37-4A88-AD39-67DF6354B66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A104-3CE1-440E-B7C0-D86EF6E337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7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設計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0EDE6-6AB0-4F6B-965C-C4F518F4C79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8003" cy="310562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37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-1" y="1"/>
            <a:ext cx="9147092" cy="31056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821708" cy="3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設計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4F45-9442-40BA-B923-14DC331385A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"/>
            <a:ext cx="6740082" cy="6892938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38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3984368" y="26205"/>
            <a:ext cx="5184691" cy="685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7" y="0"/>
            <a:ext cx="2821708" cy="31056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" y="17469"/>
            <a:ext cx="2769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9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農業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0" y="-13855"/>
            <a:ext cx="9144000" cy="31390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516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0"/>
            <a:ext cx="9144000" cy="312516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312B-F4E1-4ACB-A9B4-96FB1ED643D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8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農業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3314700" y="-13855"/>
            <a:ext cx="5829300" cy="692519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1280160" y="0"/>
            <a:ext cx="786384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0"/>
            <a:ext cx="6941820" cy="69113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-19540"/>
            <a:ext cx="4290060" cy="68775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0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BDB8-0D29-4F1E-B011-603BD6B4F8A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8" y="4316"/>
            <a:ext cx="2764312" cy="6888852"/>
          </a:xfrm>
          <a:prstGeom prst="rect">
            <a:avLst/>
          </a:prstGeom>
          <a:effectLst>
            <a:outerShdw blurRad="292100" dir="5040000" sx="90000" sy="9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6539-14CB-40DD-8867-09F5599B989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9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BD5F-C288-4809-A5CC-BFF6C341B77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F2B1-D582-481B-A68B-8A65DF757BA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79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05FA-EBD0-45A6-8AE1-663A0171C39C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62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CFB8F-9D6D-4188-8E01-0E59C452EA56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9415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9992-27C7-46B2-9C19-09A0761E5F4D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168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D190-3301-4ECE-88C2-0DBE25D3A373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76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67EB-1BA1-497F-A3EF-9AC652F0F86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92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CB9D-6912-41BA-B2B4-91CBCA9AC798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364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72D4-735D-44E0-B599-66A5BE622A86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128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F9E0-B18E-4218-94A2-0AFEB6BE9A6F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34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FE6E0-06B8-4F3E-AE42-EF036561AE47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812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1FEB-3212-4E33-8951-E7C15A47B32D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2128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46F1-9B17-4486-B86D-7D9198800FC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29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6A5C3-2A2C-4AF1-ACA6-F7462844E0D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3BDB-FD72-43EF-BD1D-03C42B3A79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5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電機與電子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0" y="-1"/>
            <a:ext cx="6257929" cy="69411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6" y="-83130"/>
            <a:ext cx="6691807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9" y="338"/>
            <a:ext cx="6820517" cy="685766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D616-4487-4095-BC8F-B9D7D8D2108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4" y="26732"/>
            <a:ext cx="2728405" cy="6831267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6942-38D2-4D26-97BB-67FD4BC64DA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8498-49D3-4440-A5A9-2AB019096B61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597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47BF-BB2D-475D-9F1C-3CEF3E92F05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8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化工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24064" y="3338930"/>
            <a:ext cx="9119935" cy="37422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24066" y="52808"/>
            <a:ext cx="9119936" cy="3437629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" y="52808"/>
            <a:ext cx="9119936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2805"/>
            <a:ext cx="9112435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24065" y="0"/>
            <a:ext cx="9119936" cy="4214260"/>
          </a:xfrm>
          <a:prstGeom prst="rect">
            <a:avLst/>
          </a:prstGeom>
        </p:spPr>
      </p:pic>
      <p:sp>
        <p:nvSpPr>
          <p:cNvPr id="46" name="矩形 45"/>
          <p:cNvSpPr/>
          <p:nvPr userDrawn="1"/>
        </p:nvSpPr>
        <p:spPr>
          <a:xfrm>
            <a:off x="493818" y="4267065"/>
            <a:ext cx="51626" cy="1670968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399EC6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1185-012D-45F5-85B4-982A509A8D2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5757-8EEE-412D-B66C-DEC6838F94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63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農業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0" y="-13855"/>
            <a:ext cx="9144000" cy="31390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516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0"/>
            <a:ext cx="9144000" cy="312516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21E71-3A40-485D-AAD0-6AC96566C4B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農業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3314700" y="-13855"/>
            <a:ext cx="5829300" cy="692519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1280160" y="0"/>
            <a:ext cx="786384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0"/>
            <a:ext cx="6941820" cy="69113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-19540"/>
            <a:ext cx="4290060" cy="68775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0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BFCD-1181-4E14-9462-846C48A7552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8" y="4316"/>
            <a:ext cx="2764312" cy="6888852"/>
          </a:xfrm>
          <a:prstGeom prst="rect">
            <a:avLst/>
          </a:prstGeom>
          <a:effectLst>
            <a:outerShdw blurRad="292100" dir="5040000" sx="90000" sy="9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3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B9E76-1E80-4E08-81CC-E5FF37229B7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8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8F71-87C2-4C36-AAC7-97D898AD87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76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CEE2-2568-4778-9404-E65EBF1E97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1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6E90-63B6-4127-8A0B-91DA512497D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2A69-EE91-4BE5-B7F3-C6C6D08FF3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02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15B3-B528-47BE-A938-077BFD04C2E5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923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" y="-60912"/>
            <a:ext cx="9143999" cy="69189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70734"/>
            <a:ext cx="9022322" cy="50744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4" y="-60912"/>
            <a:ext cx="9159904" cy="6918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12"/>
            <a:ext cx="9144000" cy="6918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09"/>
          <a:stretch/>
        </p:blipFill>
        <p:spPr>
          <a:xfrm flipH="1">
            <a:off x="5935485" y="-60911"/>
            <a:ext cx="3269351" cy="36956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76A9-EB42-4A09-A07F-513752052CC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924" y="6410803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FB382-02B5-4F9A-B0F1-4FEC0CC1B832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3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3998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F322-7230-4CF9-ACED-B23401C1AE6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" y="0"/>
            <a:ext cx="9143998" cy="31056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4731" cy="310562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7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電機與電子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6387" cy="33874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"/>
            <a:ext cx="9259745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339"/>
            <a:ext cx="9076682" cy="338709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372307" y="3837276"/>
            <a:ext cx="53654" cy="219637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rgbClr val="4CCEE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22D-7887-4E32-8F2B-60D8923728C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F75D-19BA-4891-B537-F41AC514C3A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1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4CD4-6444-449A-A5A0-376036D5BF2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76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設計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2DFD-DD7E-4E31-B6B6-09EBB97F911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8003" cy="310562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37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-1" y="1"/>
            <a:ext cx="9147092" cy="31056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821708" cy="3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設計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A78D-596A-4AB9-895E-54892FAAB76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"/>
            <a:ext cx="6740082" cy="6892938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38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3984368" y="26205"/>
            <a:ext cx="5184691" cy="685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7" y="0"/>
            <a:ext cx="2821708" cy="31056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" y="17469"/>
            <a:ext cx="2769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" y="-60912"/>
            <a:ext cx="9143999" cy="69189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70734"/>
            <a:ext cx="9022322" cy="50744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4" y="-60912"/>
            <a:ext cx="9159904" cy="6918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12"/>
            <a:ext cx="9144000" cy="6918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09"/>
          <a:stretch/>
        </p:blipFill>
        <p:spPr>
          <a:xfrm flipH="1">
            <a:off x="5935485" y="-60911"/>
            <a:ext cx="3269351" cy="36956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FF0B-A9E5-4CC6-B7B9-9D5C82B4BD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924" y="6410803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FB382-02B5-4F9A-B0F1-4FEC0CC1B832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91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3998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2161-2724-4160-A076-5995F6EA305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" y="0"/>
            <a:ext cx="9143998" cy="31056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4731" cy="310562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3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C3EE-2FA0-47BF-B902-DB9E51FEEFC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56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8B827-5DAE-45B6-850E-E779FA0FF3E4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750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EB8C-EF5F-49C1-82CF-D1E5246F374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8EB9-E1CF-488E-953A-ED564BE174F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電機與電子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6387" cy="33874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"/>
            <a:ext cx="9259745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339"/>
            <a:ext cx="9076682" cy="338709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372307" y="3837276"/>
            <a:ext cx="53654" cy="219637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rgbClr val="4CCEE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1B79-1ED3-4AF0-9BC7-E198BC5A44F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8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電機與電子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0" y="-1"/>
            <a:ext cx="6257929" cy="69411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6" y="-83130"/>
            <a:ext cx="6691807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9" y="338"/>
            <a:ext cx="6820517" cy="685766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73C0-02B1-4E7F-9FB8-AA4A59AB8C3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4" y="26732"/>
            <a:ext cx="2728405" cy="6831267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25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化工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24064" y="3338930"/>
            <a:ext cx="9119935" cy="37422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24066" y="52808"/>
            <a:ext cx="9119936" cy="3437629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" y="52808"/>
            <a:ext cx="9119936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2805"/>
            <a:ext cx="9112435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24065" y="0"/>
            <a:ext cx="9119936" cy="4214260"/>
          </a:xfrm>
          <a:prstGeom prst="rect">
            <a:avLst/>
          </a:prstGeom>
        </p:spPr>
      </p:pic>
      <p:sp>
        <p:nvSpPr>
          <p:cNvPr id="46" name="矩形 45"/>
          <p:cNvSpPr/>
          <p:nvPr userDrawn="1"/>
        </p:nvSpPr>
        <p:spPr>
          <a:xfrm>
            <a:off x="493818" y="4267065"/>
            <a:ext cx="51626" cy="1670968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399EC6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F164-C0B2-411B-B162-C42C84738DE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36B6-E90D-4518-8F5F-A08509E1988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2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E62A-08B5-419E-9B4E-B06174110B9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463E1-8F62-450B-94EC-123B26067A8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3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設計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D5E4D-1B8D-4789-B187-5ADD359ACA6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8003" cy="310562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37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-1" y="1"/>
            <a:ext cx="9147092" cy="31056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821708" cy="3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設計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BE34-CC04-4E8E-9E38-342CF6AFD8A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"/>
            <a:ext cx="6740082" cy="6892938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38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3984368" y="26205"/>
            <a:ext cx="5184691" cy="685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7" y="0"/>
            <a:ext cx="2821708" cy="31056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" y="17469"/>
            <a:ext cx="2769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B7A5-8EDE-4E44-880A-510FF1F0F2F8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0762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農業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0" y="-13855"/>
            <a:ext cx="9144000" cy="31390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516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0"/>
            <a:ext cx="9144000" cy="312516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1022-0E1A-4C4F-A676-AE006B11E01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農業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3314700" y="-13855"/>
            <a:ext cx="5829300" cy="692519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1280160" y="0"/>
            <a:ext cx="786384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0"/>
            <a:ext cx="6941820" cy="69113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-19540"/>
            <a:ext cx="4290060" cy="68775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0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90DE8-BB5D-4206-AC48-233558BAB0A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8" y="4316"/>
            <a:ext cx="2764312" cy="6888852"/>
          </a:xfrm>
          <a:prstGeom prst="rect">
            <a:avLst/>
          </a:prstGeom>
          <a:effectLst>
            <a:outerShdw blurRad="292100" dir="5040000" sx="90000" sy="9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5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" y="-60912"/>
            <a:ext cx="9143999" cy="69189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70734"/>
            <a:ext cx="9022322" cy="50744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4" y="-60912"/>
            <a:ext cx="9159904" cy="6918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12"/>
            <a:ext cx="9144000" cy="6918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09"/>
          <a:stretch/>
        </p:blipFill>
        <p:spPr>
          <a:xfrm flipH="1">
            <a:off x="5935485" y="-60911"/>
            <a:ext cx="3269351" cy="36956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BE6D-4573-4061-A6E7-62E6DE9EC25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924" y="6410803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FB382-02B5-4F9A-B0F1-4FEC0CC1B832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6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3998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FC43E-A1E1-4D02-AD23-850A1BB830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" y="0"/>
            <a:ext cx="9143998" cy="31056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4731" cy="310562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C4F3-CA49-4DCD-A883-9FD606181C9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0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E1D9-8A82-4567-B398-849B150AFD4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3471-BAAC-49E0-AC5C-7AF2F2443E1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4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電機與電子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6387" cy="33874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"/>
            <a:ext cx="9259745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339"/>
            <a:ext cx="9076682" cy="338709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372307" y="3837276"/>
            <a:ext cx="53654" cy="219637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rgbClr val="4CCEE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3891D-D917-4B2B-9177-9FEEC136293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電機與電子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0" y="-1"/>
            <a:ext cx="6257929" cy="69411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6" y="-83130"/>
            <a:ext cx="6691807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9" y="338"/>
            <a:ext cx="6820517" cy="685766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8F93-E991-4CB7-B545-378A053EF1E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4" y="26732"/>
            <a:ext cx="2728405" cy="6831267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12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化工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24064" y="3338930"/>
            <a:ext cx="9119935" cy="37422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24066" y="52808"/>
            <a:ext cx="9119936" cy="3437629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" y="52808"/>
            <a:ext cx="9119936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2805"/>
            <a:ext cx="9112435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24065" y="0"/>
            <a:ext cx="9119936" cy="4214260"/>
          </a:xfrm>
          <a:prstGeom prst="rect">
            <a:avLst/>
          </a:prstGeom>
        </p:spPr>
      </p:pic>
      <p:sp>
        <p:nvSpPr>
          <p:cNvPr id="46" name="矩形 45"/>
          <p:cNvSpPr/>
          <p:nvPr userDrawn="1"/>
        </p:nvSpPr>
        <p:spPr>
          <a:xfrm>
            <a:off x="493818" y="4267065"/>
            <a:ext cx="51626" cy="1670968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399EC6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F017-4434-4839-AED9-3D5502C758E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3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9639-824F-4DD4-87F0-533FB146E562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5372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9EE6E-637E-46C8-8AB7-3016D6BEEA6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7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374A-645E-4778-A451-A6A7DD68A26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4DDE-CBAD-4F0F-8ADA-F8D989F6C05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9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設計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AE399-DB77-47DF-8132-61DCF2B1CFA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8003" cy="310562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37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-1" y="1"/>
            <a:ext cx="9147092" cy="31056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821708" cy="3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設計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C834-B387-4781-B828-385C88D8DD9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"/>
            <a:ext cx="6740082" cy="6892938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38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3984368" y="26205"/>
            <a:ext cx="5184691" cy="685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7" y="0"/>
            <a:ext cx="2821708" cy="31056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" y="17469"/>
            <a:ext cx="2769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7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農業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0" y="-13855"/>
            <a:ext cx="9144000" cy="31390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516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0"/>
            <a:ext cx="9144000" cy="312516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4483-20F9-4A05-9C0E-A23AABD4F68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3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農業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3314700" y="-13855"/>
            <a:ext cx="5829300" cy="692519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1280160" y="0"/>
            <a:ext cx="786384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0"/>
            <a:ext cx="6941820" cy="69113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-19540"/>
            <a:ext cx="4290060" cy="68775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0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B6A0-0062-4DAB-83DD-4CB2F7A7EF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8" y="4316"/>
            <a:ext cx="2764312" cy="6888852"/>
          </a:xfrm>
          <a:prstGeom prst="rect">
            <a:avLst/>
          </a:prstGeom>
          <a:effectLst>
            <a:outerShdw blurRad="292100" dir="5040000" sx="90000" sy="9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4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" y="-60912"/>
            <a:ext cx="9143999" cy="69189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70734"/>
            <a:ext cx="9022322" cy="50744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4" y="-60912"/>
            <a:ext cx="9159904" cy="6918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12"/>
            <a:ext cx="9144000" cy="6918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09"/>
          <a:stretch/>
        </p:blipFill>
        <p:spPr>
          <a:xfrm flipH="1">
            <a:off x="5935485" y="-60911"/>
            <a:ext cx="3269351" cy="36956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294C-2845-4074-8D93-78AE06B72A5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924" y="6410803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FB382-02B5-4F9A-B0F1-4FEC0CC1B832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3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3998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C28F-2650-4429-BDD9-09C3C1C67B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" y="0"/>
            <a:ext cx="9143998" cy="31056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4731" cy="310562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F98F6-2B64-4254-9F8A-814954434C9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6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2D71E-1C60-40D7-AD90-ED152EE41949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3393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2589B-77EF-40F7-BC11-E505318C4C3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7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3559D-D633-4694-B869-3EA9B1C03FB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4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電機與電子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6387" cy="33874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"/>
            <a:ext cx="9259745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339"/>
            <a:ext cx="9076682" cy="338709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372307" y="3837276"/>
            <a:ext cx="53654" cy="219637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rgbClr val="4CCEE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C18A-E439-46F5-990A-30D71812433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電機與電子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0" y="-1"/>
            <a:ext cx="6257929" cy="69411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6" y="-83130"/>
            <a:ext cx="6691807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9" y="338"/>
            <a:ext cx="6820517" cy="685766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92CF-090E-479A-B3E9-DA270BD8E72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4" y="26732"/>
            <a:ext cx="2728405" cy="6831267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44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化工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24064" y="3338930"/>
            <a:ext cx="9119935" cy="37422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24066" y="52808"/>
            <a:ext cx="9119936" cy="3437629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" y="52808"/>
            <a:ext cx="9119936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2805"/>
            <a:ext cx="9112435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24065" y="0"/>
            <a:ext cx="9119936" cy="4214260"/>
          </a:xfrm>
          <a:prstGeom prst="rect">
            <a:avLst/>
          </a:prstGeom>
        </p:spPr>
      </p:pic>
      <p:sp>
        <p:nvSpPr>
          <p:cNvPr id="46" name="矩形 45"/>
          <p:cNvSpPr/>
          <p:nvPr userDrawn="1"/>
        </p:nvSpPr>
        <p:spPr>
          <a:xfrm>
            <a:off x="493818" y="4267065"/>
            <a:ext cx="51626" cy="1670968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399EC6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39F1A-6476-4157-BCC4-60F635192E3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化工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2263138" y="7855"/>
            <a:ext cx="6880862" cy="6840585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7" y="-19072"/>
            <a:ext cx="6880862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51" y="-42476"/>
            <a:ext cx="6238349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3753708" y="-19072"/>
            <a:ext cx="5369663" cy="802007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BDDF4-9866-458F-8BD4-4237A4C2C83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3" y="-15205"/>
            <a:ext cx="2728405" cy="6873206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4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土木與建築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93150"/>
            <a:ext cx="9154610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4511" y="-42120"/>
            <a:ext cx="9139646" cy="35603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25382"/>
            <a:ext cx="9139646" cy="35436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" y="-6911"/>
            <a:ext cx="9139646" cy="354365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7" y="48824"/>
            <a:ext cx="3802375" cy="282269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335025" y="4004552"/>
            <a:ext cx="51737" cy="2096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1000"/>
                  <a:lumOff val="39000"/>
                </a:schemeClr>
              </a:gs>
              <a:gs pos="100000">
                <a:schemeClr val="accent2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D237-5419-4D3D-B258-D69AA71B3C5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土木與建築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" y="-25382"/>
            <a:ext cx="9154610" cy="354365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509" y="-8706"/>
            <a:ext cx="9139531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14"/>
            <a:ext cx="9139646" cy="68914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9" y="-93150"/>
            <a:ext cx="6319221" cy="694244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2743200" y="-8706"/>
            <a:ext cx="6400840" cy="6858000"/>
          </a:xfrm>
          <a:prstGeom prst="rect">
            <a:avLst/>
          </a:prstGeom>
          <a:gradFill flip="none" rotWithShape="1">
            <a:gsLst>
              <a:gs pos="24000">
                <a:srgbClr val="F7F7F7">
                  <a:alpha val="88000"/>
                </a:srgbClr>
              </a:gs>
              <a:gs pos="0">
                <a:schemeClr val="bg1">
                  <a:lumMod val="95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6"/>
          <a:stretch/>
        </p:blipFill>
        <p:spPr>
          <a:xfrm>
            <a:off x="3028949" y="-42119"/>
            <a:ext cx="6115207" cy="31739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19" y="-25383"/>
            <a:ext cx="6319183" cy="6891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39" y="-6911"/>
            <a:ext cx="4251961" cy="690723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4" y="624013"/>
            <a:ext cx="3802375" cy="2822693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DC7D2-EC50-4FC2-B991-09F5D07B920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27323"/>
          <a:stretch/>
        </p:blipFill>
        <p:spPr>
          <a:xfrm>
            <a:off x="796792" y="-42999"/>
            <a:ext cx="3291840" cy="6891415"/>
          </a:xfrm>
          <a:prstGeom prst="rect">
            <a:avLst/>
          </a:prstGeom>
          <a:effectLst>
            <a:outerShdw blurRad="393700" dist="76200" dir="10560000" sx="99000" sy="99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41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設計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EB3F-C036-4529-8902-EA6AABC754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8003" cy="310562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37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-1" y="1"/>
            <a:ext cx="9147092" cy="310562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821708" cy="31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設計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 userDrawn="1"/>
        </p:nvSpPr>
        <p:spPr>
          <a:xfrm>
            <a:off x="0" y="1"/>
            <a:ext cx="9148002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DE913-9D66-4844-8950-BD022A11CF7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"/>
            <a:ext cx="6740082" cy="6892938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38"/>
            <a:ext cx="9317621" cy="699090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/>
          <a:stretch/>
        </p:blipFill>
        <p:spPr>
          <a:xfrm>
            <a:off x="3984368" y="26205"/>
            <a:ext cx="5184691" cy="685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37" y="0"/>
            <a:ext cx="2821708" cy="31056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" y="17469"/>
            <a:ext cx="2769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2908-3533-4707-ABFB-E5DA6E9C12EE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174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農業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0" y="-13855"/>
            <a:ext cx="9144000" cy="31390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516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0"/>
            <a:ext cx="9144000" cy="312516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183A-DEE7-45A2-9262-1354CF81E1F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農業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2"/>
          <a:stretch/>
        </p:blipFill>
        <p:spPr>
          <a:xfrm>
            <a:off x="3314700" y="-13855"/>
            <a:ext cx="5829300" cy="692519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"/>
          <a:stretch/>
        </p:blipFill>
        <p:spPr>
          <a:xfrm>
            <a:off x="1280160" y="0"/>
            <a:ext cx="7863840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80" y="0"/>
            <a:ext cx="6941820" cy="69113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40" y="-19540"/>
            <a:ext cx="4290060" cy="68775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0"/>
            <a:ext cx="2826038" cy="3100438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290-0C0A-4256-B62F-E7852C0327F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8" y="4316"/>
            <a:ext cx="2764312" cy="6888852"/>
          </a:xfrm>
          <a:prstGeom prst="rect">
            <a:avLst/>
          </a:prstGeom>
          <a:effectLst>
            <a:outerShdw blurRad="292100" dir="5040000" sx="90000" sy="9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6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1" y="-60912"/>
            <a:ext cx="9143999" cy="69189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70734"/>
            <a:ext cx="9022322" cy="50744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4" y="-60912"/>
            <a:ext cx="9159904" cy="6918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12"/>
            <a:ext cx="9144000" cy="6918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09"/>
          <a:stretch/>
        </p:blipFill>
        <p:spPr>
          <a:xfrm flipH="1">
            <a:off x="5935485" y="-60911"/>
            <a:ext cx="3269351" cy="36956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BB95-0AC3-42A2-9246-5AC34E64502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4924" y="6410803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A2FB382-02B5-4F9A-B0F1-4FEC0CC1B832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1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3998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B4C4-498F-4C05-B01A-2E4DBF8F480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" y="0"/>
            <a:ext cx="9143998" cy="31056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4731" cy="310562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93EE-80B6-4B4A-B24D-C2B07ACE753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55661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1"/>
            <a:ext cx="638887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7" y="0"/>
            <a:ext cx="3843344" cy="69274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4" y="5785"/>
            <a:ext cx="4946966" cy="692166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71" y="2"/>
            <a:ext cx="6275489" cy="685799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0"/>
            <a:ext cx="2728405" cy="6850302"/>
          </a:xfrm>
          <a:prstGeom prst="rect">
            <a:avLst/>
          </a:prstGeom>
          <a:effectLst>
            <a:outerShdw blurRad="419100" dist="50800" dir="66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動力機械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"/>
            <a:ext cx="9144000" cy="684371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7187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44206" y="3990371"/>
            <a:ext cx="53579" cy="1585912"/>
          </a:xfrm>
          <a:prstGeom prst="rect">
            <a:avLst/>
          </a:prstGeom>
          <a:gradFill flip="none" rotWithShape="1">
            <a:gsLst>
              <a:gs pos="0">
                <a:srgbClr val="EE9F12"/>
              </a:gs>
              <a:gs pos="50000">
                <a:schemeClr val="bg1">
                  <a:lumMod val="85000"/>
                </a:schemeClr>
              </a:gs>
              <a:gs pos="100000">
                <a:srgbClr val="F6A15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DAB6-5226-45A3-99D3-C7ED4A34261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動力機械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-2"/>
            <a:ext cx="4434840" cy="68580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285"/>
            <a:ext cx="7421880" cy="684371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99A0-AB29-42C0-9CC2-D0A9385775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-4"/>
            <a:ext cx="6880860" cy="68580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5" y="14285"/>
            <a:ext cx="2728405" cy="6843716"/>
          </a:xfrm>
          <a:prstGeom prst="rect">
            <a:avLst/>
          </a:prstGeom>
          <a:effectLst>
            <a:outerShdw blurRad="215900" dist="76200" dir="7200000" algn="ctr" rotWithShape="0">
              <a:srgbClr val="000000">
                <a:alpha val="2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2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電機與電子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6387" cy="33874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"/>
            <a:ext cx="9259745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6" y="339"/>
            <a:ext cx="9076682" cy="338709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372307" y="3837276"/>
            <a:ext cx="53654" cy="2196379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rgbClr val="4CCEE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54E3-095F-47C0-866C-A9EAFF58D8E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電機與電子群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56826" cy="685800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0" y="-1"/>
            <a:ext cx="6257929" cy="694113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16" y="-83130"/>
            <a:ext cx="6691807" cy="694078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9" y="338"/>
            <a:ext cx="6820517" cy="6857662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03C8F-A9D8-40A7-8462-F2DC44B5467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4" y="26732"/>
            <a:ext cx="2728405" cy="6831267"/>
          </a:xfrm>
          <a:prstGeom prst="rect">
            <a:avLst/>
          </a:prstGeom>
          <a:effectLst>
            <a:outerShdw blurRad="266700" dir="5400000" algn="ctr" rotWithShape="0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13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化工群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24064" y="3338930"/>
            <a:ext cx="9119935" cy="37422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rgbClr val="F9F9F9">
                  <a:shade val="100000"/>
                  <a:satMod val="115000"/>
                  <a:lumMod val="40000"/>
                  <a:lumOff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24066" y="52808"/>
            <a:ext cx="9119936" cy="3437629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EFCCD1"/>
              </a:gs>
              <a:gs pos="75000">
                <a:srgbClr val="399EC6"/>
              </a:gs>
              <a:gs pos="23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" y="52808"/>
            <a:ext cx="9119936" cy="686364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2805"/>
            <a:ext cx="9112435" cy="685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39855"/>
          <a:stretch/>
        </p:blipFill>
        <p:spPr>
          <a:xfrm>
            <a:off x="24065" y="0"/>
            <a:ext cx="9119936" cy="4214260"/>
          </a:xfrm>
          <a:prstGeom prst="rect">
            <a:avLst/>
          </a:prstGeom>
        </p:spPr>
      </p:pic>
      <p:sp>
        <p:nvSpPr>
          <p:cNvPr id="46" name="矩形 45"/>
          <p:cNvSpPr/>
          <p:nvPr userDrawn="1"/>
        </p:nvSpPr>
        <p:spPr>
          <a:xfrm>
            <a:off x="493818" y="4267065"/>
            <a:ext cx="51626" cy="1670968"/>
          </a:xfrm>
          <a:prstGeom prst="rect">
            <a:avLst/>
          </a:prstGeom>
          <a:gradFill flip="none" rotWithShape="1">
            <a:gsLst>
              <a:gs pos="0">
                <a:srgbClr val="4CCEE8"/>
              </a:gs>
              <a:gs pos="100000">
                <a:srgbClr val="399EC6"/>
              </a:gs>
            </a:gsLst>
            <a:lin ang="1578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D5ED-65FF-43A9-85EB-F95D0CFA037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25310" y="6356351"/>
            <a:ext cx="2057400" cy="365125"/>
          </a:xfrm>
        </p:spPr>
        <p:txBody>
          <a:bodyPr/>
          <a:lstStyle>
            <a:lvl1pPr>
              <a:defRPr sz="1600"/>
            </a:lvl1pPr>
          </a:lstStyle>
          <a:p>
            <a:fld id="{8A2FB382-02B5-4F9A-B0F1-4FEC0CC1B83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117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97.xml"/><Relationship Id="rId89" Type="http://schemas.openxmlformats.org/officeDocument/2006/relationships/slideLayout" Target="../slideLayouts/slideLayout102.xml"/><Relationship Id="rId11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87.xml"/><Relationship Id="rId79" Type="http://schemas.openxmlformats.org/officeDocument/2006/relationships/slideLayout" Target="../slideLayouts/slideLayout92.xml"/><Relationship Id="rId102" Type="http://schemas.openxmlformats.org/officeDocument/2006/relationships/slideLayout" Target="../slideLayouts/slideLayout115.xml"/><Relationship Id="rId123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8.xml"/><Relationship Id="rId90" Type="http://schemas.openxmlformats.org/officeDocument/2006/relationships/slideLayout" Target="../slideLayouts/slideLayout103.xml"/><Relationship Id="rId95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77.xml"/><Relationship Id="rId69" Type="http://schemas.openxmlformats.org/officeDocument/2006/relationships/slideLayout" Target="../slideLayouts/slideLayout82.xml"/><Relationship Id="rId113" Type="http://schemas.openxmlformats.org/officeDocument/2006/relationships/slideLayout" Target="../slideLayouts/slideLayout126.xml"/><Relationship Id="rId118" Type="http://schemas.openxmlformats.org/officeDocument/2006/relationships/slideLayout" Target="../slideLayouts/slideLayout131.xml"/><Relationship Id="rId80" Type="http://schemas.openxmlformats.org/officeDocument/2006/relationships/slideLayout" Target="../slideLayouts/slideLayout93.xml"/><Relationship Id="rId85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72.xml"/><Relationship Id="rId103" Type="http://schemas.openxmlformats.org/officeDocument/2006/relationships/slideLayout" Target="../slideLayouts/slideLayout116.xml"/><Relationship Id="rId108" Type="http://schemas.openxmlformats.org/officeDocument/2006/relationships/slideLayout" Target="../slideLayouts/slideLayout121.xml"/><Relationship Id="rId124" Type="http://schemas.openxmlformats.org/officeDocument/2006/relationships/slideLayout" Target="../slideLayouts/slideLayout137.xml"/><Relationship Id="rId54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104.xml"/><Relationship Id="rId9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62.xml"/><Relationship Id="rId114" Type="http://schemas.openxmlformats.org/officeDocument/2006/relationships/slideLayout" Target="../slideLayouts/slideLayout127.xml"/><Relationship Id="rId119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94.xml"/><Relationship Id="rId86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109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110.xml"/><Relationship Id="rId104" Type="http://schemas.openxmlformats.org/officeDocument/2006/relationships/slideLayout" Target="../slideLayouts/slideLayout117.xml"/><Relationship Id="rId120" Type="http://schemas.openxmlformats.org/officeDocument/2006/relationships/slideLayout" Target="../slideLayouts/slideLayout133.xml"/><Relationship Id="rId125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9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100.xml"/><Relationship Id="rId110" Type="http://schemas.openxmlformats.org/officeDocument/2006/relationships/slideLayout" Target="../slideLayouts/slideLayout123.xml"/><Relationship Id="rId115" Type="http://schemas.openxmlformats.org/officeDocument/2006/relationships/slideLayout" Target="../slideLayouts/slideLayout128.xml"/><Relationship Id="rId61" Type="http://schemas.openxmlformats.org/officeDocument/2006/relationships/slideLayout" Target="../slideLayouts/slideLayout74.xml"/><Relationship Id="rId82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90.xml"/><Relationship Id="rId100" Type="http://schemas.openxmlformats.org/officeDocument/2006/relationships/slideLayout" Target="../slideLayouts/slideLayout113.xml"/><Relationship Id="rId105" Type="http://schemas.openxmlformats.org/officeDocument/2006/relationships/slideLayout" Target="../slideLayouts/slideLayout118.xml"/><Relationship Id="rId126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106.xml"/><Relationship Id="rId98" Type="http://schemas.openxmlformats.org/officeDocument/2006/relationships/slideLayout" Target="../slideLayouts/slideLayout111.xml"/><Relationship Id="rId121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80.xml"/><Relationship Id="rId1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96.xml"/><Relationship Id="rId88" Type="http://schemas.openxmlformats.org/officeDocument/2006/relationships/slideLayout" Target="../slideLayouts/slideLayout101.xml"/><Relationship Id="rId111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70.xml"/><Relationship Id="rId10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86.xml"/><Relationship Id="rId78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107.xml"/><Relationship Id="rId99" Type="http://schemas.openxmlformats.org/officeDocument/2006/relationships/slideLayout" Target="../slideLayouts/slideLayout112.xml"/><Relationship Id="rId101" Type="http://schemas.openxmlformats.org/officeDocument/2006/relationships/slideLayout" Target="../slideLayouts/slideLayout114.xml"/><Relationship Id="rId122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5DC2-6F9E-4A4F-B2EE-97188A71EA90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980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  <p:sldLayoutId id="2147484540" r:id="rId12"/>
    <p:sldLayoutId id="214748454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5DC2-6F9E-4A4F-B2EE-97188A71EA90}" type="datetime1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D9CB-1B83-45FA-91B1-C6B4B326574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690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  <p:sldLayoutId id="2147484598" r:id="rId12"/>
    <p:sldLayoutId id="2147484599" r:id="rId13"/>
    <p:sldLayoutId id="2147484600" r:id="rId14"/>
    <p:sldLayoutId id="2147484601" r:id="rId15"/>
    <p:sldLayoutId id="2147484602" r:id="rId16"/>
    <p:sldLayoutId id="2147484603" r:id="rId17"/>
    <p:sldLayoutId id="2147484604" r:id="rId18"/>
    <p:sldLayoutId id="2147484605" r:id="rId19"/>
    <p:sldLayoutId id="2147484606" r:id="rId20"/>
    <p:sldLayoutId id="2147484607" r:id="rId21"/>
    <p:sldLayoutId id="2147484467" r:id="rId22"/>
    <p:sldLayoutId id="2147484157" r:id="rId23"/>
    <p:sldLayoutId id="2147483960" r:id="rId24"/>
    <p:sldLayoutId id="2147483961" r:id="rId25"/>
    <p:sldLayoutId id="2147483962" r:id="rId26"/>
    <p:sldLayoutId id="2147483723" r:id="rId27"/>
    <p:sldLayoutId id="2147483724" r:id="rId28"/>
    <p:sldLayoutId id="2147483728" r:id="rId29"/>
    <p:sldLayoutId id="2147483732" r:id="rId30"/>
    <p:sldLayoutId id="2147483733" r:id="rId31"/>
    <p:sldLayoutId id="2147483734" r:id="rId32"/>
    <p:sldLayoutId id="2147483735" r:id="rId33"/>
    <p:sldLayoutId id="2147483781" r:id="rId34"/>
    <p:sldLayoutId id="2147483782" r:id="rId35"/>
    <p:sldLayoutId id="2147483783" r:id="rId36"/>
    <p:sldLayoutId id="2147483784" r:id="rId37"/>
    <p:sldLayoutId id="2147483785" r:id="rId38"/>
    <p:sldLayoutId id="2147483786" r:id="rId39"/>
    <p:sldLayoutId id="2147483787" r:id="rId40"/>
    <p:sldLayoutId id="2147483788" r:id="rId41"/>
    <p:sldLayoutId id="2147483789" r:id="rId42"/>
    <p:sldLayoutId id="2147483790" r:id="rId43"/>
    <p:sldLayoutId id="2147483791" r:id="rId44"/>
    <p:sldLayoutId id="2147483792" r:id="rId45"/>
    <p:sldLayoutId id="2147483793" r:id="rId46"/>
    <p:sldLayoutId id="2147483794" r:id="rId47"/>
    <p:sldLayoutId id="2147483795" r:id="rId48"/>
    <p:sldLayoutId id="2147483762" r:id="rId49"/>
    <p:sldLayoutId id="2147483763" r:id="rId50"/>
    <p:sldLayoutId id="2147483764" r:id="rId51"/>
    <p:sldLayoutId id="2147483765" r:id="rId52"/>
    <p:sldLayoutId id="2147483766" r:id="rId53"/>
    <p:sldLayoutId id="2147483767" r:id="rId54"/>
    <p:sldLayoutId id="2147483768" r:id="rId55"/>
    <p:sldLayoutId id="2147483769" r:id="rId56"/>
    <p:sldLayoutId id="2147483770" r:id="rId57"/>
    <p:sldLayoutId id="2147483771" r:id="rId58"/>
    <p:sldLayoutId id="2147483772" r:id="rId59"/>
    <p:sldLayoutId id="2147483773" r:id="rId60"/>
    <p:sldLayoutId id="2147483774" r:id="rId61"/>
    <p:sldLayoutId id="2147483775" r:id="rId62"/>
    <p:sldLayoutId id="2147483776" r:id="rId63"/>
    <p:sldLayoutId id="2147483800" r:id="rId64"/>
    <p:sldLayoutId id="2147483801" r:id="rId65"/>
    <p:sldLayoutId id="2147483802" r:id="rId66"/>
    <p:sldLayoutId id="2147483803" r:id="rId67"/>
    <p:sldLayoutId id="2147483804" r:id="rId68"/>
    <p:sldLayoutId id="2147483805" r:id="rId69"/>
    <p:sldLayoutId id="2147483806" r:id="rId70"/>
    <p:sldLayoutId id="2147483807" r:id="rId71"/>
    <p:sldLayoutId id="2147483808" r:id="rId72"/>
    <p:sldLayoutId id="2147483809" r:id="rId73"/>
    <p:sldLayoutId id="2147483810" r:id="rId74"/>
    <p:sldLayoutId id="2147483811" r:id="rId75"/>
    <p:sldLayoutId id="2147483812" r:id="rId76"/>
    <p:sldLayoutId id="2147483813" r:id="rId77"/>
    <p:sldLayoutId id="2147483814" r:id="rId78"/>
    <p:sldLayoutId id="2147483819" r:id="rId79"/>
    <p:sldLayoutId id="2147483820" r:id="rId80"/>
    <p:sldLayoutId id="2147483821" r:id="rId81"/>
    <p:sldLayoutId id="2147483822" r:id="rId82"/>
    <p:sldLayoutId id="2147483823" r:id="rId83"/>
    <p:sldLayoutId id="2147483824" r:id="rId84"/>
    <p:sldLayoutId id="2147483825" r:id="rId85"/>
    <p:sldLayoutId id="2147483826" r:id="rId86"/>
    <p:sldLayoutId id="2147483827" r:id="rId87"/>
    <p:sldLayoutId id="2147483828" r:id="rId88"/>
    <p:sldLayoutId id="2147483829" r:id="rId89"/>
    <p:sldLayoutId id="2147483830" r:id="rId90"/>
    <p:sldLayoutId id="2147483831" r:id="rId91"/>
    <p:sldLayoutId id="2147483832" r:id="rId92"/>
    <p:sldLayoutId id="2147483833" r:id="rId93"/>
    <p:sldLayoutId id="2147483838" r:id="rId94"/>
    <p:sldLayoutId id="2147483839" r:id="rId95"/>
    <p:sldLayoutId id="2147483840" r:id="rId96"/>
    <p:sldLayoutId id="2147483841" r:id="rId97"/>
    <p:sldLayoutId id="2147483842" r:id="rId98"/>
    <p:sldLayoutId id="2147483843" r:id="rId99"/>
    <p:sldLayoutId id="2147483844" r:id="rId100"/>
    <p:sldLayoutId id="2147483845" r:id="rId101"/>
    <p:sldLayoutId id="2147483846" r:id="rId102"/>
    <p:sldLayoutId id="2147483847" r:id="rId103"/>
    <p:sldLayoutId id="2147483848" r:id="rId104"/>
    <p:sldLayoutId id="2147483849" r:id="rId105"/>
    <p:sldLayoutId id="2147483850" r:id="rId106"/>
    <p:sldLayoutId id="2147483851" r:id="rId107"/>
    <p:sldLayoutId id="2147483852" r:id="rId108"/>
    <p:sldLayoutId id="2147483739" r:id="rId109"/>
    <p:sldLayoutId id="2147484129" r:id="rId110"/>
    <p:sldLayoutId id="2147484130" r:id="rId111"/>
    <p:sldLayoutId id="2147484131" r:id="rId112"/>
    <p:sldLayoutId id="2147484132" r:id="rId113"/>
    <p:sldLayoutId id="2147484133" r:id="rId114"/>
    <p:sldLayoutId id="2147484134" r:id="rId115"/>
    <p:sldLayoutId id="2147484135" r:id="rId116"/>
    <p:sldLayoutId id="2147484136" r:id="rId117"/>
    <p:sldLayoutId id="2147484137" r:id="rId118"/>
    <p:sldLayoutId id="2147484138" r:id="rId119"/>
    <p:sldLayoutId id="2147484139" r:id="rId120"/>
    <p:sldLayoutId id="2147484140" r:id="rId121"/>
    <p:sldLayoutId id="2147484141" r:id="rId122"/>
    <p:sldLayoutId id="2147484142" r:id="rId123"/>
    <p:sldLayoutId id="2147484143" r:id="rId124"/>
    <p:sldLayoutId id="2147484324" r:id="rId12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7.gi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7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0.jpeg"/><Relationship Id="rId4" Type="http://schemas.openxmlformats.org/officeDocument/2006/relationships/image" Target="../media/image37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gif"/><Relationship Id="rId4" Type="http://schemas.openxmlformats.org/officeDocument/2006/relationships/image" Target="../media/image20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pn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10" Type="http://schemas.openxmlformats.org/officeDocument/2006/relationships/image" Target="../media/image37.gif"/><Relationship Id="rId4" Type="http://schemas.openxmlformats.org/officeDocument/2006/relationships/image" Target="../media/image204.png"/><Relationship Id="rId9" Type="http://schemas.openxmlformats.org/officeDocument/2006/relationships/image" Target="../media/image20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37.gif"/><Relationship Id="rId5" Type="http://schemas.openxmlformats.org/officeDocument/2006/relationships/image" Target="../media/image53.png"/><Relationship Id="rId10" Type="http://schemas.microsoft.com/office/2007/relationships/hdphoto" Target="../media/hdphoto1.wdp"/><Relationship Id="rId4" Type="http://schemas.openxmlformats.org/officeDocument/2006/relationships/image" Target="../media/image52.png"/><Relationship Id="rId9" Type="http://schemas.openxmlformats.org/officeDocument/2006/relationships/image" Target="../media/image5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gif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jpe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jpe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jpeg"/><Relationship Id="rId5" Type="http://schemas.openxmlformats.org/officeDocument/2006/relationships/image" Target="../media/image37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gi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gif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gif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2.wdp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76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jpeg"/><Relationship Id="rId4" Type="http://schemas.openxmlformats.org/officeDocument/2006/relationships/image" Target="../media/image37.gi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gif"/><Relationship Id="rId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2.jpeg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gif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gi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gif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gif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gif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37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51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3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gif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hyperlink" Target="&#31777;&#22577;&#36899;&#32080;&#27284;/&#24433;&#29255;/&#22303;&#26408;&#33287;&#24314;&#31689;&#32676;%20&#23560;&#26989;%20&#36896;&#22411;&#23526;&#32722;.wmv" TargetMode="External"/><Relationship Id="rId7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Relationship Id="rId9" Type="http://schemas.openxmlformats.org/officeDocument/2006/relationships/image" Target="../media/image37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gif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gif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9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gif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hyperlink" Target="&#31777;&#22577;&#36899;&#32080;&#27284;/&#24433;&#29255;/&#21270;&#24037;&#35037;&#32622;.wmv" TargetMode="External"/><Relationship Id="rId7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37.gif"/><Relationship Id="rId4" Type="http://schemas.openxmlformats.org/officeDocument/2006/relationships/image" Target="../media/image139.jpeg"/><Relationship Id="rId9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gif"/><Relationship Id="rId4" Type="http://schemas.openxmlformats.org/officeDocument/2006/relationships/image" Target="../media/image1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37.gi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37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gif"/><Relationship Id="rId4" Type="http://schemas.openxmlformats.org/officeDocument/2006/relationships/image" Target="../media/image14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jpeg"/><Relationship Id="rId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gif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37.gi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67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61.png"/><Relationship Id="rId9" Type="http://schemas.openxmlformats.org/officeDocument/2006/relationships/image" Target="../media/image37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gif"/><Relationship Id="rId4" Type="http://schemas.openxmlformats.org/officeDocument/2006/relationships/image" Target="../media/image16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gi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2.jpe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37.gif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37.gif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gif"/><Relationship Id="rId4" Type="http://schemas.openxmlformats.org/officeDocument/2006/relationships/image" Target="../media/image1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67744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51520" y="4120727"/>
            <a:ext cx="835292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33CC"/>
                </a:solidFill>
                <a:latin typeface="華康儷中黑" pitchFamily="49" charset="-120"/>
                <a:ea typeface="華康儷中黑" pitchFamily="49" charset="-120"/>
              </a:rPr>
              <a:t>報告人：國立岡山農工  </a:t>
            </a:r>
            <a:r>
              <a:rPr lang="zh-TW" altLang="en-US" sz="3200" dirty="0" smtClean="0">
                <a:solidFill>
                  <a:srgbClr val="0033CC"/>
                </a:solidFill>
                <a:latin typeface="華康儷中黑" pitchFamily="49" charset="-120"/>
                <a:ea typeface="華康儷中黑" pitchFamily="49" charset="-120"/>
              </a:rPr>
              <a:t>教務</a:t>
            </a:r>
            <a:r>
              <a:rPr lang="zh-TW" altLang="en-US" sz="3200" dirty="0" smtClean="0">
                <a:solidFill>
                  <a:srgbClr val="0033CC"/>
                </a:solidFill>
                <a:latin typeface="華康儷中黑" pitchFamily="49" charset="-120"/>
                <a:ea typeface="華康儷中黑" pitchFamily="49" charset="-120"/>
              </a:rPr>
              <a:t>處</a:t>
            </a:r>
            <a:r>
              <a:rPr lang="zh-TW" altLang="en-US" sz="3200" dirty="0" smtClean="0">
                <a:solidFill>
                  <a:srgbClr val="0033CC"/>
                </a:solidFill>
                <a:latin typeface="華康儷中黑" pitchFamily="49" charset="-120"/>
                <a:ea typeface="華康儷中黑" pitchFamily="49" charset="-120"/>
              </a:rPr>
              <a:t>鄭明仁主任</a:t>
            </a:r>
            <a:endParaRPr lang="zh-TW" altLang="en-US" sz="3200" dirty="0">
              <a:solidFill>
                <a:srgbClr val="0033CC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5" name="手繪多邊形 4"/>
          <p:cNvSpPr/>
          <p:nvPr/>
        </p:nvSpPr>
        <p:spPr>
          <a:xfrm>
            <a:off x="0" y="4413115"/>
            <a:ext cx="9166860" cy="2433425"/>
          </a:xfrm>
          <a:custGeom>
            <a:avLst/>
            <a:gdLst>
              <a:gd name="connsiteX0" fmla="*/ 0 w 9155430"/>
              <a:gd name="connsiteY0" fmla="*/ 148590 h 2926080"/>
              <a:gd name="connsiteX1" fmla="*/ 0 w 9155430"/>
              <a:gd name="connsiteY1" fmla="*/ 2926080 h 2926080"/>
              <a:gd name="connsiteX2" fmla="*/ 9155430 w 9155430"/>
              <a:gd name="connsiteY2" fmla="*/ 2926080 h 2926080"/>
              <a:gd name="connsiteX3" fmla="*/ 9155430 w 9155430"/>
              <a:gd name="connsiteY3" fmla="*/ 0 h 2926080"/>
              <a:gd name="connsiteX4" fmla="*/ 0 w 9155430"/>
              <a:gd name="connsiteY4" fmla="*/ 148590 h 2926080"/>
              <a:gd name="connsiteX0" fmla="*/ 0 w 9155430"/>
              <a:gd name="connsiteY0" fmla="*/ 438006 h 3215496"/>
              <a:gd name="connsiteX1" fmla="*/ 0 w 9155430"/>
              <a:gd name="connsiteY1" fmla="*/ 3215496 h 3215496"/>
              <a:gd name="connsiteX2" fmla="*/ 9155430 w 9155430"/>
              <a:gd name="connsiteY2" fmla="*/ 3215496 h 3215496"/>
              <a:gd name="connsiteX3" fmla="*/ 9155430 w 9155430"/>
              <a:gd name="connsiteY3" fmla="*/ 289416 h 3215496"/>
              <a:gd name="connsiteX4" fmla="*/ 0 w 9155430"/>
              <a:gd name="connsiteY4" fmla="*/ 438006 h 3215496"/>
              <a:gd name="connsiteX0" fmla="*/ 0 w 9155430"/>
              <a:gd name="connsiteY0" fmla="*/ 272723 h 3050213"/>
              <a:gd name="connsiteX1" fmla="*/ 0 w 9155430"/>
              <a:gd name="connsiteY1" fmla="*/ 3050213 h 3050213"/>
              <a:gd name="connsiteX2" fmla="*/ 9155430 w 9155430"/>
              <a:gd name="connsiteY2" fmla="*/ 3050213 h 3050213"/>
              <a:gd name="connsiteX3" fmla="*/ 9155430 w 9155430"/>
              <a:gd name="connsiteY3" fmla="*/ 124133 h 3050213"/>
              <a:gd name="connsiteX4" fmla="*/ 4606290 w 9155430"/>
              <a:gd name="connsiteY4" fmla="*/ 981383 h 3050213"/>
              <a:gd name="connsiteX5" fmla="*/ 0 w 9155430"/>
              <a:gd name="connsiteY5" fmla="*/ 272723 h 3050213"/>
              <a:gd name="connsiteX0" fmla="*/ 0 w 9155430"/>
              <a:gd name="connsiteY0" fmla="*/ 272723 h 3050213"/>
              <a:gd name="connsiteX1" fmla="*/ 0 w 9155430"/>
              <a:gd name="connsiteY1" fmla="*/ 3050213 h 3050213"/>
              <a:gd name="connsiteX2" fmla="*/ 9155430 w 9155430"/>
              <a:gd name="connsiteY2" fmla="*/ 3050213 h 3050213"/>
              <a:gd name="connsiteX3" fmla="*/ 9155430 w 9155430"/>
              <a:gd name="connsiteY3" fmla="*/ 124133 h 3050213"/>
              <a:gd name="connsiteX4" fmla="*/ 4606290 w 9155430"/>
              <a:gd name="connsiteY4" fmla="*/ 981383 h 3050213"/>
              <a:gd name="connsiteX5" fmla="*/ 0 w 9155430"/>
              <a:gd name="connsiteY5" fmla="*/ 272723 h 3050213"/>
              <a:gd name="connsiteX0" fmla="*/ 0 w 9155430"/>
              <a:gd name="connsiteY0" fmla="*/ 148590 h 2926080"/>
              <a:gd name="connsiteX1" fmla="*/ 0 w 9155430"/>
              <a:gd name="connsiteY1" fmla="*/ 2926080 h 2926080"/>
              <a:gd name="connsiteX2" fmla="*/ 9155430 w 9155430"/>
              <a:gd name="connsiteY2" fmla="*/ 2926080 h 2926080"/>
              <a:gd name="connsiteX3" fmla="*/ 9155430 w 9155430"/>
              <a:gd name="connsiteY3" fmla="*/ 0 h 2926080"/>
              <a:gd name="connsiteX4" fmla="*/ 4606290 w 9155430"/>
              <a:gd name="connsiteY4" fmla="*/ 857250 h 2926080"/>
              <a:gd name="connsiteX5" fmla="*/ 0 w 9155430"/>
              <a:gd name="connsiteY5" fmla="*/ 148590 h 2926080"/>
              <a:gd name="connsiteX0" fmla="*/ 0 w 9166860"/>
              <a:gd name="connsiteY0" fmla="*/ 1521786 h 4299276"/>
              <a:gd name="connsiteX1" fmla="*/ 0 w 9166860"/>
              <a:gd name="connsiteY1" fmla="*/ 4299276 h 4299276"/>
              <a:gd name="connsiteX2" fmla="*/ 9155430 w 9166860"/>
              <a:gd name="connsiteY2" fmla="*/ 4299276 h 4299276"/>
              <a:gd name="connsiteX3" fmla="*/ 9166860 w 9166860"/>
              <a:gd name="connsiteY3" fmla="*/ 0 h 4299276"/>
              <a:gd name="connsiteX4" fmla="*/ 4606290 w 9166860"/>
              <a:gd name="connsiteY4" fmla="*/ 2230446 h 4299276"/>
              <a:gd name="connsiteX5" fmla="*/ 0 w 9166860"/>
              <a:gd name="connsiteY5" fmla="*/ 1521786 h 4299276"/>
              <a:gd name="connsiteX0" fmla="*/ 0 w 9166860"/>
              <a:gd name="connsiteY0" fmla="*/ 1521786 h 4299276"/>
              <a:gd name="connsiteX1" fmla="*/ 0 w 9166860"/>
              <a:gd name="connsiteY1" fmla="*/ 4299276 h 4299276"/>
              <a:gd name="connsiteX2" fmla="*/ 9155430 w 9166860"/>
              <a:gd name="connsiteY2" fmla="*/ 4299276 h 4299276"/>
              <a:gd name="connsiteX3" fmla="*/ 9166860 w 9166860"/>
              <a:gd name="connsiteY3" fmla="*/ 0 h 4299276"/>
              <a:gd name="connsiteX4" fmla="*/ 4606290 w 9166860"/>
              <a:gd name="connsiteY4" fmla="*/ 2230446 h 4299276"/>
              <a:gd name="connsiteX5" fmla="*/ 0 w 9166860"/>
              <a:gd name="connsiteY5" fmla="*/ 1521786 h 42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6860" h="4299276">
                <a:moveTo>
                  <a:pt x="0" y="1521786"/>
                </a:moveTo>
                <a:lnTo>
                  <a:pt x="0" y="4299276"/>
                </a:lnTo>
                <a:lnTo>
                  <a:pt x="9155430" y="4299276"/>
                </a:lnTo>
                <a:lnTo>
                  <a:pt x="9166860" y="0"/>
                </a:lnTo>
                <a:cubicBezTo>
                  <a:pt x="8075295" y="1659319"/>
                  <a:pt x="6132195" y="2205681"/>
                  <a:pt x="4606290" y="2230446"/>
                </a:cubicBezTo>
                <a:cubicBezTo>
                  <a:pt x="3080385" y="2255211"/>
                  <a:pt x="1040130" y="2072331"/>
                  <a:pt x="0" y="1521786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手繪多邊形 11"/>
          <p:cNvSpPr/>
          <p:nvPr/>
        </p:nvSpPr>
        <p:spPr>
          <a:xfrm>
            <a:off x="-11430" y="5560444"/>
            <a:ext cx="9178290" cy="1297556"/>
          </a:xfrm>
          <a:custGeom>
            <a:avLst/>
            <a:gdLst>
              <a:gd name="connsiteX0" fmla="*/ 0 w 9155430"/>
              <a:gd name="connsiteY0" fmla="*/ 148590 h 2926080"/>
              <a:gd name="connsiteX1" fmla="*/ 0 w 9155430"/>
              <a:gd name="connsiteY1" fmla="*/ 2926080 h 2926080"/>
              <a:gd name="connsiteX2" fmla="*/ 9155430 w 9155430"/>
              <a:gd name="connsiteY2" fmla="*/ 2926080 h 2926080"/>
              <a:gd name="connsiteX3" fmla="*/ 9155430 w 9155430"/>
              <a:gd name="connsiteY3" fmla="*/ 0 h 2926080"/>
              <a:gd name="connsiteX4" fmla="*/ 0 w 9155430"/>
              <a:gd name="connsiteY4" fmla="*/ 148590 h 2926080"/>
              <a:gd name="connsiteX0" fmla="*/ 0 w 9155430"/>
              <a:gd name="connsiteY0" fmla="*/ 438006 h 3215496"/>
              <a:gd name="connsiteX1" fmla="*/ 0 w 9155430"/>
              <a:gd name="connsiteY1" fmla="*/ 3215496 h 3215496"/>
              <a:gd name="connsiteX2" fmla="*/ 9155430 w 9155430"/>
              <a:gd name="connsiteY2" fmla="*/ 3215496 h 3215496"/>
              <a:gd name="connsiteX3" fmla="*/ 9155430 w 9155430"/>
              <a:gd name="connsiteY3" fmla="*/ 289416 h 3215496"/>
              <a:gd name="connsiteX4" fmla="*/ 0 w 9155430"/>
              <a:gd name="connsiteY4" fmla="*/ 438006 h 3215496"/>
              <a:gd name="connsiteX0" fmla="*/ 0 w 9155430"/>
              <a:gd name="connsiteY0" fmla="*/ 272723 h 3050213"/>
              <a:gd name="connsiteX1" fmla="*/ 0 w 9155430"/>
              <a:gd name="connsiteY1" fmla="*/ 3050213 h 3050213"/>
              <a:gd name="connsiteX2" fmla="*/ 9155430 w 9155430"/>
              <a:gd name="connsiteY2" fmla="*/ 3050213 h 3050213"/>
              <a:gd name="connsiteX3" fmla="*/ 9155430 w 9155430"/>
              <a:gd name="connsiteY3" fmla="*/ 124133 h 3050213"/>
              <a:gd name="connsiteX4" fmla="*/ 4606290 w 9155430"/>
              <a:gd name="connsiteY4" fmla="*/ 981383 h 3050213"/>
              <a:gd name="connsiteX5" fmla="*/ 0 w 9155430"/>
              <a:gd name="connsiteY5" fmla="*/ 272723 h 3050213"/>
              <a:gd name="connsiteX0" fmla="*/ 0 w 9155430"/>
              <a:gd name="connsiteY0" fmla="*/ 272723 h 3050213"/>
              <a:gd name="connsiteX1" fmla="*/ 0 w 9155430"/>
              <a:gd name="connsiteY1" fmla="*/ 3050213 h 3050213"/>
              <a:gd name="connsiteX2" fmla="*/ 9155430 w 9155430"/>
              <a:gd name="connsiteY2" fmla="*/ 3050213 h 3050213"/>
              <a:gd name="connsiteX3" fmla="*/ 9155430 w 9155430"/>
              <a:gd name="connsiteY3" fmla="*/ 124133 h 3050213"/>
              <a:gd name="connsiteX4" fmla="*/ 4606290 w 9155430"/>
              <a:gd name="connsiteY4" fmla="*/ 981383 h 3050213"/>
              <a:gd name="connsiteX5" fmla="*/ 0 w 9155430"/>
              <a:gd name="connsiteY5" fmla="*/ 272723 h 3050213"/>
              <a:gd name="connsiteX0" fmla="*/ 0 w 9155430"/>
              <a:gd name="connsiteY0" fmla="*/ 148590 h 2926080"/>
              <a:gd name="connsiteX1" fmla="*/ 0 w 9155430"/>
              <a:gd name="connsiteY1" fmla="*/ 2926080 h 2926080"/>
              <a:gd name="connsiteX2" fmla="*/ 9155430 w 9155430"/>
              <a:gd name="connsiteY2" fmla="*/ 2926080 h 2926080"/>
              <a:gd name="connsiteX3" fmla="*/ 9155430 w 9155430"/>
              <a:gd name="connsiteY3" fmla="*/ 0 h 2926080"/>
              <a:gd name="connsiteX4" fmla="*/ 4606290 w 9155430"/>
              <a:gd name="connsiteY4" fmla="*/ 857250 h 2926080"/>
              <a:gd name="connsiteX5" fmla="*/ 0 w 9155430"/>
              <a:gd name="connsiteY5" fmla="*/ 148590 h 2926080"/>
              <a:gd name="connsiteX0" fmla="*/ 11430 w 9155430"/>
              <a:gd name="connsiteY0" fmla="*/ 0 h 3620839"/>
              <a:gd name="connsiteX1" fmla="*/ 0 w 9155430"/>
              <a:gd name="connsiteY1" fmla="*/ 3620839 h 3620839"/>
              <a:gd name="connsiteX2" fmla="*/ 9155430 w 9155430"/>
              <a:gd name="connsiteY2" fmla="*/ 3620839 h 3620839"/>
              <a:gd name="connsiteX3" fmla="*/ 9155430 w 9155430"/>
              <a:gd name="connsiteY3" fmla="*/ 694759 h 3620839"/>
              <a:gd name="connsiteX4" fmla="*/ 4606290 w 9155430"/>
              <a:gd name="connsiteY4" fmla="*/ 1552009 h 3620839"/>
              <a:gd name="connsiteX5" fmla="*/ 11430 w 9155430"/>
              <a:gd name="connsiteY5" fmla="*/ 0 h 3620839"/>
              <a:gd name="connsiteX0" fmla="*/ 11430 w 9155430"/>
              <a:gd name="connsiteY0" fmla="*/ 0 h 3620839"/>
              <a:gd name="connsiteX1" fmla="*/ 0 w 9155430"/>
              <a:gd name="connsiteY1" fmla="*/ 3620839 h 3620839"/>
              <a:gd name="connsiteX2" fmla="*/ 9155430 w 9155430"/>
              <a:gd name="connsiteY2" fmla="*/ 3620839 h 3620839"/>
              <a:gd name="connsiteX3" fmla="*/ 9155430 w 9155430"/>
              <a:gd name="connsiteY3" fmla="*/ 694759 h 3620839"/>
              <a:gd name="connsiteX4" fmla="*/ 4606290 w 9155430"/>
              <a:gd name="connsiteY4" fmla="*/ 1552009 h 3620839"/>
              <a:gd name="connsiteX5" fmla="*/ 11430 w 9155430"/>
              <a:gd name="connsiteY5" fmla="*/ 0 h 3620839"/>
              <a:gd name="connsiteX0" fmla="*/ 11430 w 9155430"/>
              <a:gd name="connsiteY0" fmla="*/ 0 h 3620839"/>
              <a:gd name="connsiteX1" fmla="*/ 0 w 9155430"/>
              <a:gd name="connsiteY1" fmla="*/ 3620839 h 3620839"/>
              <a:gd name="connsiteX2" fmla="*/ 9155430 w 9155430"/>
              <a:gd name="connsiteY2" fmla="*/ 3620839 h 3620839"/>
              <a:gd name="connsiteX3" fmla="*/ 9155430 w 9155430"/>
              <a:gd name="connsiteY3" fmla="*/ 694759 h 3620839"/>
              <a:gd name="connsiteX4" fmla="*/ 4606290 w 9155430"/>
              <a:gd name="connsiteY4" fmla="*/ 1552009 h 3620839"/>
              <a:gd name="connsiteX5" fmla="*/ 11430 w 9155430"/>
              <a:gd name="connsiteY5" fmla="*/ 0 h 3620839"/>
              <a:gd name="connsiteX0" fmla="*/ 11430 w 9155430"/>
              <a:gd name="connsiteY0" fmla="*/ 0 h 3620839"/>
              <a:gd name="connsiteX1" fmla="*/ 0 w 9155430"/>
              <a:gd name="connsiteY1" fmla="*/ 3620839 h 3620839"/>
              <a:gd name="connsiteX2" fmla="*/ 9155430 w 9155430"/>
              <a:gd name="connsiteY2" fmla="*/ 3620839 h 3620839"/>
              <a:gd name="connsiteX3" fmla="*/ 9155430 w 9155430"/>
              <a:gd name="connsiteY3" fmla="*/ 694759 h 3620839"/>
              <a:gd name="connsiteX4" fmla="*/ 4606290 w 9155430"/>
              <a:gd name="connsiteY4" fmla="*/ 1552009 h 3620839"/>
              <a:gd name="connsiteX5" fmla="*/ 11430 w 9155430"/>
              <a:gd name="connsiteY5" fmla="*/ 0 h 3620839"/>
              <a:gd name="connsiteX0" fmla="*/ 11430 w 9155430"/>
              <a:gd name="connsiteY0" fmla="*/ 182402 h 3803241"/>
              <a:gd name="connsiteX1" fmla="*/ 0 w 9155430"/>
              <a:gd name="connsiteY1" fmla="*/ 3803241 h 3803241"/>
              <a:gd name="connsiteX2" fmla="*/ 9155430 w 9155430"/>
              <a:gd name="connsiteY2" fmla="*/ 3803241 h 3803241"/>
              <a:gd name="connsiteX3" fmla="*/ 9155430 w 9155430"/>
              <a:gd name="connsiteY3" fmla="*/ 877161 h 3803241"/>
              <a:gd name="connsiteX4" fmla="*/ 11430 w 9155430"/>
              <a:gd name="connsiteY4" fmla="*/ 182402 h 3803241"/>
              <a:gd name="connsiteX0" fmla="*/ 11430 w 9155430"/>
              <a:gd name="connsiteY0" fmla="*/ 108519 h 3729358"/>
              <a:gd name="connsiteX1" fmla="*/ 0 w 9155430"/>
              <a:gd name="connsiteY1" fmla="*/ 3729358 h 3729358"/>
              <a:gd name="connsiteX2" fmla="*/ 9155430 w 9155430"/>
              <a:gd name="connsiteY2" fmla="*/ 3729358 h 3729358"/>
              <a:gd name="connsiteX3" fmla="*/ 9155430 w 9155430"/>
              <a:gd name="connsiteY3" fmla="*/ 803278 h 3729358"/>
              <a:gd name="connsiteX4" fmla="*/ 4686300 w 9155430"/>
              <a:gd name="connsiteY4" fmla="*/ 1779711 h 3729358"/>
              <a:gd name="connsiteX5" fmla="*/ 11430 w 9155430"/>
              <a:gd name="connsiteY5" fmla="*/ 108519 h 3729358"/>
              <a:gd name="connsiteX0" fmla="*/ 11430 w 9155430"/>
              <a:gd name="connsiteY0" fmla="*/ 0 h 3620839"/>
              <a:gd name="connsiteX1" fmla="*/ 0 w 9155430"/>
              <a:gd name="connsiteY1" fmla="*/ 3620839 h 3620839"/>
              <a:gd name="connsiteX2" fmla="*/ 9155430 w 9155430"/>
              <a:gd name="connsiteY2" fmla="*/ 3620839 h 3620839"/>
              <a:gd name="connsiteX3" fmla="*/ 9155430 w 9155430"/>
              <a:gd name="connsiteY3" fmla="*/ 694759 h 3620839"/>
              <a:gd name="connsiteX4" fmla="*/ 4686300 w 9155430"/>
              <a:gd name="connsiteY4" fmla="*/ 1671192 h 3620839"/>
              <a:gd name="connsiteX5" fmla="*/ 11430 w 9155430"/>
              <a:gd name="connsiteY5" fmla="*/ 0 h 3620839"/>
              <a:gd name="connsiteX0" fmla="*/ 11430 w 9155430"/>
              <a:gd name="connsiteY0" fmla="*/ 0 h 3620839"/>
              <a:gd name="connsiteX1" fmla="*/ 0 w 9155430"/>
              <a:gd name="connsiteY1" fmla="*/ 3620839 h 3620839"/>
              <a:gd name="connsiteX2" fmla="*/ 9155430 w 9155430"/>
              <a:gd name="connsiteY2" fmla="*/ 3620839 h 3620839"/>
              <a:gd name="connsiteX3" fmla="*/ 9155430 w 9155430"/>
              <a:gd name="connsiteY3" fmla="*/ 694759 h 3620839"/>
              <a:gd name="connsiteX4" fmla="*/ 4686300 w 9155430"/>
              <a:gd name="connsiteY4" fmla="*/ 1671192 h 3620839"/>
              <a:gd name="connsiteX5" fmla="*/ 11430 w 9155430"/>
              <a:gd name="connsiteY5" fmla="*/ 0 h 362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430" h="3620839">
                <a:moveTo>
                  <a:pt x="11430" y="0"/>
                </a:moveTo>
                <a:lnTo>
                  <a:pt x="0" y="3620839"/>
                </a:lnTo>
                <a:lnTo>
                  <a:pt x="9155430" y="3620839"/>
                </a:lnTo>
                <a:lnTo>
                  <a:pt x="9155430" y="694759"/>
                </a:lnTo>
                <a:cubicBezTo>
                  <a:pt x="8366760" y="1510500"/>
                  <a:pt x="6210300" y="1786985"/>
                  <a:pt x="4686300" y="1671192"/>
                </a:cubicBezTo>
                <a:cubicBezTo>
                  <a:pt x="3162300" y="1555399"/>
                  <a:pt x="1788795" y="977923"/>
                  <a:pt x="114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085326" y="764704"/>
            <a:ext cx="723108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000" cap="all" spc="-6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>身心障礙學生就讀高級中等學校</a:t>
            </a:r>
            <a:endParaRPr lang="en-US" altLang="zh-TW" sz="4000" cap="all" spc="-60" dirty="0" smtClean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  <a:cs typeface="+mj-cs"/>
            </a:endParaRPr>
          </a:p>
          <a:p>
            <a:pPr>
              <a:spcBef>
                <a:spcPct val="0"/>
              </a:spcBef>
            </a:pPr>
            <a:r>
              <a:rPr lang="zh-TW" altLang="en-US" sz="4000" cap="all" spc="-60" dirty="0" smtClean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>        科別之屬性分析</a:t>
            </a:r>
            <a:endParaRPr lang="zh-TW" altLang="en-US" sz="4000" cap="all" spc="-6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  <a:cs typeface="+mj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1722214" y="2492896"/>
            <a:ext cx="571100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5400" cap="all" spc="-60" dirty="0" smtClean="0">
                <a:solidFill>
                  <a:srgbClr val="FF6600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>-</a:t>
            </a:r>
            <a:r>
              <a:rPr lang="zh-TW" altLang="en-US" sz="5400" cap="all" spc="-60" dirty="0" smtClean="0">
                <a:solidFill>
                  <a:srgbClr val="FF6600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>工業類、農業類</a:t>
            </a:r>
            <a:r>
              <a:rPr lang="en-US" altLang="zh-TW" sz="5400" cap="all" spc="-60" dirty="0" smtClean="0">
                <a:solidFill>
                  <a:srgbClr val="FF6600"/>
                </a:solidFill>
                <a:latin typeface="華康中圓體" pitchFamily="49" charset="-120"/>
                <a:ea typeface="華康中圓體" pitchFamily="49" charset="-120"/>
                <a:cs typeface="+mj-cs"/>
              </a:rPr>
              <a:t>-</a:t>
            </a:r>
            <a:endParaRPr lang="zh-TW" altLang="en-US" sz="5400" cap="all" spc="-60" dirty="0">
              <a:solidFill>
                <a:srgbClr val="FF6600"/>
              </a:solidFill>
              <a:latin typeface="華康中圓體" pitchFamily="49" charset="-120"/>
              <a:ea typeface="華康中圓體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93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99" y="-48990"/>
            <a:ext cx="8452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0" y="908050"/>
            <a:ext cx="7567613" cy="792163"/>
          </a:xfrm>
        </p:spPr>
        <p:txBody>
          <a:bodyPr/>
          <a:lstStyle/>
          <a:p>
            <a:pPr algn="ctr" eaLnBrk="1" hangingPunct="1"/>
            <a:r>
              <a:rPr lang="zh-TW" altLang="en-US" sz="28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</a:t>
            </a:r>
            <a:r>
              <a:rPr lang="zh-TW" altLang="en-US" sz="28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8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是否具有以下這些特質？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773238"/>
            <a:ext cx="6484938" cy="2711450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（一）性向、興趣的特質</a:t>
            </a:r>
            <a:endParaRPr lang="en-US" altLang="zh-TW" sz="2400" b="1" dirty="0" smtClean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 sz="800" b="1" dirty="0" smtClean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511" name="Picture 6" descr="C:\Users\Justin\Desktop\群科簡報\視覺元素\機械群\製作\技S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5" y="5349875"/>
            <a:ext cx="18764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:\Users\Justin\Desktop\群科簡報\視覺元素\機械群\製作\技職S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95" y="4594003"/>
            <a:ext cx="17462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:\Users\Justin\Desktop\群科簡報\視覺元素\機械群\製作\技職_CS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05450"/>
            <a:ext cx="5397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940425" y="6283325"/>
            <a:ext cx="374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21527" name="Picture 6" descr="Q:\01技職教育宣導媒材\群科簡報\視覺元素\機械群\UI面板\part1\實務操作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26" y="2208213"/>
            <a:ext cx="840244" cy="7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2415382" y="2312031"/>
            <a:ext cx="2085182" cy="56660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實務操作</a:t>
            </a:r>
          </a:p>
        </p:txBody>
      </p:sp>
      <p:pic>
        <p:nvPicPr>
          <p:cNvPr id="21525" name="Picture 5" descr="Q:\01技職教育宣導媒材\群科簡報\視覺元素\機械群\UI面板\part1\圖形幾何 電腦繪圖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03" y="3242739"/>
            <a:ext cx="840102" cy="77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 bwMode="auto">
          <a:xfrm>
            <a:off x="2415381" y="3339518"/>
            <a:ext cx="2085182" cy="56836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圖形幾何概念</a:t>
            </a:r>
          </a:p>
        </p:txBody>
      </p:sp>
      <p:pic>
        <p:nvPicPr>
          <p:cNvPr id="21523" name="Picture 4" descr="Q:\01技職教育宣導媒材\群科簡報\視覺元素\機械群\UI面板\part1\工程科技整合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19" y="2222500"/>
            <a:ext cx="840038" cy="77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 bwMode="auto">
          <a:xfrm>
            <a:off x="5306219" y="2310482"/>
            <a:ext cx="2085182" cy="56836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工程科技整合</a:t>
            </a:r>
          </a:p>
        </p:txBody>
      </p:sp>
      <p:pic>
        <p:nvPicPr>
          <p:cNvPr id="21521" name="Picture 3" descr="Q:\01技職教育宣導媒材\群科簡報\視覺元素\機械群\UI面板\part1\機械加工製造設計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19" y="3242739"/>
            <a:ext cx="840038" cy="77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 bwMode="auto">
          <a:xfrm>
            <a:off x="5306219" y="3344798"/>
            <a:ext cx="2085182" cy="566603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機械加工製造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5618957" y="5282711"/>
            <a:ext cx="2769468" cy="66384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3280125" y="4823721"/>
            <a:ext cx="1147830" cy="114783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8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46351" y="59945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森林科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87290" y="1567013"/>
            <a:ext cx="49955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樹木識別、林產利用、森林經營、育林學、測量學，學習森林資源保育利用的知識與技能，及森林經營與管理的基礎認識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93416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51" y="2480195"/>
            <a:ext cx="913221" cy="913221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432709" y="5972173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2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682382" y="404664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野生動物保育科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491880" y="1076538"/>
            <a:ext cx="54053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生命科學、環境生態學、解剖生理、應用動物學、昆蟲生態學與保育、動物調查、野生動物經營管理、景觀生態學、森林資源調查、解說教育技巧、自然保護區管理等，培養在生物資源管理與應用方面的基礎技術，及野生動物保育基層管理實務、環境調查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93416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51" y="2480195"/>
            <a:ext cx="913221" cy="913221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5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46351" y="64246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造園科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64021" y="1742273"/>
            <a:ext cx="48139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學習基礎園藝、展場設計及施作、景觀植物利用、造園景觀設計、造園景觀施工等現代技術與知識。</a:t>
            </a:r>
          </a:p>
          <a:p>
            <a:pPr>
              <a:lnSpc>
                <a:spcPct val="150000"/>
              </a:lnSpc>
            </a:pPr>
            <a:endParaRPr lang="zh-TW" alt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79512" y="1402903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03" y="4627825"/>
            <a:ext cx="2232248" cy="180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12" descr="園藝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11135"/>
            <a:ext cx="2546916" cy="3107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5446351" y="6046450"/>
            <a:ext cx="3633564" cy="753244"/>
            <a:chOff x="5618956" y="6093296"/>
            <a:chExt cx="3633564" cy="75324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4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059832" y="211398"/>
            <a:ext cx="3969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畜產保健科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旗農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16268" y="920790"/>
            <a:ext cx="5405376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培養畜產經營、基本獸醫技能及農村建設的技術人才，學習畜牧學、動物保健衛生、動物營養與飼料、動物解剖生理、動物飼養實習、動物照護、牧場經營管理、寵物美容及畜產加工。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93416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692697"/>
            <a:ext cx="1683604" cy="1921332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65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76455" y="63755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77334" y="1978493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「農業生產經營」類－農園生產、農藝、園藝、景觀與遊憩等。</a:t>
            </a:r>
          </a:p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「動植物保育與環境保護」類－獸醫、動物科學、森林、植物醫學、自然資源等。</a:t>
            </a:r>
          </a:p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「生物科技」類－生物科技、生命科學等。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93416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556793"/>
            <a:ext cx="1370092" cy="183662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70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76455" y="63755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53534" y="1406993"/>
            <a:ext cx="54053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公職：通過國家考試，可分派至農業或自然資源管理等政府機關，或各試驗所、改良場、動物防疫所、種苗場等研究單位。</a:t>
            </a:r>
          </a:p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民間企業：種苗公司、農業生物技術公司、蘭園、製藥業、畜產品加工廠、動物醫院、景觀造園業、畜牧場、休閒農場、森林遊憩業、生態旅遊等相關產業。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0" y="3393416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51" y="2480195"/>
            <a:ext cx="913221" cy="913221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7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827584" y="1556792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6" name="＞形箭號 15"/>
          <p:cNvSpPr/>
          <p:nvPr/>
        </p:nvSpPr>
        <p:spPr>
          <a:xfrm>
            <a:off x="1898690" y="4149080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418904" y="5589240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28756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科 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3481715" y="2348880"/>
            <a:ext cx="19543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食品群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2555900" y="4019580"/>
            <a:ext cx="48244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食品加工科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食品科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水產食品科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烘焙科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878" y="3401219"/>
            <a:ext cx="3665538" cy="2747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13669"/>
            <a:ext cx="1271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66" y="3401219"/>
            <a:ext cx="29908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37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27584" y="609239"/>
            <a:ext cx="70567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3399"/>
              </a:buClr>
            </a:pPr>
            <a:r>
              <a:rPr lang="zh-TW" altLang="en-US" sz="4400" dirty="0">
                <a:solidFill>
                  <a:srgbClr val="0070C0"/>
                </a:solidFill>
              </a:rPr>
              <a:t>學習內容</a:t>
            </a:r>
            <a:endParaRPr lang="en-US" altLang="zh-TW" sz="4400" dirty="0">
              <a:solidFill>
                <a:srgbClr val="0070C0"/>
              </a:solidFill>
            </a:endParaRPr>
          </a:p>
          <a:p>
            <a:pPr marL="0" lvl="1">
              <a:buClr>
                <a:srgbClr val="FF3399"/>
              </a:buClr>
            </a:pPr>
            <a:r>
              <a:rPr lang="zh-TW" altLang="en-US" sz="2800" dirty="0"/>
              <a:t>培養食品科技相關專業及技術知能，能進行食品科技各項基本技術操作，並取得食品相關證照。</a:t>
            </a:r>
          </a:p>
        </p:txBody>
      </p:sp>
      <p:pic>
        <p:nvPicPr>
          <p:cNvPr id="8" name="Picture 4" descr="C:\Documents and Settings\moejsmpc\桌面\技職教育宣導方案pps照片\PPS高職照片\食品群-臺中高農食品加工科食品化學實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5"/>
            <a:ext cx="2736304" cy="197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MG_45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42" y="3216824"/>
            <a:ext cx="2418850" cy="189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5635470" y="6093296"/>
            <a:ext cx="3633564" cy="753244"/>
            <a:chOff x="5635470" y="6093296"/>
            <a:chExt cx="3633564" cy="75324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470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22787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pic>
        <p:nvPicPr>
          <p:cNvPr id="11" name="Picture 13" descr="食品加工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14" y="3267420"/>
            <a:ext cx="2647460" cy="1985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756249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農業類科一</a:t>
            </a:r>
            <a:r>
              <a:rPr lang="zh-TW" altLang="en-US" dirty="0" smtClean="0">
                <a:solidFill>
                  <a:srgbClr val="00B050"/>
                </a:solidFill>
              </a:rPr>
              <a:t>食品群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518864" y="2725912"/>
            <a:ext cx="8229600" cy="559072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看一看！你／妳是否擁有以下這些特質？</a:t>
            </a:r>
            <a:endParaRPr lang="zh-TW" altLang="en-US" sz="2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內容版面配置區 2"/>
          <p:cNvSpPr>
            <a:spLocks noGrp="1"/>
          </p:cNvSpPr>
          <p:nvPr>
            <p:ph sz="half" idx="1"/>
          </p:nvPr>
        </p:nvSpPr>
        <p:spPr>
          <a:xfrm>
            <a:off x="539552" y="3544069"/>
            <a:ext cx="8493126" cy="226119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喜歡</a:t>
            </a:r>
            <a:r>
              <a:rPr lang="zh-TW" altLang="zh-TW" sz="19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下廚，動手製作食品與親朋好友分享，例如：麵包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、</a:t>
            </a:r>
            <a:r>
              <a:rPr lang="en-US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蛋糕</a:t>
            </a:r>
            <a:r>
              <a:rPr lang="zh-TW" altLang="zh-TW" sz="19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、中西點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烘焙</a:t>
            </a:r>
            <a:endParaRPr lang="zh-TW" altLang="zh-TW" sz="19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zh-TW" altLang="zh-TW" sz="19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喜歡接觸、了解食品保健的知識，例如：食物營養、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食品安全</a:t>
            </a:r>
            <a:r>
              <a:rPr lang="zh-TW" altLang="zh-TW" sz="19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、保健食品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等</a:t>
            </a:r>
            <a:endParaRPr lang="zh-TW" altLang="zh-TW" sz="19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180975" indent="-180975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zh-TW" altLang="zh-TW" sz="19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喜歡參加食品展、烘焙展、中西點麵食展或相關體驗活動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en-US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對</a:t>
            </a:r>
            <a:r>
              <a:rPr lang="zh-TW" altLang="zh-TW" sz="19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吳寶春的奮鬥故事、烘焙王、西洋古董洋菓子店等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故事心</a:t>
            </a:r>
            <a:r>
              <a:rPr lang="zh-TW" altLang="zh-TW" sz="19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生</a:t>
            </a:r>
            <a:r>
              <a:rPr lang="zh-TW" altLang="zh-TW" sz="1900" kern="1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嚮往</a:t>
            </a:r>
            <a:endParaRPr lang="zh-TW" altLang="zh-TW" sz="19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  <p:sp>
        <p:nvSpPr>
          <p:cNvPr id="20" name="投影片編號版面配置區 4"/>
          <p:cNvSpPr txBox="1">
            <a:spLocks/>
          </p:cNvSpPr>
          <p:nvPr/>
        </p:nvSpPr>
        <p:spPr>
          <a:xfrm>
            <a:off x="7724139" y="6305129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rgbClr val="FE5C3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8D9CB-1B83-45FA-91B1-C6B4B326574B}" type="slidenum">
              <a:rPr lang="zh-TW" altLang="en-US" smtClean="0"/>
              <a:pPr/>
              <a:t>108</a:t>
            </a:fld>
            <a:endParaRPr lang="zh-TW" altLang="en-US" dirty="0"/>
          </a:p>
        </p:txBody>
      </p:sp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1247"/>
            <a:ext cx="5955500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2126746" y="1692097"/>
            <a:ext cx="446147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你對食品群有興趣嗎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4" name="Picture 2" descr="Q:\16群科\群科簡報\視覺元素\食品群\製作\4材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1344">
            <a:off x="851708" y="5189426"/>
            <a:ext cx="15875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518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828257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農業類科一</a:t>
            </a:r>
            <a:r>
              <a:rPr lang="zh-TW" altLang="en-US" dirty="0" smtClean="0">
                <a:solidFill>
                  <a:srgbClr val="00B050"/>
                </a:solidFill>
              </a:rPr>
              <a:t>食品群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9" name="投影片編號版面配置區 4"/>
          <p:cNvSpPr txBox="1">
            <a:spLocks/>
          </p:cNvSpPr>
          <p:nvPr/>
        </p:nvSpPr>
        <p:spPr bwMode="auto">
          <a:xfrm>
            <a:off x="8509000" y="6367463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977892A4-C673-4347-BC12-14D027E59FC2}" type="slidenum">
              <a:rPr lang="zh-TW" altLang="en-US" sz="1800" smtClean="0">
                <a:solidFill>
                  <a:srgbClr val="077F62"/>
                </a:solidFill>
                <a:latin typeface="微軟正黑體" pitchFamily="34" charset="-120"/>
                <a:ea typeface="微軟正黑體" pitchFamily="34" charset="-120"/>
              </a:rPr>
              <a:pPr/>
              <a:t>109</a:t>
            </a:fld>
            <a:endParaRPr lang="zh-TW" altLang="en-US" sz="1800">
              <a:solidFill>
                <a:srgbClr val="077F6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7"/>
          <p:cNvSpPr>
            <a:spLocks noChangeArrowheads="1"/>
          </p:cNvSpPr>
          <p:nvPr/>
        </p:nvSpPr>
        <p:spPr bwMode="auto">
          <a:xfrm rot="1404270">
            <a:off x="4396499" y="5288612"/>
            <a:ext cx="2551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 algn="ctr" eaLnBrk="1" hangingPunct="1">
              <a:buFont typeface="微軟正黑體" pitchFamily="34" charset="-120"/>
              <a:buChar char="▲"/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食品微生物檢驗課程</a:t>
            </a:r>
          </a:p>
        </p:txBody>
      </p: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523627" y="1700808"/>
            <a:ext cx="3616325" cy="950913"/>
            <a:chOff x="934981" y="5395326"/>
            <a:chExt cx="3615907" cy="951009"/>
          </a:xfrm>
        </p:grpSpPr>
        <p:sp>
          <p:nvSpPr>
            <p:cNvPr id="33" name="矩形 32"/>
            <p:cNvSpPr/>
            <p:nvPr/>
          </p:nvSpPr>
          <p:spPr>
            <a:xfrm rot="21360701">
              <a:off x="1820704" y="5395326"/>
              <a:ext cx="2730184" cy="7017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 rot="21360701">
              <a:off x="1914356" y="5482648"/>
              <a:ext cx="2236528" cy="585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食品加工科</a:t>
              </a:r>
              <a:endParaRPr kumimoji="0" lang="zh-TW" altLang="zh-TW" sz="32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03895">
              <a:off x="934981" y="5487410"/>
              <a:ext cx="850802" cy="8589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群組 43"/>
          <p:cNvGrpSpPr>
            <a:grpSpLocks/>
          </p:cNvGrpSpPr>
          <p:nvPr/>
        </p:nvGrpSpPr>
        <p:grpSpPr bwMode="auto">
          <a:xfrm>
            <a:off x="615950" y="2997200"/>
            <a:ext cx="3344863" cy="663575"/>
            <a:chOff x="616322" y="3341839"/>
            <a:chExt cx="3344225" cy="663225"/>
          </a:xfrm>
        </p:grpSpPr>
        <p:pic>
          <p:nvPicPr>
            <p:cNvPr id="45" name="Picture 2" descr="Q:\16群科\群科簡報\視覺元素\食品群\UI\food\食品加工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6322" y="3360879"/>
              <a:ext cx="588851" cy="5934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 45"/>
            <p:cNvSpPr/>
            <p:nvPr/>
          </p:nvSpPr>
          <p:spPr>
            <a:xfrm>
              <a:off x="1332148" y="3341839"/>
              <a:ext cx="2628399" cy="66322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kern="1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食品加工</a:t>
              </a:r>
              <a:endParaRPr kumimoji="0" lang="en-US" altLang="zh-TW" sz="20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endParaRPr>
            </a:p>
          </p:txBody>
        </p:sp>
      </p:grpSp>
      <p:grpSp>
        <p:nvGrpSpPr>
          <p:cNvPr id="47" name="群組 46"/>
          <p:cNvGrpSpPr>
            <a:grpSpLocks/>
          </p:cNvGrpSpPr>
          <p:nvPr/>
        </p:nvGrpSpPr>
        <p:grpSpPr bwMode="auto">
          <a:xfrm>
            <a:off x="615950" y="3954463"/>
            <a:ext cx="3344863" cy="663575"/>
            <a:chOff x="616322" y="4299556"/>
            <a:chExt cx="3344225" cy="663225"/>
          </a:xfrm>
        </p:grpSpPr>
        <p:pic>
          <p:nvPicPr>
            <p:cNvPr id="48" name="Picture 3" descr="Q:\16群科\群科簡報\視覺元素\食品群\UI\food\食品加工檢驗開發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6322" y="4348742"/>
              <a:ext cx="588851" cy="5934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/>
          </p:nvSpPr>
          <p:spPr>
            <a:xfrm>
              <a:off x="1332148" y="4299556"/>
              <a:ext cx="2628399" cy="66322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kern="1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食品加工檢驗開發</a:t>
              </a:r>
              <a:endParaRPr kumimoji="0" lang="en-US" altLang="zh-TW" sz="20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endParaRPr>
            </a:p>
          </p:txBody>
        </p:sp>
      </p:grpSp>
      <p:grpSp>
        <p:nvGrpSpPr>
          <p:cNvPr id="50" name="群組 49"/>
          <p:cNvGrpSpPr>
            <a:grpSpLocks/>
          </p:cNvGrpSpPr>
          <p:nvPr/>
        </p:nvGrpSpPr>
        <p:grpSpPr bwMode="auto">
          <a:xfrm>
            <a:off x="615950" y="4867275"/>
            <a:ext cx="3344863" cy="681038"/>
            <a:chOff x="616322" y="5211539"/>
            <a:chExt cx="3344225" cy="680886"/>
          </a:xfrm>
        </p:grpSpPr>
        <p:pic>
          <p:nvPicPr>
            <p:cNvPr id="51" name="Picture 5" descr="Q:\16群科\群科簡報\視覺元素\食品群\UI\food\食品製作過程特性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6322" y="5211539"/>
              <a:ext cx="588851" cy="59359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矩形 51"/>
            <p:cNvSpPr/>
            <p:nvPr/>
          </p:nvSpPr>
          <p:spPr>
            <a:xfrm>
              <a:off x="1355956" y="5228998"/>
              <a:ext cx="2604591" cy="663427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kern="1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/>
                </a:rPr>
                <a:t>食品製作過程特性</a:t>
              </a:r>
              <a:endParaRPr kumimoji="0" lang="en-US" altLang="zh-TW" sz="20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 rot="1378875">
            <a:off x="4958270" y="1798638"/>
            <a:ext cx="3419475" cy="3411537"/>
          </a:xfrm>
          <a:prstGeom prst="rect">
            <a:avLst/>
          </a:prstGeom>
          <a:noFill/>
          <a:ln w="190500">
            <a:solidFill>
              <a:srgbClr val="FFD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pSp>
        <p:nvGrpSpPr>
          <p:cNvPr id="54" name="群組 53"/>
          <p:cNvGrpSpPr>
            <a:grpSpLocks/>
          </p:cNvGrpSpPr>
          <p:nvPr/>
        </p:nvGrpSpPr>
        <p:grpSpPr bwMode="auto">
          <a:xfrm>
            <a:off x="4644008" y="1508702"/>
            <a:ext cx="4255719" cy="3707824"/>
            <a:chOff x="2296877" y="5629883"/>
            <a:chExt cx="5501340" cy="7004407"/>
          </a:xfrm>
        </p:grpSpPr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4070">
              <a:off x="2296877" y="9918707"/>
              <a:ext cx="3622557" cy="271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4070">
              <a:off x="3258534" y="7806678"/>
              <a:ext cx="3631706" cy="21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4070">
              <a:off x="4175660" y="5629883"/>
              <a:ext cx="3622557" cy="2150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635470" y="6093296"/>
            <a:ext cx="3633564" cy="753244"/>
            <a:chOff x="5635470" y="6093296"/>
            <a:chExt cx="3633564" cy="753244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470" y="6093296"/>
              <a:ext cx="753244" cy="753244"/>
            </a:xfrm>
            <a:prstGeom prst="rect">
              <a:avLst/>
            </a:prstGeom>
          </p:spPr>
        </p:pic>
        <p:sp>
          <p:nvSpPr>
            <p:cNvPr id="28" name="文字方塊 27"/>
            <p:cNvSpPr txBox="1"/>
            <p:nvPr/>
          </p:nvSpPr>
          <p:spPr>
            <a:xfrm>
              <a:off x="6322787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36128 -1.22084 " pathEditMode="relative" rAng="0" ptsTypes="AA">
                                      <p:cBhvr>
                                        <p:cTn id="34" dur="7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6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619" y="-25979"/>
            <a:ext cx="8452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412875"/>
            <a:ext cx="6551613" cy="14033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（二）學習表現的特質</a:t>
            </a:r>
            <a:endParaRPr lang="en-US" altLang="zh-TW" sz="2400" b="1" dirty="0" smtClean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40000"/>
              </a:lnSpc>
              <a:buClr>
                <a:srgbClr val="7030A0"/>
              </a:buClr>
              <a:buFont typeface="Arial" panose="020B0604020202020204" pitchFamily="34" charset="0"/>
              <a:buNone/>
            </a:pPr>
            <a:r>
              <a:rPr lang="zh-TW" altLang="en-US" sz="2000" b="1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對下列國中課程的學習內容，表現較優良、或較有興趣的人，都適合就讀喔！</a:t>
            </a:r>
          </a:p>
          <a:p>
            <a:pPr eaLnBrk="1" hangingPunct="1">
              <a:lnSpc>
                <a:spcPct val="140000"/>
              </a:lnSpc>
              <a:buClr>
                <a:srgbClr val="7030A0"/>
              </a:buClr>
              <a:buFont typeface="Arial" panose="020B0604020202020204" pitchFamily="34" charset="0"/>
              <a:buNone/>
            </a:pPr>
            <a:endParaRPr lang="zh-TW" altLang="en-US" sz="2000" dirty="0" smtClean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zh-TW" altLang="en-US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558" name="Picture 6" descr="C:\Users\Justin\Desktop\群科簡報\視覺元素\機械群\製作\技S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57788"/>
            <a:ext cx="18764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:\Users\Justin\Desktop\群科簡報\視覺元素\機械群\製作\技職S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4292600"/>
            <a:ext cx="1746250" cy="1352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Justin\Desktop\群科簡報\視覺元素\機械群\製作\技職_CS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505450"/>
            <a:ext cx="5397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投影片編號版面配置區 3"/>
          <p:cNvSpPr txBox="1">
            <a:spLocks/>
          </p:cNvSpPr>
          <p:nvPr/>
        </p:nvSpPr>
        <p:spPr bwMode="auto">
          <a:xfrm>
            <a:off x="8593138" y="6388100"/>
            <a:ext cx="5508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3D09305-C3F6-47EF-8852-37375A14B047}" type="slidenum">
              <a:rPr lang="zh-TW" altLang="en-US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62" name="矩形 14"/>
          <p:cNvSpPr>
            <a:spLocks noChangeArrowheads="1"/>
          </p:cNvSpPr>
          <p:nvPr/>
        </p:nvSpPr>
        <p:spPr bwMode="auto">
          <a:xfrm>
            <a:off x="5940425" y="6283325"/>
            <a:ext cx="374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2055813" y="2915393"/>
            <a:ext cx="2719507" cy="1477962"/>
            <a:chOff x="1611422" y="2677668"/>
            <a:chExt cx="2719279" cy="1478210"/>
          </a:xfrm>
        </p:grpSpPr>
        <p:pic>
          <p:nvPicPr>
            <p:cNvPr id="23569" name="Picture 2" descr="Q:\01技職教育宣導媒材\群科簡報\視覺元素\機械群\UI面板\part1\自然與生活科技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143" y="2677668"/>
              <a:ext cx="1940558" cy="1478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1611422" y="2780872"/>
              <a:ext cx="800152" cy="13003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vert="eaVert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000" b="1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生活科技</a:t>
              </a:r>
              <a:endParaRPr lang="en-US" altLang="zh-TW" sz="20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/>
              <a:r>
                <a:rPr lang="zh-TW" altLang="en-US" sz="2000" b="1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自然與</a:t>
              </a:r>
              <a:endParaRPr lang="en-US" altLang="zh-TW" sz="20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4863902" y="2915393"/>
            <a:ext cx="2376805" cy="1470025"/>
            <a:chOff x="4787583" y="2678164"/>
            <a:chExt cx="2376705" cy="1470189"/>
          </a:xfrm>
        </p:grpSpPr>
        <p:pic>
          <p:nvPicPr>
            <p:cNvPr id="23567" name="Picture 3" descr="Q:\01技職教育宣導媒材\群科簡報\視覺元素\機械群\UI面板\part1\數學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260" y="2678164"/>
              <a:ext cx="1930028" cy="147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字方塊 21"/>
            <p:cNvSpPr txBox="1"/>
            <p:nvPr/>
          </p:nvSpPr>
          <p:spPr>
            <a:xfrm>
              <a:off x="4787583" y="2781363"/>
              <a:ext cx="492422" cy="13003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vert="eaVert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000" b="1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數學</a:t>
              </a:r>
              <a:endParaRPr lang="en-US" altLang="zh-TW" sz="20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標題 1"/>
          <p:cNvSpPr txBox="1">
            <a:spLocks/>
          </p:cNvSpPr>
          <p:nvPr/>
        </p:nvSpPr>
        <p:spPr>
          <a:xfrm>
            <a:off x="685600" y="480349"/>
            <a:ext cx="7567150" cy="1135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5375704" y="4946071"/>
            <a:ext cx="3031306" cy="11187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2460482" y="5554652"/>
            <a:ext cx="1147830" cy="114783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42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828257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農業類科一</a:t>
            </a:r>
            <a:r>
              <a:rPr lang="zh-TW" altLang="en-US" dirty="0" smtClean="0">
                <a:solidFill>
                  <a:srgbClr val="00B050"/>
                </a:solidFill>
              </a:rPr>
              <a:t>食品群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9" name="投影片編號版面配置區 4"/>
          <p:cNvSpPr txBox="1">
            <a:spLocks/>
          </p:cNvSpPr>
          <p:nvPr/>
        </p:nvSpPr>
        <p:spPr bwMode="auto">
          <a:xfrm>
            <a:off x="8509000" y="6367463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977892A4-C673-4347-BC12-14D027E59FC2}" type="slidenum">
              <a:rPr lang="zh-TW" altLang="en-US" sz="1800" smtClean="0">
                <a:solidFill>
                  <a:srgbClr val="077F62"/>
                </a:solidFill>
                <a:latin typeface="微軟正黑體" pitchFamily="34" charset="-120"/>
                <a:ea typeface="微軟正黑體" pitchFamily="34" charset="-120"/>
              </a:rPr>
              <a:pPr/>
              <a:t>110</a:t>
            </a:fld>
            <a:endParaRPr lang="zh-TW" altLang="en-US" sz="1800">
              <a:solidFill>
                <a:srgbClr val="077F6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7"/>
          <p:cNvSpPr>
            <a:spLocks noChangeArrowheads="1"/>
          </p:cNvSpPr>
          <p:nvPr/>
        </p:nvSpPr>
        <p:spPr bwMode="auto">
          <a:xfrm rot="1404270">
            <a:off x="4589670" y="5202874"/>
            <a:ext cx="2551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 algn="ctr" eaLnBrk="1" hangingPunct="1">
              <a:buFont typeface="微軟正黑體" pitchFamily="34" charset="-120"/>
              <a:buChar char="▲"/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食品微生物檢驗課程</a:t>
            </a:r>
          </a:p>
        </p:txBody>
      </p: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523627" y="1700808"/>
            <a:ext cx="3616325" cy="950913"/>
            <a:chOff x="934981" y="5395326"/>
            <a:chExt cx="3615907" cy="951009"/>
          </a:xfrm>
        </p:grpSpPr>
        <p:sp>
          <p:nvSpPr>
            <p:cNvPr id="33" name="矩形 32"/>
            <p:cNvSpPr/>
            <p:nvPr/>
          </p:nvSpPr>
          <p:spPr>
            <a:xfrm rot="21360701">
              <a:off x="1820704" y="5395326"/>
              <a:ext cx="2730184" cy="7017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 rot="21360701">
              <a:off x="1914356" y="5482648"/>
              <a:ext cx="2236528" cy="585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食品加工科</a:t>
              </a:r>
              <a:endParaRPr kumimoji="0" lang="zh-TW" altLang="zh-TW" sz="32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03895">
              <a:off x="934981" y="5487410"/>
              <a:ext cx="850802" cy="8589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3" name="矩形 52"/>
          <p:cNvSpPr/>
          <p:nvPr/>
        </p:nvSpPr>
        <p:spPr>
          <a:xfrm rot="1378875">
            <a:off x="5381602" y="1600686"/>
            <a:ext cx="3162455" cy="3411537"/>
          </a:xfrm>
          <a:prstGeom prst="rect">
            <a:avLst/>
          </a:prstGeom>
          <a:noFill/>
          <a:ln w="190500">
            <a:solidFill>
              <a:srgbClr val="FFD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pSp>
        <p:nvGrpSpPr>
          <p:cNvPr id="54" name="群組 53"/>
          <p:cNvGrpSpPr>
            <a:grpSpLocks/>
          </p:cNvGrpSpPr>
          <p:nvPr/>
        </p:nvGrpSpPr>
        <p:grpSpPr bwMode="auto">
          <a:xfrm>
            <a:off x="4971033" y="1482408"/>
            <a:ext cx="3987078" cy="3776520"/>
            <a:chOff x="2719620" y="5580212"/>
            <a:chExt cx="5154070" cy="7134179"/>
          </a:xfrm>
        </p:grpSpPr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4070">
              <a:off x="2719620" y="9998808"/>
              <a:ext cx="3622557" cy="271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4070">
              <a:off x="3699170" y="7837545"/>
              <a:ext cx="3631706" cy="21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4070">
              <a:off x="4251132" y="5580212"/>
              <a:ext cx="3622558" cy="2150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284610" y="34290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zh-TW" dirty="0"/>
              <a:t>核心課程：烘焙食品</a:t>
            </a:r>
            <a:r>
              <a:rPr lang="en-US" altLang="zh-TW" dirty="0"/>
              <a:t>(</a:t>
            </a:r>
            <a:r>
              <a:rPr lang="zh-TW" altLang="zh-TW" dirty="0"/>
              <a:t>含實習</a:t>
            </a:r>
            <a:r>
              <a:rPr lang="en-US" altLang="zh-TW" dirty="0"/>
              <a:t>)</a:t>
            </a:r>
            <a:r>
              <a:rPr lang="zh-TW" altLang="zh-TW" dirty="0"/>
              <a:t>、食品概論、食品加工</a:t>
            </a:r>
            <a:r>
              <a:rPr lang="en-US" altLang="zh-TW" dirty="0"/>
              <a:t>(</a:t>
            </a:r>
            <a:r>
              <a:rPr lang="zh-TW" altLang="zh-TW" dirty="0"/>
              <a:t>含實習</a:t>
            </a:r>
            <a:r>
              <a:rPr lang="en-US" altLang="zh-TW" dirty="0"/>
              <a:t>)</a:t>
            </a:r>
            <a:r>
              <a:rPr lang="zh-TW" altLang="zh-TW" dirty="0"/>
              <a:t>、食品化學與分析</a:t>
            </a:r>
            <a:r>
              <a:rPr lang="en-US" altLang="zh-TW" dirty="0"/>
              <a:t>(</a:t>
            </a:r>
            <a:r>
              <a:rPr lang="zh-TW" altLang="zh-TW" dirty="0"/>
              <a:t>含實習</a:t>
            </a:r>
            <a:r>
              <a:rPr lang="en-US" altLang="zh-TW" dirty="0"/>
              <a:t>)</a:t>
            </a:r>
            <a:r>
              <a:rPr lang="zh-TW" altLang="zh-TW" dirty="0"/>
              <a:t>、食品微生物</a:t>
            </a:r>
            <a:r>
              <a:rPr lang="en-US" altLang="zh-TW" dirty="0"/>
              <a:t>(</a:t>
            </a:r>
            <a:r>
              <a:rPr lang="zh-TW" altLang="zh-TW" dirty="0"/>
              <a:t>含實習</a:t>
            </a:r>
            <a:r>
              <a:rPr lang="en-US" altLang="zh-TW" dirty="0"/>
              <a:t>)</a:t>
            </a:r>
            <a:r>
              <a:rPr lang="zh-TW" altLang="zh-TW" dirty="0"/>
              <a:t>、食品檢驗分析</a:t>
            </a:r>
            <a:r>
              <a:rPr lang="en-US" altLang="zh-TW" dirty="0"/>
              <a:t>(</a:t>
            </a:r>
            <a:r>
              <a:rPr lang="zh-TW" altLang="zh-TW" dirty="0"/>
              <a:t>含實習</a:t>
            </a:r>
            <a:r>
              <a:rPr lang="en-US" altLang="zh-TW" dirty="0"/>
              <a:t>)</a:t>
            </a:r>
            <a:r>
              <a:rPr lang="zh-TW" altLang="zh-TW" dirty="0"/>
              <a:t>等。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本科核心課程涵蓋食品化學及檢驗分析，適合喜愛數字，且具備邏輯概念與計算能力者就讀為佳，並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化學操作需要要很多顏色的判斷，所以色盲及弱視者較不適合</a:t>
            </a:r>
            <a:r>
              <a:rPr lang="zh-TW" altLang="zh-TW" dirty="0"/>
              <a:t>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課程著重食品加工製作的實作訓練，須具備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細心及手巧</a:t>
            </a:r>
            <a:r>
              <a:rPr lang="zh-TW" altLang="zh-TW" dirty="0"/>
              <a:t>，因實習課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長時間需站立操作</a:t>
            </a:r>
            <a:r>
              <a:rPr lang="zh-TW" altLang="zh-TW" dirty="0"/>
              <a:t>，學生體力負荷較重。</a:t>
            </a:r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405417" y="2837620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350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36128 -1.22084 " pathEditMode="relative" rAng="0" ptsTypes="AA">
                                      <p:cBhvr>
                                        <p:cTn id="19" dur="7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6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061" y="447096"/>
            <a:ext cx="72728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3399"/>
              </a:buClr>
              <a:defRPr/>
            </a:pPr>
            <a:r>
              <a:rPr lang="zh-TW" altLang="en-US" sz="2400" b="1" dirty="0">
                <a:solidFill>
                  <a:srgbClr val="FF0000"/>
                </a:solidFill>
              </a:rPr>
              <a:t>升學方向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>
              <a:buClr>
                <a:srgbClr val="FF3399"/>
              </a:buClr>
              <a:defRPr/>
            </a:pPr>
            <a:r>
              <a:rPr lang="zh-TW" altLang="en-US" sz="2600" dirty="0"/>
              <a:t>可分為「食品技術」及「營養學」兩大部分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marL="261938" lvl="1" indent="-261938">
              <a:buFont typeface="Wingdings" pitchFamily="2" charset="2"/>
              <a:buChar char="Ø"/>
              <a:defRPr/>
            </a:pPr>
            <a:r>
              <a:rPr lang="zh-TW" altLang="en-US" sz="2600" dirty="0"/>
              <a:t>食品科學系</a:t>
            </a:r>
            <a:endParaRPr lang="en-US" altLang="zh-TW" sz="2600" dirty="0"/>
          </a:p>
          <a:p>
            <a:pPr marL="261938" lvl="1" indent="-261938">
              <a:buFont typeface="Wingdings" pitchFamily="2" charset="2"/>
              <a:buChar char="Ø"/>
              <a:defRPr/>
            </a:pPr>
            <a:r>
              <a:rPr lang="zh-TW" altLang="en-US" sz="2600" dirty="0"/>
              <a:t>食品科技系</a:t>
            </a:r>
            <a:endParaRPr lang="en-US" altLang="zh-TW" sz="2600" dirty="0"/>
          </a:p>
          <a:p>
            <a:pPr marL="261938" lvl="1" indent="-261938">
              <a:buFont typeface="Wingdings" pitchFamily="2" charset="2"/>
              <a:buChar char="Ø"/>
              <a:defRPr/>
            </a:pPr>
            <a:r>
              <a:rPr lang="zh-TW" altLang="en-US" sz="2600" dirty="0"/>
              <a:t>烘焙管理系</a:t>
            </a:r>
            <a:endParaRPr lang="en-US" altLang="zh-TW" sz="2600" dirty="0"/>
          </a:p>
          <a:p>
            <a:pPr marL="261938" lvl="1" indent="-261938">
              <a:buFont typeface="Wingdings" pitchFamily="2" charset="2"/>
              <a:buChar char="Ø"/>
              <a:defRPr/>
            </a:pPr>
            <a:r>
              <a:rPr lang="zh-TW" altLang="en-US" sz="2600" dirty="0"/>
              <a:t>食品營養系</a:t>
            </a:r>
            <a:endParaRPr lang="en-US" altLang="zh-TW" sz="2600" dirty="0"/>
          </a:p>
          <a:p>
            <a:pPr marL="261938" lvl="1" indent="-261938">
              <a:buFont typeface="Wingdings" pitchFamily="2" charset="2"/>
              <a:buChar char="Ø"/>
              <a:defRPr/>
            </a:pPr>
            <a:r>
              <a:rPr lang="zh-TW" altLang="en-US" sz="2600" dirty="0"/>
              <a:t>保健營養系</a:t>
            </a:r>
            <a:endParaRPr lang="en-US" altLang="zh-TW" sz="2600" dirty="0"/>
          </a:p>
          <a:p>
            <a:pPr marL="261938" lvl="1" indent="-261938">
              <a:buFont typeface="Wingdings" pitchFamily="2" charset="2"/>
              <a:buChar char="Ø"/>
              <a:defRPr/>
            </a:pPr>
            <a:r>
              <a:rPr lang="zh-TW" altLang="en-US" sz="2600" dirty="0"/>
              <a:t>餐旅管理系</a:t>
            </a:r>
            <a:endParaRPr lang="en-US" altLang="zh-TW" sz="2600" dirty="0"/>
          </a:p>
          <a:p>
            <a:pPr marL="261938" lvl="1" indent="-261938">
              <a:buFont typeface="Wingdings" pitchFamily="2" charset="2"/>
              <a:buChar char="Ø"/>
              <a:defRPr/>
            </a:pPr>
            <a:r>
              <a:rPr lang="zh-TW" altLang="en-US" sz="2600" dirty="0"/>
              <a:t>生物科技系等</a:t>
            </a:r>
            <a:endParaRPr lang="en-US" altLang="zh-TW" sz="2600" dirty="0"/>
          </a:p>
          <a:p>
            <a:pPr lvl="1">
              <a:buClr>
                <a:srgbClr val="FF3399"/>
              </a:buClr>
              <a:defRPr/>
            </a:pPr>
            <a:endParaRPr lang="zh-TW" altLang="en-US" sz="2400" dirty="0"/>
          </a:p>
        </p:txBody>
      </p:sp>
      <p:pic>
        <p:nvPicPr>
          <p:cNvPr id="7" name="Picture 3" descr="C:\Documents and Settings\moejsmpc\桌面\技職教育宣導方案pps照片\PPS高職照片\食品群-臺中高農食品加工科食品加工之麵包烘焙實習.JP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88" y="1412776"/>
            <a:ext cx="2831813" cy="212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5635470" y="6093296"/>
            <a:ext cx="3633564" cy="753244"/>
            <a:chOff x="5635470" y="6093296"/>
            <a:chExt cx="3633564" cy="75324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470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22787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pic>
        <p:nvPicPr>
          <p:cNvPr id="11" name="Picture 15" descr="食品檢驗分析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9120"/>
            <a:ext cx="2807990" cy="2106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14" descr="食品檢驗分析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024014" cy="2106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85862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>
          <a:xfrm>
            <a:off x="3491880" y="2112195"/>
            <a:ext cx="3240360" cy="96678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敬請指教</a:t>
            </a:r>
            <a:endParaRPr lang="en-US" altLang="zh-TW" sz="6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https://pic.pimg.tw/df41022/1436389398-112355394_n.jpg?v=1436389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22" y="3650225"/>
            <a:ext cx="3842792" cy="20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omm.nccu.edu.tw/material/content/20111018_1_ae5685d75042c80225c70a0fc128054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8" y="1628800"/>
            <a:ext cx="245745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5510436" y="5922368"/>
            <a:ext cx="3633564" cy="753244"/>
            <a:chOff x="5618956" y="6093296"/>
            <a:chExt cx="3633564" cy="75324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67544" y="451833"/>
            <a:ext cx="5553448" cy="925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sz="4800" dirty="0" smtClean="0">
                <a:solidFill>
                  <a:srgbClr val="0033CC"/>
                </a:solidFill>
              </a:rPr>
              <a:t>機械群</a:t>
            </a:r>
            <a:endParaRPr lang="zh-TW" altLang="en-US" sz="4800" dirty="0">
              <a:solidFill>
                <a:srgbClr val="0033CC"/>
              </a:solidFill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755576" y="1473841"/>
            <a:ext cx="38941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kumimoji="0"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       機械科：</a:t>
            </a:r>
            <a:endParaRPr kumimoji="0" lang="en-US" altLang="zh-TW" sz="24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zh-TW" altLang="en-US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雄工、中正、鳯商、高苑、岡農、旗農。</a:t>
            </a:r>
            <a:endParaRPr kumimoji="0" lang="zh-TW" altLang="en-US" sz="16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kumimoji="0" lang="zh-TW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</a:t>
            </a:r>
            <a:r>
              <a:rPr kumimoji="0" lang="zh-TW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基本工作母機</a:t>
            </a:r>
            <a:r>
              <a:rPr kumimoji="0" lang="zh-TW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操作的實習課程外，</a:t>
            </a:r>
            <a:r>
              <a:rPr kumimoji="0" lang="zh-TW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自動化</a:t>
            </a:r>
            <a:r>
              <a:rPr kumimoji="0" lang="zh-TW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kumimoji="0" lang="zh-TW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電腦化</a:t>
            </a:r>
            <a:r>
              <a:rPr kumimoji="0" lang="zh-TW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教學將成為課程發展趨向</a:t>
            </a:r>
            <a:endParaRPr kumimoji="0" lang="zh-TW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kumimoji="0" lang="zh-TW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5563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95536" y="4627002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核心課程：</a:t>
            </a:r>
            <a:r>
              <a:rPr lang="zh-TW" altLang="zh-TW" dirty="0"/>
              <a:t>綜合機械實習、機械加工實習、數值控制機械、機械製圖、電腦輔助</a:t>
            </a:r>
            <a:r>
              <a:rPr lang="zh-TW" altLang="zh-TW" dirty="0" smtClean="0"/>
              <a:t>機</a:t>
            </a:r>
            <a:r>
              <a:rPr lang="en-US" altLang="zh-TW" dirty="0" smtClean="0"/>
              <a:t>  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</a:t>
            </a:r>
            <a:r>
              <a:rPr lang="zh-TW" altLang="zh-TW" dirty="0" smtClean="0"/>
              <a:t>械</a:t>
            </a:r>
            <a:r>
              <a:rPr lang="zh-TW" altLang="zh-TW" dirty="0"/>
              <a:t>製圖實習</a:t>
            </a:r>
            <a:r>
              <a:rPr lang="en-US" altLang="zh-TW" dirty="0"/>
              <a:t>;</a:t>
            </a:r>
            <a:r>
              <a:rPr lang="zh-TW" altLang="zh-TW" dirty="0"/>
              <a:t>機件原理、機械力學、機械製造等。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本科實習課程多數要操作車床、銑床、磨床、</a:t>
            </a:r>
            <a:r>
              <a:rPr lang="en-US" altLang="zh-TW" dirty="0"/>
              <a:t>CNC</a:t>
            </a:r>
            <a:r>
              <a:rPr lang="zh-TW" altLang="zh-TW" dirty="0"/>
              <a:t>數值機械，不僅需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耗費體能</a:t>
            </a:r>
            <a:r>
              <a:rPr lang="zh-TW" altLang="zh-TW" dirty="0"/>
              <a:t>且</a:t>
            </a:r>
            <a:r>
              <a:rPr lang="zh-TW" altLang="zh-TW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需</a:t>
            </a:r>
            <a:endParaRPr lang="en-US" altLang="zh-TW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TW" altLang="zh-TW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久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站</a:t>
            </a:r>
            <a:r>
              <a:rPr lang="zh-TW" altLang="zh-TW" dirty="0"/>
              <a:t>，也需要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良好的手眼協調能力</a:t>
            </a:r>
            <a:r>
              <a:rPr lang="zh-TW" altLang="zh-TW" dirty="0"/>
              <a:t>佳。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機械力學、機件原理、機械製圖等課程，著重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數理的原理認知與計算</a:t>
            </a:r>
            <a:r>
              <a:rPr lang="en-US" altLang="zh-TW" dirty="0"/>
              <a:t>;</a:t>
            </a:r>
            <a:r>
              <a:rPr lang="zh-TW" altLang="zh-TW" dirty="0"/>
              <a:t>機械製圖則</a:t>
            </a:r>
            <a:r>
              <a:rPr lang="zh-TW" altLang="zh-TW" dirty="0" smtClean="0"/>
              <a:t>要</a:t>
            </a:r>
            <a:endParaRPr lang="en-US" altLang="zh-TW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 </a:t>
            </a:r>
            <a:r>
              <a:rPr lang="zh-TW" altLang="zh-TW" dirty="0" smtClean="0"/>
              <a:t>有</a:t>
            </a:r>
            <a:r>
              <a:rPr lang="zh-TW" altLang="zh-TW" dirty="0"/>
              <a:t>較佳的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空間立體圖學</a:t>
            </a:r>
            <a:r>
              <a:rPr lang="zh-TW" altLang="zh-TW" dirty="0"/>
              <a:t>概念。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5536" y="4119463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 bwMode="auto">
          <a:xfrm>
            <a:off x="4722614" y="1412776"/>
            <a:ext cx="447675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生物產業機電科</a:t>
            </a:r>
            <a:r>
              <a:rPr lang="en-US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岡農旗農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：</a:t>
            </a:r>
            <a:endParaRPr lang="zh-TW" alt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屬於跨領域的科系，將</a:t>
            </a:r>
            <a:r>
              <a:rPr lang="zh-TW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機械、電子</a:t>
            </a:r>
            <a:r>
              <a:rPr lang="zh-TW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電機和</a:t>
            </a:r>
            <a:r>
              <a:rPr lang="zh-TW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智慧型控制</a:t>
            </a:r>
            <a:r>
              <a:rPr lang="zh-TW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等專業知識與技術，應用在生物產業上，促進生物產業的自動化與</a:t>
            </a:r>
            <a:r>
              <a:rPr lang="zh-TW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現代化</a:t>
            </a:r>
            <a:endParaRPr lang="zh-TW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14" y="1419597"/>
            <a:ext cx="692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grpSp>
        <p:nvGrpSpPr>
          <p:cNvPr id="15" name="群組 1"/>
          <p:cNvGrpSpPr>
            <a:grpSpLocks/>
          </p:cNvGrpSpPr>
          <p:nvPr/>
        </p:nvGrpSpPr>
        <p:grpSpPr bwMode="auto">
          <a:xfrm>
            <a:off x="6306272" y="188318"/>
            <a:ext cx="2154161" cy="1276650"/>
            <a:chOff x="5435600" y="3362916"/>
            <a:chExt cx="2911207" cy="2553300"/>
          </a:xfrm>
        </p:grpSpPr>
        <p:pic>
          <p:nvPicPr>
            <p:cNvPr id="17" name="Picture 3" descr="C:\Documents and Settings\moejsmpc\桌面\技職教育宣導方案pps照片\PPS高職照片\機械群-機械科立式銑床實習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425" y="3362916"/>
              <a:ext cx="2881382" cy="1983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>
              <a:off x="5435600" y="5300662"/>
              <a:ext cx="2911207" cy="6155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1400" dirty="0"/>
                <a:t>機械科</a:t>
              </a:r>
              <a:r>
                <a:rPr lang="en-US" altLang="zh-TW" sz="1400" dirty="0"/>
                <a:t>-</a:t>
              </a:r>
              <a:r>
                <a:rPr lang="zh-TW" altLang="en-US" sz="1400" dirty="0"/>
                <a:t>立式銑床實習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32733" y="3573016"/>
            <a:ext cx="3300419" cy="14425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479594" y="2014992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127586" y="21413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鑄造科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91383" y="1169042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學習基礎砂模、金屬熔鑄、材料檢驗、特殊鑄造等知識。除了從事汽車、船舶等大型機具的製作，亦能跨足金工、珠寶的鍛造製作。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666106" y="3818096"/>
            <a:ext cx="5082456" cy="1885547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FF8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例如：生產家庭用五金、引擎、輪圈；製作珠寶、戒指、高附加價值藝術品；檢測各研究機構、公司產品的生產品質。</a:t>
            </a:r>
            <a:endParaRPr lang="zh-TW" altLang="zh-TW" sz="2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68518" y="6084607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72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0" y="3318340"/>
            <a:ext cx="4008601" cy="14425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479594" y="2014991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127586" y="21413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板金科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91383" y="1169042"/>
            <a:ext cx="54053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學習金屬工程技術的基本知識，及設計、電腦繪圖、展開、切割、折彎、銲接、組立、塗裝成商品等技能。不只是汽車車體板金，工業設計、製造業領域都有板金科可發揮的地方。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599514" y="5026429"/>
            <a:ext cx="5082456" cy="985751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FF8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例如：電器箱體、機械外殼、汽車板金。</a:t>
            </a:r>
            <a:endParaRPr lang="zh-TW" altLang="zh-TW" sz="2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3289" y="6012180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89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0" y="3318340"/>
            <a:ext cx="4008601" cy="14425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479594" y="2014991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91095" y="186632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機械木模科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91383" y="1169042"/>
            <a:ext cx="5405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學習機械、圖學等基本知識，</a:t>
            </a:r>
          </a:p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及木工技術、各種木工手工具、模型特性、機械木模製作技能。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645723" y="3821865"/>
            <a:ext cx="5082456" cy="1344496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FF8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例如：製作水龍頭、消防栓、汽車引擎主體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79512" y="6101942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19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0" y="3318340"/>
            <a:ext cx="4008601" cy="14425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479594" y="2014991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155352" y="189327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配管科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91383" y="1169042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學習各種管線及其設備的安裝、檢測、維護，包括消防、水電、瓦斯管線工程、營建配管、工業配管、銲接應用等技能，應用廣泛。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645723" y="3821864"/>
            <a:ext cx="5082456" cy="2190315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FF8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例如：消防水電、瓦斯管線、廚具、污水處理等（建築配管行業）；石化工業、發電廠、製酒廠、船舶工程等（工業配管行業）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79512" y="6093296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 dirty="0">
                <a:effectLst/>
                <a:ea typeface="新細明體"/>
                <a:cs typeface="Times New Roman"/>
              </a:rPr>
              <a:t>高雄</a:t>
            </a:r>
            <a:r>
              <a:rPr lang="zh-TW" sz="1800" kern="100" dirty="0" smtClean="0">
                <a:effectLst/>
                <a:ea typeface="新細明體"/>
                <a:cs typeface="Times New Roman"/>
              </a:rPr>
              <a:t>區</a:t>
            </a:r>
            <a:r>
              <a:rPr lang="en-US" altLang="zh-TW" sz="1800" kern="100" dirty="0" smtClean="0">
                <a:effectLst/>
                <a:ea typeface="新細明體"/>
                <a:cs typeface="Times New Roman"/>
              </a:rPr>
              <a:t>-</a:t>
            </a:r>
            <a:r>
              <a:rPr lang="zh-TW" sz="1800" kern="100" dirty="0" smtClean="0">
                <a:effectLst/>
                <a:ea typeface="新細明體"/>
                <a:cs typeface="Times New Roman"/>
              </a:rPr>
              <a:t>無</a:t>
            </a:r>
            <a:r>
              <a:rPr lang="zh-TW" sz="1800" kern="100" dirty="0">
                <a:effectLst/>
                <a:ea typeface="新細明體"/>
                <a:cs typeface="Times New Roman"/>
              </a:rPr>
              <a:t>設此科</a:t>
            </a:r>
            <a:endParaRPr lang="zh-TW" sz="1200" kern="100" dirty="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99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0" y="3318340"/>
            <a:ext cx="4008601" cy="14425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479594" y="2014991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127586" y="21413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模具科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91383" y="1273699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所有大量製造的產品都</a:t>
            </a:r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與模具科</a:t>
            </a:r>
            <a:r>
              <a:rPr lang="zh-TW" altLang="zh-TW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人才</a:t>
            </a:r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zh-TW" altLang="zh-TW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zh-TW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電腦繪圖設計、高精密度電腦數值控制，培養模具設計、電腦化設計等技能。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3714303" y="4149524"/>
            <a:ext cx="5082456" cy="1885547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FF8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例如：智慧型手機、平板電腦、運動鞋、滑鼠、電視機、眼鏡、浴缸等日常生活用品的大量生產製造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79512" y="6035071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083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9765" y="2030962"/>
            <a:ext cx="3246091" cy="14425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1089042" y="597645"/>
            <a:ext cx="1398271" cy="139827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494763" y="408194"/>
            <a:ext cx="26356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機電科</a:t>
            </a:r>
            <a:r>
              <a:rPr lang="en-US" altLang="zh-TW" sz="4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</a:t>
            </a:r>
            <a:endParaRPr lang="zh-TW" altLang="en-US" sz="2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91383" y="1411389"/>
            <a:ext cx="5405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跨領域學習機械、電機、電子、資訊基本知識與技術，加以利用整合各組件，組成自動化生產設備。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427168" y="3624193"/>
            <a:ext cx="5082456" cy="1001596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FF8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例如：機器人應用與自動化設備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7" descr="C:\Documents and Settings\moejsmpc\桌面\技職教育宣導方案pps照片\PPS高職照片\電機電子群-台中高工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7" y="4604047"/>
            <a:ext cx="2917325" cy="20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305780" y="3739133"/>
            <a:ext cx="2018030" cy="67246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高雄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區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-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中山工商</a:t>
            </a:r>
            <a:endParaRPr kumimoji="0" lang="zh-TW" altLang="en-US" sz="12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4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6587" y="1725049"/>
            <a:ext cx="3229270" cy="14425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科技加持</a:t>
            </a:r>
            <a:r>
              <a:rPr lang="zh-TW" altLang="zh-TW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技術出頭天</a:t>
            </a:r>
            <a:endParaRPr lang="zh-TW" altLang="en-US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911094" y="556123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127586" y="214132"/>
            <a:ext cx="26356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製圖科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中正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391383" y="1169042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所有的工業製程都需要工程圖，電腦製圖、</a:t>
            </a:r>
            <a:r>
              <a:rPr lang="en-US" altLang="zh-TW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3D </a:t>
            </a:r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列印是必備技能。學習電腦輔助設計軟體繪製機械製圖、工業設計的基本知識。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093620" y="3808585"/>
            <a:ext cx="5662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電腦機械製圖科</a:t>
            </a:r>
            <a:r>
              <a:rPr lang="en-US" altLang="zh-TW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雄工、鳯商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391383" y="4795667"/>
            <a:ext cx="5405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與製圖科內容相似，但著重電腦輔助繪圖及設計。</a:t>
            </a:r>
          </a:p>
        </p:txBody>
      </p:sp>
      <p:sp>
        <p:nvSpPr>
          <p:cNvPr id="10" name="圓角矩形圖說文字 9"/>
          <p:cNvSpPr/>
          <p:nvPr/>
        </p:nvSpPr>
        <p:spPr>
          <a:xfrm>
            <a:off x="324075" y="5872884"/>
            <a:ext cx="4836778" cy="762001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FF8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en-US" altLang="zh-TW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各類機器或</a:t>
            </a:r>
            <a:r>
              <a:rPr lang="en-US" altLang="zh-TW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3C</a:t>
            </a: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物品之的工業設計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2"/>
          <p:cNvGrpSpPr>
            <a:grpSpLocks/>
          </p:cNvGrpSpPr>
          <p:nvPr/>
        </p:nvGrpSpPr>
        <p:grpSpPr bwMode="auto">
          <a:xfrm>
            <a:off x="179512" y="3167579"/>
            <a:ext cx="2792197" cy="2565677"/>
            <a:chOff x="1979613" y="3860799"/>
            <a:chExt cx="3024188" cy="2457451"/>
          </a:xfrm>
        </p:grpSpPr>
        <p:pic>
          <p:nvPicPr>
            <p:cNvPr id="15" name="Picture 4" descr="C:\Documents and Settings\moejsmpc\桌面\技職教育宣導方案pps照片\PPS高職照片\機械群-製圖科手繪上課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613" y="3860799"/>
              <a:ext cx="2976562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/>
            <p:cNvSpPr txBox="1"/>
            <p:nvPr/>
          </p:nvSpPr>
          <p:spPr>
            <a:xfrm>
              <a:off x="1979613" y="5949950"/>
              <a:ext cx="3024188" cy="3683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1800" dirty="0"/>
                <a:t>製圖科</a:t>
              </a:r>
              <a:r>
                <a:rPr lang="en-US" altLang="zh-TW" sz="1800" dirty="0"/>
                <a:t>-</a:t>
              </a:r>
              <a:r>
                <a:rPr lang="zh-TW" altLang="en-US" sz="1800" dirty="0"/>
                <a:t>手繪上課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16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11560" y="692696"/>
            <a:ext cx="1368152" cy="629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E5C3C"/>
              </a:buClr>
            </a:pPr>
            <a:r>
              <a:rPr lang="zh-TW" altLang="en-US" sz="3200" dirty="0" smtClean="0">
                <a:solidFill>
                  <a:srgbClr val="FF6600"/>
                </a:solidFill>
              </a:rPr>
              <a:t>前言</a:t>
            </a:r>
            <a:endParaRPr lang="zh-TW" altLang="en-US" sz="3200" dirty="0">
              <a:solidFill>
                <a:srgbClr val="FF6600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683568" y="1268760"/>
            <a:ext cx="7848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buFont typeface="標楷體" pitchFamily="65" charset="-120"/>
              <a:buChar char="◆"/>
              <a:defRPr/>
            </a:pPr>
            <a:r>
              <a:rPr lang="zh-TW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全球化趨勢</a:t>
            </a:r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 我們</a:t>
            </a:r>
            <a:r>
              <a:rPr lang="zh-TW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未來 </a:t>
            </a:r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不斷</a:t>
            </a:r>
            <a:r>
              <a:rPr lang="zh-TW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在改變</a:t>
            </a:r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！</a:t>
            </a:r>
            <a:endParaRPr lang="zh-CN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長方形 11"/>
          <p:cNvSpPr/>
          <p:nvPr/>
        </p:nvSpPr>
        <p:spPr>
          <a:xfrm>
            <a:off x="1130748" y="1841034"/>
            <a:ext cx="316865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 smtClean="0">
                <a:solidFill>
                  <a:srgbClr val="0033CC"/>
                </a:solidFill>
              </a:rPr>
              <a:t>想一想</a:t>
            </a:r>
            <a:endParaRPr lang="en-US" altLang="zh-TW" sz="3200" b="1" dirty="0">
              <a:solidFill>
                <a:srgbClr val="0033CC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33CC"/>
                </a:solidFill>
              </a:rPr>
              <a:t>哪一條進路</a:t>
            </a:r>
            <a:endParaRPr lang="en-US" altLang="zh-TW" sz="3200" b="1" dirty="0">
              <a:solidFill>
                <a:srgbClr val="0033CC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rgbClr val="0033CC"/>
                </a:solidFill>
              </a:rPr>
              <a:t>最</a:t>
            </a:r>
            <a:r>
              <a:rPr lang="zh-TW" altLang="en-US" sz="3200" b="1" dirty="0" smtClean="0">
                <a:solidFill>
                  <a:srgbClr val="0033CC"/>
                </a:solidFill>
              </a:rPr>
              <a:t>適合您的小孩</a:t>
            </a:r>
            <a:endParaRPr lang="en-US" altLang="zh-TW" sz="3200" b="1" dirty="0">
              <a:solidFill>
                <a:srgbClr val="0033CC"/>
              </a:solidFill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573016"/>
            <a:ext cx="3721100" cy="26527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/>
          <p:cNvGrpSpPr>
            <a:grpSpLocks/>
          </p:cNvGrpSpPr>
          <p:nvPr/>
        </p:nvGrpSpPr>
        <p:grpSpPr bwMode="auto">
          <a:xfrm>
            <a:off x="1043608" y="3573016"/>
            <a:ext cx="1080120" cy="2726289"/>
            <a:chOff x="923925" y="3994150"/>
            <a:chExt cx="1801828" cy="2506663"/>
          </a:xfrm>
        </p:grpSpPr>
        <p:pic>
          <p:nvPicPr>
            <p:cNvPr id="17" name="圖片 3" descr="指標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5" y="3994150"/>
              <a:ext cx="1747838" cy="250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 rot="21318519">
              <a:off x="1474793" y="4462463"/>
              <a:ext cx="646117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高中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 rot="372001">
              <a:off x="1254128" y="5022850"/>
              <a:ext cx="64611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高職</a:t>
              </a:r>
            </a:p>
          </p:txBody>
        </p:sp>
        <p:pic>
          <p:nvPicPr>
            <p:cNvPr id="20" name="圖片 16" descr="指標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42083">
              <a:off x="1013822" y="5594822"/>
              <a:ext cx="1711931" cy="35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字方塊 20"/>
            <p:cNvSpPr txBox="1"/>
            <p:nvPr/>
          </p:nvSpPr>
          <p:spPr>
            <a:xfrm rot="21011487">
              <a:off x="1358904" y="5641975"/>
              <a:ext cx="646118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五專</a:t>
              </a:r>
            </a:p>
          </p:txBody>
        </p:sp>
      </p:grpSp>
      <p:sp>
        <p:nvSpPr>
          <p:cNvPr id="23" name="TextBox 9"/>
          <p:cNvSpPr txBox="1"/>
          <p:nvPr/>
        </p:nvSpPr>
        <p:spPr>
          <a:xfrm>
            <a:off x="3635896" y="4273309"/>
            <a:ext cx="5688632" cy="12157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14350" indent="-51435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標楷體" pitchFamily="65" charset="-120"/>
              <a:buChar char="◆"/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瞭解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自己 興趣 性向</a:t>
            </a:r>
            <a:r>
              <a:rPr lang="zh-TW" altLang="en-US" sz="2800" b="1" dirty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與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能力</a:t>
            </a:r>
            <a:endParaRPr lang="en-US" altLang="zh-TW" sz="2800" b="1" dirty="0">
              <a:solidFill>
                <a:srgbClr val="C00000"/>
              </a:solidFill>
              <a:latin typeface="微軟正黑體"/>
              <a:ea typeface="微軟正黑體"/>
              <a:cs typeface="微軟正黑體"/>
            </a:endParaRPr>
          </a:p>
          <a:p>
            <a:pPr marL="457200" indent="-457200"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標楷體" pitchFamily="65" charset="-120"/>
              <a:buChar char="◆"/>
              <a:defRPr/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知道</a:t>
            </a:r>
            <a:r>
              <a:rPr lang="zh-TW" altLang="en-US" sz="2800" b="1" dirty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就業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與教育</a:t>
            </a:r>
            <a:r>
              <a:rPr lang="zh-TW" altLang="en-US" sz="2800" b="1" dirty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環境的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變化</a:t>
            </a:r>
            <a:endParaRPr lang="en-US" altLang="zh-TW" sz="2800" b="1" dirty="0">
              <a:solidFill>
                <a:srgbClr val="C00000"/>
              </a:solidFill>
              <a:latin typeface="微軟正黑體"/>
              <a:ea typeface="微軟正黑體"/>
              <a:cs typeface="微軟正黑體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258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10" accel="6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0" dur="7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79512" y="738527"/>
            <a:ext cx="3240359" cy="97800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5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18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技在身</a:t>
            </a:r>
            <a:r>
              <a:rPr lang="zh-TW" altLang="zh-TW" sz="18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8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終身享用</a:t>
            </a:r>
            <a:endParaRPr lang="zh-TW" altLang="en-US" sz="18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479594" y="2014991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08601" y="516206"/>
            <a:ext cx="2723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   學</a:t>
            </a:r>
            <a:endParaRPr lang="zh-TW" altLang="en-US" sz="7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19672" y="1859472"/>
            <a:ext cx="7177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機械工程相關學系、工業工程、材料科學工程相關學系、電機工程相關學系、動力機械工程相關學系、造船及航空工程相關學系、生物醫學工程學系、工業教育系等。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C:\Users\user\Desktop\畢業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725144"/>
            <a:ext cx="303401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/>
          <p:nvPr/>
        </p:nvPicPr>
        <p:blipFill rotWithShape="1">
          <a:blip r:embed="rId6"/>
          <a:srcRect l="10491" t="37854" r="75246" b="25137"/>
          <a:stretch/>
        </p:blipFill>
        <p:spPr bwMode="auto">
          <a:xfrm>
            <a:off x="6555684" y="3998753"/>
            <a:ext cx="2447424" cy="1881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圖片 13"/>
          <p:cNvPicPr/>
          <p:nvPr/>
        </p:nvPicPr>
        <p:blipFill rotWithShape="1">
          <a:blip r:embed="rId7"/>
          <a:srcRect l="60000" t="27869" r="13934" b="24044"/>
          <a:stretch/>
        </p:blipFill>
        <p:spPr bwMode="auto">
          <a:xfrm>
            <a:off x="3450816" y="4221089"/>
            <a:ext cx="2705360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89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011129" y="224272"/>
            <a:ext cx="4008601" cy="14425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3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53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3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7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卡位即機會</a:t>
            </a:r>
            <a:endParaRPr lang="zh-TW" altLang="en-US" sz="37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9399">
            <a:off x="479594" y="2014991"/>
            <a:ext cx="1147830" cy="11478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340014" y="299463"/>
            <a:ext cx="32624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    業</a:t>
            </a:r>
            <a:endParaRPr lang="zh-TW" altLang="en-US" sz="80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835696" y="1622902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各相關行業的機械操作、加工、維護、裝配或設計等，也可擔任現場管理、品質管制或工業安全等工作，或從事銷售、相關材料供應。另透過公職考試，可加入國營事業相關領域。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5"/>
          <a:srcRect l="59016" t="42623" r="22623" b="16939"/>
          <a:stretch/>
        </p:blipFill>
        <p:spPr bwMode="auto">
          <a:xfrm>
            <a:off x="1026965" y="4415295"/>
            <a:ext cx="3662507" cy="2312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/>
          <p:cNvPicPr/>
          <p:nvPr/>
        </p:nvPicPr>
        <p:blipFill rotWithShape="1">
          <a:blip r:embed="rId6"/>
          <a:srcRect l="65738" t="34973" r="13279" b="12022"/>
          <a:stretch/>
        </p:blipFill>
        <p:spPr bwMode="auto">
          <a:xfrm>
            <a:off x="5298738" y="4177446"/>
            <a:ext cx="3449726" cy="1843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3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827584" y="1556792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6" name="＞形箭號 15"/>
          <p:cNvSpPr/>
          <p:nvPr/>
        </p:nvSpPr>
        <p:spPr>
          <a:xfrm>
            <a:off x="1475656" y="4149080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195736" y="5605363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26039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6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科 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3203848" y="2348880"/>
            <a:ext cx="31598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動力機械群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2203450" y="4077072"/>
            <a:ext cx="48244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汽車科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　重機科　飛機修護科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動力機械科　農業機械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科 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　軌道車輛科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901">
            <a:off x="6978697" y="584903"/>
            <a:ext cx="1855788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6" y="5245497"/>
            <a:ext cx="13779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4789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591317" y="3846251"/>
            <a:ext cx="81469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聰明的人類透過自己的力量，讓冷冰冰的機械產生「動能」，加上科技不斷的進步與發展下，汽車、飛機、火箭各種運輸工具，以及重型機械、農業生產動力機具、工程動力機具等，各式各樣會「動」的機械被發明，讓我們的生活、交通、產業越來越發達，「動力機械群」的人才更被重視，前景很好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56167" y="2209542"/>
            <a:ext cx="10042902" cy="19184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動力機械群</a:t>
            </a:r>
            <a: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好奇動力、改變未來</a:t>
            </a:r>
            <a:r>
              <a:rPr lang="zh-TW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12493"/>
            <a:ext cx="2005957" cy="194168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94" y="908720"/>
            <a:ext cx="1238078" cy="1233576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7" name="文字方塊 6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0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對話框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347286">
            <a:off x="218945" y="1087292"/>
            <a:ext cx="7947643" cy="5787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539552" y="764704"/>
            <a:ext cx="411328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>
                <a:solidFill>
                  <a:srgbClr val="0033CC"/>
                </a:solidFill>
              </a:rPr>
              <a:t>動力</a:t>
            </a:r>
            <a:r>
              <a:rPr lang="zh-TW" altLang="en-US" dirty="0" smtClean="0">
                <a:solidFill>
                  <a:srgbClr val="0033CC"/>
                </a:solidFill>
              </a:rPr>
              <a:t>機械群</a:t>
            </a:r>
            <a:endParaRPr lang="zh-TW" altLang="en-US" sz="2000" dirty="0">
              <a:solidFill>
                <a:srgbClr val="0033CC"/>
              </a:solidFill>
            </a:endParaRPr>
          </a:p>
        </p:txBody>
      </p:sp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1247"/>
            <a:ext cx="5955500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1979712" y="1692097"/>
            <a:ext cx="491031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您適合念動力機械群嗎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7353" y="2693169"/>
            <a:ext cx="56348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4810" indent="-3848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500" b="1" kern="100" dirty="0">
                <a:latin typeface="微軟正黑體"/>
                <a:ea typeface="微軟正黑體"/>
                <a:cs typeface="微軟正黑體"/>
              </a:rPr>
              <a:t>看一看</a:t>
            </a:r>
            <a:r>
              <a:rPr lang="zh-TW" altLang="zh-TW" sz="2500" b="1" kern="100" dirty="0" smtClean="0">
                <a:latin typeface="微軟正黑體"/>
                <a:ea typeface="微軟正黑體"/>
                <a:cs typeface="微軟正黑體"/>
              </a:rPr>
              <a:t>！</a:t>
            </a:r>
            <a:r>
              <a:rPr lang="zh-TW" altLang="en-US" sz="2500" b="1" kern="100" dirty="0" smtClean="0">
                <a:latin typeface="微軟正黑體"/>
                <a:ea typeface="微軟正黑體"/>
                <a:cs typeface="微軟正黑體"/>
              </a:rPr>
              <a:t>學生</a:t>
            </a:r>
            <a:r>
              <a:rPr lang="zh-TW" altLang="zh-TW" sz="2500" b="1" kern="100" dirty="0" smtClean="0">
                <a:latin typeface="微軟正黑體"/>
                <a:ea typeface="微軟正黑體"/>
                <a:cs typeface="微軟正黑體"/>
              </a:rPr>
              <a:t>是否</a:t>
            </a:r>
            <a:r>
              <a:rPr lang="zh-TW" altLang="en-US" sz="2500" b="1" kern="100" dirty="0" smtClean="0">
                <a:latin typeface="微軟正黑體"/>
                <a:ea typeface="微軟正黑體"/>
                <a:cs typeface="微軟正黑體"/>
              </a:rPr>
              <a:t>具</a:t>
            </a:r>
            <a:r>
              <a:rPr lang="zh-TW" altLang="zh-TW" sz="2500" b="1" kern="100" dirty="0" smtClean="0">
                <a:latin typeface="微軟正黑體"/>
                <a:ea typeface="微軟正黑體"/>
                <a:cs typeface="微軟正黑體"/>
              </a:rPr>
              <a:t>有</a:t>
            </a:r>
            <a:r>
              <a:rPr lang="zh-TW" altLang="zh-TW" sz="2500" b="1" kern="100" dirty="0">
                <a:latin typeface="微軟正黑體"/>
                <a:ea typeface="微軟正黑體"/>
                <a:cs typeface="微軟正黑體"/>
              </a:rPr>
              <a:t>以下這些特質？</a:t>
            </a:r>
            <a:endParaRPr lang="zh-TW" altLang="zh-TW" sz="2500" kern="1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2" name="投影片編號版面配置區 4"/>
          <p:cNvSpPr txBox="1">
            <a:spLocks/>
          </p:cNvSpPr>
          <p:nvPr/>
        </p:nvSpPr>
        <p:spPr bwMode="auto">
          <a:xfrm>
            <a:off x="7022778" y="7071494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AA9E0377-DEA8-48B8-8BE0-28F25B9B2EAB}" type="slidenum">
              <a:rPr lang="zh-TW" altLang="en-US" sz="180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</a:rPr>
              <a:pPr/>
              <a:t>24</a:t>
            </a:fld>
            <a:endParaRPr lang="zh-TW" altLang="en-US" sz="180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23528" y="3420244"/>
            <a:ext cx="60785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eaLnBrk="1" hangingPunct="1">
              <a:defRPr/>
            </a:pPr>
            <a:r>
              <a:rPr lang="zh-TW" altLang="en-US" sz="2200" b="1" kern="100" dirty="0" smtClean="0">
                <a:solidFill>
                  <a:srgbClr val="7030A0"/>
                </a:solidFill>
                <a:latin typeface="微軟正黑體"/>
                <a:ea typeface="微軟正黑體"/>
                <a:cs typeface="微軟正黑體"/>
              </a:rPr>
              <a:t>     </a:t>
            </a:r>
            <a:r>
              <a:rPr lang="zh-TW" altLang="zh-TW" sz="2200" b="1" kern="100" dirty="0" smtClean="0">
                <a:solidFill>
                  <a:srgbClr val="7030A0"/>
                </a:solidFill>
                <a:latin typeface="微軟正黑體"/>
                <a:ea typeface="微軟正黑體"/>
                <a:cs typeface="微軟正黑體"/>
              </a:rPr>
              <a:t>性向</a:t>
            </a:r>
            <a:r>
              <a:rPr lang="zh-TW" altLang="zh-TW" sz="2200" b="1" kern="100" dirty="0">
                <a:solidFill>
                  <a:srgbClr val="7030A0"/>
                </a:solidFill>
                <a:latin typeface="微軟正黑體"/>
                <a:ea typeface="微軟正黑體"/>
                <a:cs typeface="微軟正黑體"/>
              </a:rPr>
              <a:t>、興趣的特質</a:t>
            </a:r>
            <a:endParaRPr lang="en-US" altLang="zh-TW" sz="2200" b="1" kern="100" dirty="0">
              <a:solidFill>
                <a:srgbClr val="7030A0"/>
              </a:solidFill>
              <a:latin typeface="微軟正黑體"/>
              <a:ea typeface="微軟正黑體"/>
              <a:cs typeface="微軟正黑體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喜歡研究</a:t>
            </a: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機車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、汽車、挖土機、</a:t>
            </a: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飛機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曳引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火車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、高鐵、</a:t>
            </a:r>
            <a:r>
              <a:rPr lang="zh-TW" altLang="en-US" sz="20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軌道車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機械結構等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喜歡動手修理腳踏車、模型車、模型飛機等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喜歡參觀新車展、</a:t>
            </a: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改裝車展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航空展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hangingPunct="1">
              <a:defRPr/>
            </a:pPr>
            <a:endParaRPr lang="zh-TW" altLang="zh-TW" sz="2200" b="1" kern="100" dirty="0">
              <a:solidFill>
                <a:srgbClr val="7030A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125" y="4149080"/>
            <a:ext cx="2900363" cy="18637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6084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 descr="對話框1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347286">
            <a:off x="806063" y="-5135"/>
            <a:ext cx="8681803" cy="6322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955715" y="1470978"/>
            <a:ext cx="5634876" cy="477054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>
            <a:grpSpLocks/>
          </p:cNvGrpSpPr>
          <p:nvPr/>
        </p:nvGrpSpPr>
        <p:grpSpPr bwMode="auto">
          <a:xfrm>
            <a:off x="2347828" y="2715578"/>
            <a:ext cx="2260600" cy="731837"/>
            <a:chOff x="1464380" y="2673548"/>
            <a:chExt cx="2261171" cy="730800"/>
          </a:xfrm>
        </p:grpSpPr>
        <p:pic>
          <p:nvPicPr>
            <p:cNvPr id="25625" name="Picture 6" descr="C:\Users\Justin\Desktop\群科簡報\視覺元素\水產群\UI水產群\machine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380" y="2673548"/>
              <a:ext cx="812504" cy="73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2345665" y="2708424"/>
              <a:ext cx="1379886" cy="638855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機械推理</a:t>
              </a:r>
            </a:p>
          </p:txBody>
        </p:sp>
      </p:grpSp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2347828" y="3682365"/>
            <a:ext cx="2259012" cy="731838"/>
            <a:chOff x="1466584" y="3508176"/>
            <a:chExt cx="2258967" cy="731569"/>
          </a:xfrm>
        </p:grpSpPr>
        <p:pic>
          <p:nvPicPr>
            <p:cNvPr id="25623" name="Picture 5" descr="C:\Users\Justin\Desktop\群科簡報\視覺元素\水產群\UI水產群\logeiic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584" y="3508176"/>
              <a:ext cx="813360" cy="73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19"/>
            <p:cNvSpPr/>
            <p:nvPr/>
          </p:nvSpPr>
          <p:spPr>
            <a:xfrm>
              <a:off x="2344454" y="3554197"/>
              <a:ext cx="1381097" cy="63952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空間關係</a:t>
              </a:r>
            </a:p>
          </p:txBody>
        </p:sp>
      </p:grp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5083090" y="2693353"/>
            <a:ext cx="2260600" cy="735012"/>
            <a:chOff x="1465145" y="4382543"/>
            <a:chExt cx="2261172" cy="734159"/>
          </a:xfrm>
        </p:grpSpPr>
        <p:pic>
          <p:nvPicPr>
            <p:cNvPr id="25621" name="Picture 4" descr="C:\Users\Justin\Desktop\群科簡報\視覺元素\水產群\UI水產群\Lookingic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145" y="4382543"/>
              <a:ext cx="816239" cy="73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20"/>
            <p:cNvSpPr/>
            <p:nvPr/>
          </p:nvSpPr>
          <p:spPr>
            <a:xfrm>
              <a:off x="2344843" y="4414256"/>
              <a:ext cx="1381474" cy="639020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邏輯推理</a:t>
              </a:r>
            </a:p>
          </p:txBody>
        </p:sp>
      </p:grpSp>
      <p:grpSp>
        <p:nvGrpSpPr>
          <p:cNvPr id="12" name="群組 11"/>
          <p:cNvGrpSpPr>
            <a:grpSpLocks/>
          </p:cNvGrpSpPr>
          <p:nvPr/>
        </p:nvGrpSpPr>
        <p:grpSpPr bwMode="auto">
          <a:xfrm>
            <a:off x="5084678" y="3682365"/>
            <a:ext cx="2259012" cy="731838"/>
            <a:chOff x="1466584" y="5234650"/>
            <a:chExt cx="2259733" cy="731569"/>
          </a:xfrm>
        </p:grpSpPr>
        <p:pic>
          <p:nvPicPr>
            <p:cNvPr id="25619" name="Picture 3" descr="C:\Users\Justin\Desktop\群科簡報\視覺元素\水產群\UI水產群\fishingic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584" y="5234650"/>
              <a:ext cx="813360" cy="73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344751" y="5267976"/>
              <a:ext cx="1381566" cy="63952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科學推理</a:t>
              </a:r>
            </a:p>
          </p:txBody>
        </p:sp>
      </p:grp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831890" y="1998028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（一）性向、興趣的特質</a:t>
            </a:r>
          </a:p>
        </p:txBody>
      </p:sp>
      <p:pic>
        <p:nvPicPr>
          <p:cNvPr id="47" name="圖片 46" descr="1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842408">
            <a:off x="6439534" y="4513400"/>
            <a:ext cx="971550" cy="11731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71880">
            <a:off x="349165" y="3088640"/>
            <a:ext cx="976313" cy="13922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10492">
            <a:off x="1314365" y="3001328"/>
            <a:ext cx="269875" cy="15192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7" descr="C:\Users\Justin\Desktop\群科簡報\視覺元素\水產群\製作\技職宣導圖1231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 rot="13951565">
            <a:off x="7963312" y="3503293"/>
            <a:ext cx="939800" cy="16192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標題 1"/>
          <p:cNvSpPr txBox="1">
            <a:spLocks/>
          </p:cNvSpPr>
          <p:nvPr/>
        </p:nvSpPr>
        <p:spPr>
          <a:xfrm>
            <a:off x="98742" y="5404099"/>
            <a:ext cx="5643161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動力機械群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好奇動力、改變未來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15" y="5223197"/>
            <a:ext cx="812948" cy="812948"/>
          </a:xfrm>
          <a:prstGeom prst="rect">
            <a:avLst/>
          </a:prstGeom>
        </p:spPr>
      </p:pic>
      <p:pic>
        <p:nvPicPr>
          <p:cNvPr id="24" name="Picture 7" descr="C:\Users\Justin\Desktop\群科簡報\視覺元素\水產群\製作\技職宣導圖1231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 rot="16468827">
            <a:off x="7068374" y="4966004"/>
            <a:ext cx="939800" cy="16192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群組 24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26" name="文字方塊 25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830726" y="332706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6600"/>
                </a:solidFill>
              </a:rPr>
              <a:t>工業類科一</a:t>
            </a:r>
            <a:r>
              <a:rPr lang="zh-TW" altLang="en-US" sz="3200" b="1" dirty="0">
                <a:solidFill>
                  <a:srgbClr val="0033CC"/>
                </a:solidFill>
              </a:rPr>
              <a:t>動力機械群</a:t>
            </a:r>
          </a:p>
        </p:txBody>
      </p:sp>
      <p:sp>
        <p:nvSpPr>
          <p:cNvPr id="31" name="矩形 30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04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3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對話框1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347286">
            <a:off x="101427" y="-41209"/>
            <a:ext cx="8681803" cy="6322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23"/>
          <p:cNvSpPr/>
          <p:nvPr/>
        </p:nvSpPr>
        <p:spPr>
          <a:xfrm>
            <a:off x="1760142" y="2319654"/>
            <a:ext cx="6410325" cy="1016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TW" altLang="zh-TW" sz="2000" b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對下列國中課程的學習內容，表現較優良、或較有興趣的人，都適合就讀喔！</a:t>
            </a:r>
            <a:endParaRPr lang="zh-TW" altLang="zh-TW" sz="200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3" name="群組 32"/>
          <p:cNvGrpSpPr>
            <a:grpSpLocks/>
          </p:cNvGrpSpPr>
          <p:nvPr/>
        </p:nvGrpSpPr>
        <p:grpSpPr bwMode="auto">
          <a:xfrm>
            <a:off x="2277667" y="3286442"/>
            <a:ext cx="1979612" cy="1825625"/>
            <a:chOff x="1644530" y="4194842"/>
            <a:chExt cx="1980029" cy="1824748"/>
          </a:xfrm>
        </p:grpSpPr>
        <p:pic>
          <p:nvPicPr>
            <p:cNvPr id="25" name="圖片 24" descr="自然與生活科技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8989" y="4194842"/>
              <a:ext cx="1891110" cy="14407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矩形 26"/>
            <p:cNvSpPr/>
            <p:nvPr/>
          </p:nvSpPr>
          <p:spPr>
            <a:xfrm>
              <a:off x="1644530" y="5619732"/>
              <a:ext cx="1980029" cy="39985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zh-TW" sz="2000" b="1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電機與機械應用</a:t>
              </a:r>
              <a:endParaRPr lang="zh-TW" altLang="en-US" sz="2000" b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群組 29"/>
          <p:cNvGrpSpPr>
            <a:grpSpLocks/>
          </p:cNvGrpSpPr>
          <p:nvPr/>
        </p:nvGrpSpPr>
        <p:grpSpPr bwMode="auto">
          <a:xfrm>
            <a:off x="4704954" y="3284854"/>
            <a:ext cx="1890713" cy="1797050"/>
            <a:chOff x="3965624" y="3890558"/>
            <a:chExt cx="1890571" cy="1797266"/>
          </a:xfrm>
        </p:grpSpPr>
        <p:pic>
          <p:nvPicPr>
            <p:cNvPr id="26" name="圖片 25" descr="數學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5624" y="3890558"/>
              <a:ext cx="1890571" cy="14400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矩形 28"/>
            <p:cNvSpPr/>
            <p:nvPr/>
          </p:nvSpPr>
          <p:spPr>
            <a:xfrm>
              <a:off x="4057692" y="5287726"/>
              <a:ext cx="1723896" cy="40009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zh-TW" sz="2000" b="1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簡單立體圖形</a:t>
              </a:r>
              <a:endParaRPr lang="zh-TW" altLang="en-US" sz="2000" b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1815704" y="137191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691879" y="1898967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2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zh-TW" sz="22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）學習表現的特質</a:t>
            </a: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-15172" y="5408427"/>
            <a:ext cx="5584522" cy="15172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動力機械群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玩動力、改變未來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15" y="5223197"/>
            <a:ext cx="812948" cy="812948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6" name="文字方塊 15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84099" y="548680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6600"/>
                </a:solidFill>
              </a:rPr>
              <a:t>工業類科一</a:t>
            </a:r>
            <a:r>
              <a:rPr lang="zh-TW" altLang="en-US" sz="3200" b="1" dirty="0">
                <a:solidFill>
                  <a:srgbClr val="0033CC"/>
                </a:solidFill>
              </a:rPr>
              <a:t>動力機械群</a:t>
            </a:r>
          </a:p>
        </p:txBody>
      </p:sp>
      <p:sp>
        <p:nvSpPr>
          <p:cNvPr id="19" name="矩形 18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506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 descr="對話框1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347286">
            <a:off x="198319" y="-113686"/>
            <a:ext cx="8681803" cy="6322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933575" y="1349058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809750" y="2076133"/>
            <a:ext cx="60785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）性向、興趣的特質</a:t>
            </a:r>
            <a:endParaRPr lang="en-US" altLang="zh-TW" sz="2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喜歡研究機車、汽車、挖土機、飛機、農耕機、火車的機械結構等</a:t>
            </a:r>
          </a:p>
          <a:p>
            <a:pPr defTabSz="9144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喜歡動手修理腳踏車、模型車、模型飛機等</a:t>
            </a:r>
          </a:p>
          <a:p>
            <a:pPr defTabSz="9144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喜歡參觀新車展、改裝車展、航空展等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1" hangingPunct="1"/>
            <a:endParaRPr lang="zh-TW" altLang="zh-TW" sz="2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0" y="4325620"/>
            <a:ext cx="2900363" cy="18637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動力機械群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熱愛動力，工作寬廣</a:t>
            </a:r>
            <a:r>
              <a:rPr lang="zh-TW" altLang="zh-TW" sz="3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15" y="5223197"/>
            <a:ext cx="812948" cy="812948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11723" y="697051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6600"/>
                </a:solidFill>
              </a:rPr>
              <a:t>工業類科一</a:t>
            </a:r>
            <a:r>
              <a:rPr lang="zh-TW" altLang="en-US" sz="3200" b="1" dirty="0">
                <a:solidFill>
                  <a:srgbClr val="0033CC"/>
                </a:solidFill>
              </a:rPr>
              <a:t>動力機械群</a:t>
            </a:r>
          </a:p>
        </p:txBody>
      </p:sp>
      <p:sp>
        <p:nvSpPr>
          <p:cNvPr id="14" name="矩形 13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066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3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110926" y="647033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>
                <a:solidFill>
                  <a:srgbClr val="0033CC"/>
                </a:solidFill>
              </a:rPr>
              <a:t>動力</a:t>
            </a:r>
            <a:r>
              <a:rPr lang="zh-TW" altLang="en-US" dirty="0" smtClean="0">
                <a:solidFill>
                  <a:srgbClr val="0033CC"/>
                </a:solidFill>
              </a:rPr>
              <a:t>機械群</a:t>
            </a:r>
            <a:endParaRPr lang="zh-TW" altLang="en-US" sz="2000" dirty="0">
              <a:solidFill>
                <a:srgbClr val="0033CC"/>
              </a:solidFill>
            </a:endParaRPr>
          </a:p>
        </p:txBody>
      </p:sp>
      <p:grpSp>
        <p:nvGrpSpPr>
          <p:cNvPr id="52" name="群組 51"/>
          <p:cNvGrpSpPr>
            <a:grpSpLocks/>
          </p:cNvGrpSpPr>
          <p:nvPr/>
        </p:nvGrpSpPr>
        <p:grpSpPr bwMode="auto">
          <a:xfrm>
            <a:off x="464663" y="1568759"/>
            <a:ext cx="2958092" cy="900604"/>
            <a:chOff x="1294264" y="1004254"/>
            <a:chExt cx="2957378" cy="900000"/>
          </a:xfrm>
        </p:grpSpPr>
        <p:grpSp>
          <p:nvGrpSpPr>
            <p:cNvPr id="53" name="群組 14"/>
            <p:cNvGrpSpPr>
              <a:grpSpLocks/>
            </p:cNvGrpSpPr>
            <p:nvPr/>
          </p:nvGrpSpPr>
          <p:grpSpPr bwMode="auto">
            <a:xfrm>
              <a:off x="1294264" y="1004254"/>
              <a:ext cx="2777046" cy="900000"/>
              <a:chOff x="1419294" y="2585806"/>
              <a:chExt cx="2777046" cy="900000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2200155" y="2601670"/>
                <a:ext cx="1996593" cy="863021"/>
              </a:xfrm>
              <a:prstGeom prst="rect">
                <a:avLst/>
              </a:prstGeom>
              <a:solidFill>
                <a:srgbClr val="E5D8F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/>
              </a:p>
            </p:txBody>
          </p:sp>
          <p:pic>
            <p:nvPicPr>
              <p:cNvPr id="56" name="圖片 5" descr="汽車科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9294" y="2585806"/>
                <a:ext cx="950311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文字方塊 13"/>
              <p:cNvSpPr txBox="1">
                <a:spLocks noChangeArrowheads="1"/>
              </p:cNvSpPr>
              <p:nvPr/>
            </p:nvSpPr>
            <p:spPr bwMode="auto">
              <a:xfrm>
                <a:off x="2700600" y="2838488"/>
                <a:ext cx="110799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marL="342900" indent="-342900" eaLnBrk="1" hangingPunct="1"/>
                <a:r>
                  <a:rPr lang="zh-TW" altLang="en-US" sz="2400" b="1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汽車科</a:t>
                </a: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4066956" y="1505568"/>
              <a:ext cx="184686" cy="3690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solidFill>
                  <a:srgbClr val="7030A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9" name="矩形 58"/>
          <p:cNvSpPr>
            <a:spLocks noChangeArrowheads="1"/>
          </p:cNvSpPr>
          <p:nvPr/>
        </p:nvSpPr>
        <p:spPr bwMode="auto">
          <a:xfrm>
            <a:off x="395537" y="2730586"/>
            <a:ext cx="30963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學習有關汽車作用的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理論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零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組件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檢驗、引擎檢測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維修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所需的基本知識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矩形 60"/>
          <p:cNvSpPr>
            <a:spLocks noChangeArrowheads="1"/>
          </p:cNvSpPr>
          <p:nvPr/>
        </p:nvSpPr>
        <p:spPr bwMode="auto">
          <a:xfrm>
            <a:off x="113159" y="5673427"/>
            <a:ext cx="4314825" cy="923925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例如：學會開車前的基本檢查，汽車基本故障原因的判斷及簡易的排除方法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75582" y="4207914"/>
            <a:ext cx="2008187" cy="13604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418304" y="105648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zh-TW" dirty="0"/>
              <a:t>核心課程：汽車學、基本電學、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引擎原理</a:t>
            </a:r>
            <a:r>
              <a:rPr lang="zh-TW" altLang="zh-TW" dirty="0"/>
              <a:t>及實習、電工</a:t>
            </a:r>
            <a:r>
              <a:rPr lang="en-US" altLang="zh-TW" dirty="0"/>
              <a:t>/</a:t>
            </a:r>
            <a:r>
              <a:rPr lang="zh-TW" altLang="zh-TW" dirty="0"/>
              <a:t>電子概論與實習、汽車實習等科目。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因汽車實習需操作大型機械，為保障實習工場安全，學生需具備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手眼協調能力</a:t>
            </a:r>
            <a:r>
              <a:rPr lang="zh-TW" altLang="zh-TW" dirty="0"/>
              <a:t>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汽車修護需具備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邏輯判斷能力</a:t>
            </a:r>
            <a:r>
              <a:rPr lang="zh-TW" altLang="zh-TW" dirty="0"/>
              <a:t>佳，以解決問題故障排除為重點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en-US" altLang="zh-TW" dirty="0"/>
              <a:t>.</a:t>
            </a:r>
            <a:r>
              <a:rPr lang="zh-TW" altLang="zh-TW" dirty="0"/>
              <a:t>學生未來從事相關汽車服務業，需具備良好的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社會技巧及人際互動能力</a:t>
            </a:r>
            <a:r>
              <a:rPr lang="zh-TW" altLang="zh-TW" dirty="0"/>
              <a:t>，方能適性業界需求。</a:t>
            </a:r>
            <a:endParaRPr lang="zh-TW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4438431" y="408194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pic>
        <p:nvPicPr>
          <p:cNvPr id="20" name="Picture 12" descr="汽車修護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7739"/>
            <a:ext cx="3015324" cy="21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7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292 L -0.82552 0.029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5" y="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549493" y="73817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重機科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堆高機、怪手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等重型機械的維護與操作，以及機電整合與自動化控制的實務學習。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347864" y="3669014"/>
            <a:ext cx="5082456" cy="1577371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C00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例如：學會堆高機的操作，以及操作前、後的檢查與故障維修的技術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52400" y="3393416"/>
            <a:ext cx="3391383" cy="28473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關注動力，變化無窮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9871"/>
            <a:ext cx="1428062" cy="142806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251520" y="620688"/>
            <a:ext cx="501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6600"/>
                </a:solidFill>
              </a:rPr>
              <a:t>工業類科一</a:t>
            </a:r>
            <a:r>
              <a:rPr lang="zh-TW" altLang="en-US" sz="3600" b="1" dirty="0">
                <a:solidFill>
                  <a:srgbClr val="0033CC"/>
                </a:solidFill>
              </a:rPr>
              <a:t>動力機械群</a:t>
            </a:r>
            <a:endParaRPr lang="zh-TW" altLang="en-US" sz="3600" b="1" dirty="0"/>
          </a:p>
        </p:txBody>
      </p:sp>
      <p:sp>
        <p:nvSpPr>
          <p:cNvPr id="13" name="矩形 12"/>
          <p:cNvSpPr/>
          <p:nvPr/>
        </p:nvSpPr>
        <p:spPr>
          <a:xfrm>
            <a:off x="251520" y="6093296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11560" y="783409"/>
            <a:ext cx="1368152" cy="629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E5C3C"/>
              </a:buClr>
            </a:pPr>
            <a:r>
              <a:rPr lang="zh-TW" altLang="en-US" sz="3200" dirty="0" smtClean="0">
                <a:solidFill>
                  <a:srgbClr val="FF6600"/>
                </a:solidFill>
              </a:rPr>
              <a:t>前言</a:t>
            </a:r>
            <a:endParaRPr lang="zh-TW" altLang="en-US" sz="3200" dirty="0">
              <a:solidFill>
                <a:srgbClr val="FF6600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683568" y="1404065"/>
            <a:ext cx="7848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buFont typeface="標楷體" pitchFamily="65" charset="-120"/>
              <a:buChar char="◆"/>
              <a:defRPr/>
            </a:pPr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高職與高中之區別</a:t>
            </a:r>
            <a:endParaRPr lang="zh-CN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899592" y="2183085"/>
            <a:ext cx="8244408" cy="14619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標楷體" pitchFamily="65" charset="-120"/>
              <a:buChar char="●"/>
              <a:defRPr/>
            </a:pPr>
            <a:r>
              <a:rPr lang="zh-TW" altLang="en-US" sz="36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專業領域：專業</a:t>
            </a:r>
            <a:r>
              <a:rPr lang="zh-TW" altLang="en-US" sz="3600" b="1" dirty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科目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與實習科目</a:t>
            </a:r>
            <a:endParaRPr lang="en-US" altLang="zh-TW" sz="3600" b="1" dirty="0">
              <a:solidFill>
                <a:srgbClr val="C00000"/>
              </a:solidFill>
              <a:latin typeface="微軟正黑體"/>
              <a:ea typeface="微軟正黑體"/>
              <a:cs typeface="微軟正黑體"/>
            </a:endParaRPr>
          </a:p>
          <a:p>
            <a:pPr marL="571500" indent="-571500"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標楷體" pitchFamily="65" charset="-120"/>
              <a:buChar char="●"/>
              <a:defRPr/>
            </a:pPr>
            <a:r>
              <a:rPr lang="zh-TW" altLang="en-US" sz="3600" b="1" dirty="0" smtClean="0">
                <a:solidFill>
                  <a:srgbClr val="C00000"/>
                </a:solidFill>
                <a:latin typeface="微軟正黑體"/>
                <a:ea typeface="微軟正黑體"/>
                <a:cs typeface="微軟正黑體"/>
              </a:rPr>
              <a:t>適應專業課程及學習正確的工作方法</a:t>
            </a:r>
            <a:endParaRPr lang="en-US" altLang="zh-TW" sz="3600" b="1" dirty="0">
              <a:solidFill>
                <a:srgbClr val="C00000"/>
              </a:solidFill>
              <a:latin typeface="微軟正黑體"/>
              <a:ea typeface="微軟正黑體"/>
              <a:cs typeface="微軟正黑體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pic>
        <p:nvPicPr>
          <p:cNvPr id="24" name="Picture 4" descr="https://pic.pimg.tw/df41022/1436389398-112355394_n.jpg?v=14363894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86122"/>
            <a:ext cx="3842792" cy="20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56992"/>
            <a:ext cx="4004869" cy="300365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0482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0" accel="6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6" dur="7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52555" y="319593"/>
            <a:ext cx="40719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飛機修護科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大榮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2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飛機作用理論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、零組件檢驗及維修所需的基本知識，培養對零組件的拆開分解、</a:t>
            </a:r>
            <a:r>
              <a:rPr lang="zh-TW" altLang="en-US" sz="32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組裝配線、保養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、維修實務。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714302" y="4028411"/>
            <a:ext cx="5082456" cy="1577371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C00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例如：學會飛機起飛前的基本檢查，進行飛機基本故障原因的判斷及簡易的排除方法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22920" y="1340768"/>
            <a:ext cx="1493378" cy="7660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endParaRPr lang="en-US" altLang="zh-TW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出路寬廣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3" y="2263689"/>
            <a:ext cx="812948" cy="812948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10926" y="647033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>
                <a:solidFill>
                  <a:srgbClr val="0033CC"/>
                </a:solidFill>
              </a:rPr>
              <a:t>動力</a:t>
            </a:r>
            <a:r>
              <a:rPr lang="zh-TW" altLang="en-US" dirty="0" smtClean="0">
                <a:solidFill>
                  <a:srgbClr val="0033CC"/>
                </a:solidFill>
              </a:rPr>
              <a:t>機械群</a:t>
            </a:r>
            <a:endParaRPr lang="zh-TW" altLang="en-US" sz="2000" dirty="0">
              <a:solidFill>
                <a:srgbClr val="0033CC"/>
              </a:solidFill>
            </a:endParaRPr>
          </a:p>
        </p:txBody>
      </p:sp>
      <p:grpSp>
        <p:nvGrpSpPr>
          <p:cNvPr id="14" name="群組 1"/>
          <p:cNvGrpSpPr>
            <a:grpSpLocks/>
          </p:cNvGrpSpPr>
          <p:nvPr/>
        </p:nvGrpSpPr>
        <p:grpSpPr bwMode="auto">
          <a:xfrm>
            <a:off x="110927" y="3696496"/>
            <a:ext cx="3308946" cy="3108291"/>
            <a:chOff x="1403350" y="3789363"/>
            <a:chExt cx="3806358" cy="2804531"/>
          </a:xfrm>
        </p:grpSpPr>
        <p:pic>
          <p:nvPicPr>
            <p:cNvPr id="15" name="Picture 4" descr="C:\Documents and Settings\moejsmpc\桌面\技職教育宣導方案pps照片\PPS高職照片\動力機械群-國立臺南高工(飛機修護科)─飛修1實機鉚接實習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3789363"/>
              <a:ext cx="3744913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/>
            <p:cNvSpPr txBox="1"/>
            <p:nvPr/>
          </p:nvSpPr>
          <p:spPr>
            <a:xfrm>
              <a:off x="1518786" y="6287061"/>
              <a:ext cx="3690922" cy="30683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dirty="0" smtClean="0"/>
                <a:t>大榮高中</a:t>
              </a:r>
              <a:r>
                <a:rPr lang="en-US" altLang="zh-TW" sz="1800" dirty="0" smtClean="0"/>
                <a:t>-</a:t>
              </a:r>
              <a:r>
                <a:rPr lang="zh-TW" altLang="en-US" sz="1800" dirty="0"/>
                <a:t>飛機修護</a:t>
              </a:r>
              <a:r>
                <a:rPr lang="zh-TW" altLang="en-US" sz="1800" dirty="0" smtClean="0"/>
                <a:t>科</a:t>
              </a:r>
              <a:endParaRPr lang="zh-TW" altLang="en-US" sz="18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52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52555" y="31959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動力機械科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學習各種能源動力設備與工程機械，培養學生的專業設計、製造、操作、維修等基礎技能</a:t>
            </a:r>
            <a:r>
              <a:rPr lang="zh-TW" altLang="en-US" sz="32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如天車、起動機、搬運車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714302" y="4188939"/>
            <a:ext cx="5082456" cy="1577371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C00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例如：原動力廠、航空動力、船舶動力、</a:t>
            </a:r>
            <a:endParaRPr lang="en-US" altLang="zh-TW" sz="2000" dirty="0" smtClean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en-US" sz="20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堆高機操作、固定式起動機操作</a:t>
            </a:r>
            <a:endParaRPr lang="en-US" altLang="zh-TW" sz="2000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第一種壓力容器等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52400" y="3393416"/>
            <a:ext cx="3391383" cy="28473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改變能量，改變目的</a:t>
            </a:r>
            <a:endParaRPr lang="zh-TW" altLang="en-US" sz="2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3" y="2263689"/>
            <a:ext cx="812948" cy="812948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10926" y="647033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>
                <a:solidFill>
                  <a:srgbClr val="0033CC"/>
                </a:solidFill>
              </a:rPr>
              <a:t>動力</a:t>
            </a:r>
            <a:r>
              <a:rPr lang="zh-TW" altLang="en-US" dirty="0" smtClean="0">
                <a:solidFill>
                  <a:srgbClr val="0033CC"/>
                </a:solidFill>
              </a:rPr>
              <a:t>機械群</a:t>
            </a:r>
            <a:endParaRPr lang="zh-TW" altLang="en-US" sz="2000" dirty="0">
              <a:solidFill>
                <a:srgbClr val="0033CC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1425" y="6021288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9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52555" y="31959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農業機械科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43783" y="1082915"/>
            <a:ext cx="5405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耕耘機、插秧機</a:t>
            </a: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等農業機具的操作與保養維修的知識與技能，以及農場經營管理機械化、農業生產自動化的基礎認識。</a:t>
            </a:r>
          </a:p>
          <a:p>
            <a:endParaRPr lang="zh-TW" alt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3543783" y="4028411"/>
            <a:ext cx="5082456" cy="1577371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C00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例如：學會利用農業機械，進行田間翻土、整平、除草、採收等工作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52400" y="3393416"/>
            <a:ext cx="3391383" cy="28473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改變動力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、改變未來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3" y="2263689"/>
            <a:ext cx="812948" cy="812948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110926" y="647033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>
                <a:solidFill>
                  <a:srgbClr val="0033CC"/>
                </a:solidFill>
              </a:rPr>
              <a:t>動力</a:t>
            </a:r>
            <a:r>
              <a:rPr lang="zh-TW" altLang="en-US" dirty="0" smtClean="0">
                <a:solidFill>
                  <a:srgbClr val="0033CC"/>
                </a:solidFill>
              </a:rPr>
              <a:t>機械群</a:t>
            </a:r>
            <a:endParaRPr lang="zh-TW" altLang="en-US" sz="2000" dirty="0">
              <a:solidFill>
                <a:srgbClr val="0033CC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8470" y="5904546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pic>
        <p:nvPicPr>
          <p:cNvPr id="12" name="Picture 15" descr="農業機械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0" y="1123389"/>
            <a:ext cx="3119438" cy="23399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5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52555" y="31959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軌道車輛科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學習軌道車輛作用的理論、零組件檢驗、維修所需的基本知識，培養學生對零組件的拆開分解、組裝配線、保養、維修等基本技術。</a:t>
            </a:r>
          </a:p>
        </p:txBody>
      </p:sp>
      <p:sp>
        <p:nvSpPr>
          <p:cNvPr id="7" name="圓角矩形圖說文字 6"/>
          <p:cNvSpPr/>
          <p:nvPr/>
        </p:nvSpPr>
        <p:spPr>
          <a:xfrm>
            <a:off x="3552843" y="4188939"/>
            <a:ext cx="5082456" cy="1577371"/>
          </a:xfrm>
          <a:prstGeom prst="wedgeRoundRectCallout">
            <a:avLst>
              <a:gd name="adj1" fmla="val 47489"/>
              <a:gd name="adj2" fmla="val 27614"/>
              <a:gd name="adj3" fmla="val 16667"/>
            </a:avLst>
          </a:prstGeom>
          <a:solidFill>
            <a:srgbClr val="FFC000"/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例如：火車、高鐵、捷運、遊樂區雲宵飛車等的基本故障原因，並能進行基本維修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52400" y="3393416"/>
            <a:ext cx="3391383" cy="28473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好奇動力，改變未來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3" y="2263689"/>
            <a:ext cx="812948" cy="812948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10926" y="647033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>
                <a:solidFill>
                  <a:srgbClr val="0033CC"/>
                </a:solidFill>
              </a:rPr>
              <a:t>動力</a:t>
            </a:r>
            <a:r>
              <a:rPr lang="zh-TW" altLang="en-US" dirty="0" smtClean="0">
                <a:solidFill>
                  <a:srgbClr val="0033CC"/>
                </a:solidFill>
              </a:rPr>
              <a:t>機械群</a:t>
            </a:r>
            <a:endParaRPr lang="zh-TW" altLang="en-US" sz="2000" dirty="0">
              <a:solidFill>
                <a:srgbClr val="0033CC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1425" y="5904546"/>
            <a:ext cx="2018030" cy="6724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800" kern="100">
                <a:effectLst/>
                <a:ea typeface="新細明體"/>
                <a:cs typeface="Times New Roman"/>
              </a:rPr>
              <a:t>高雄區無設此科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87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598941" y="426273"/>
            <a:ext cx="2018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     學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52400" y="3393416"/>
            <a:ext cx="3391383" cy="28473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喜好動力，改變未來</a:t>
            </a:r>
            <a:endParaRPr lang="en-US" altLang="zh-TW" sz="25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3" y="2263689"/>
            <a:ext cx="812948" cy="81294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578115" y="1443894"/>
            <a:ext cx="54053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車輛工程系、機械工程系汽車組、飛機工程系機械組、航空機械系、造船及海洋工程系、動力機械工程系等車輛工程、航空工程、造船工程等。</a:t>
            </a:r>
          </a:p>
          <a:p>
            <a:endParaRPr lang="zh-TW" alt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部分學校提供機械工程相關領域的名額，招收動力機械群的學生。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4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578115" y="144389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汽機車、飛機、農業生產機械、工程動力機具、</a:t>
            </a:r>
          </a:p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工業用動力機械、軌道車輛等機具的檢驗、測試、</a:t>
            </a:r>
          </a:p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裝配、操作、調整、維修、製造相關工作，</a:t>
            </a:r>
          </a:p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或者參加考試進入交通部、交通局等公部門。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52400" y="3393416"/>
            <a:ext cx="3391383" cy="28473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動力動力好好玩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3" y="2263689"/>
            <a:ext cx="812948" cy="81294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598941" y="426273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    業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827584" y="1556792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6" name="＞形箭號 15"/>
          <p:cNvSpPr/>
          <p:nvPr/>
        </p:nvSpPr>
        <p:spPr>
          <a:xfrm>
            <a:off x="1475656" y="4149080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195736" y="5605363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28756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科 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3075215" y="2371527"/>
            <a:ext cx="380104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電機與電子群</a:t>
            </a: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2274888" y="4077072"/>
            <a:ext cx="48244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電機科　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控制科</a:t>
            </a:r>
            <a:r>
              <a:rPr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冷凍空調科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電子科　資訊科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　航空電子科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電機空調科 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68" y="993577"/>
            <a:ext cx="137318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Q:\01技職教育宣導媒材\群科簡報\視覺元素\電機電子群\製作\電機科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48456" y="4823892"/>
            <a:ext cx="1385888" cy="12763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780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305780" y="2636912"/>
            <a:ext cx="6717432" cy="559072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看一看！學生是否具有以下這些特質？</a:t>
            </a:r>
            <a:endParaRPr lang="zh-TW" altLang="en-US" sz="2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內容版面配置區 2"/>
          <p:cNvSpPr>
            <a:spLocks noGrp="1"/>
          </p:cNvSpPr>
          <p:nvPr>
            <p:ph sz="half" idx="1"/>
          </p:nvPr>
        </p:nvSpPr>
        <p:spPr>
          <a:xfrm>
            <a:off x="539750" y="3285132"/>
            <a:ext cx="8229600" cy="3024188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生活經驗的特質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70000"/>
              </a:lnSpc>
              <a:buFont typeface="Arial" charset="0"/>
              <a:buBlip>
                <a:blip r:embed="rId2"/>
              </a:buBlip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喜歡動手安裝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3C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產品應用軟體</a:t>
            </a:r>
          </a:p>
          <a:p>
            <a:pPr eaLnBrk="1" hangingPunct="1">
              <a:lnSpc>
                <a:spcPct val="170000"/>
              </a:lnSpc>
              <a:buFont typeface="Arial" charset="0"/>
              <a:buBlip>
                <a:blip r:embed="rId2"/>
              </a:buBlip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喜歡動手修理與拆解研究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3C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與家電用品</a:t>
            </a:r>
          </a:p>
          <a:p>
            <a:pPr eaLnBrk="1" hangingPunct="1">
              <a:lnSpc>
                <a:spcPct val="170000"/>
              </a:lnSpc>
              <a:buFont typeface="Arial" charset="0"/>
              <a:buBlip>
                <a:blip r:embed="rId2"/>
              </a:buBlip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喜歡參觀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3C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產品展示會喜歡玩娛樂產品</a:t>
            </a:r>
          </a:p>
          <a:p>
            <a:pPr eaLnBrk="1" hangingPunct="1">
              <a:lnSpc>
                <a:spcPct val="170000"/>
              </a:lnSpc>
              <a:buFont typeface="Arial" charset="0"/>
              <a:buBlip>
                <a:blip r:embed="rId2"/>
              </a:buBlip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喜歡研究智慧型、或對自動控制產品感到好奇或有興趣</a:t>
            </a:r>
          </a:p>
        </p:txBody>
      </p: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539552" y="764704"/>
            <a:ext cx="411328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電機電子群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08" y="1249239"/>
            <a:ext cx="5955500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1979712" y="1692097"/>
            <a:ext cx="535915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我對電機電子群有興趣嗎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2" name="投影片編號版面配置區 4"/>
          <p:cNvSpPr txBox="1">
            <a:spLocks/>
          </p:cNvSpPr>
          <p:nvPr/>
        </p:nvSpPr>
        <p:spPr bwMode="auto">
          <a:xfrm>
            <a:off x="7022778" y="7071494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AA9E0377-DEA8-48B8-8BE0-28F25B9B2EAB}" type="slidenum">
              <a:rPr lang="zh-TW" altLang="en-US" sz="180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</a:rPr>
              <a:pPr/>
              <a:t>37</a:t>
            </a:fld>
            <a:endParaRPr lang="zh-TW" altLang="en-US" sz="180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Picture 2" descr="I:\16群科\群科簡報\視覺元素\電機電子群\製作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36912"/>
            <a:ext cx="16795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071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67734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電機電子群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75" name="投影片編號版面配置區 1"/>
          <p:cNvSpPr txBox="1">
            <a:spLocks/>
          </p:cNvSpPr>
          <p:nvPr/>
        </p:nvSpPr>
        <p:spPr bwMode="auto">
          <a:xfrm>
            <a:off x="8610600" y="6371158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AF9A87AC-D435-4B21-B426-735A0C5F4618}" type="slidenum">
              <a:rPr lang="zh-TW" altLang="en-US" sz="180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</a:rPr>
              <a:pPr/>
              <a:t>38</a:t>
            </a:fld>
            <a:endParaRPr lang="zh-TW" altLang="en-US" sz="1800" dirty="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145728" y="1445151"/>
            <a:ext cx="3616325" cy="950912"/>
            <a:chOff x="934981" y="5395326"/>
            <a:chExt cx="3615907" cy="951009"/>
          </a:xfrm>
        </p:grpSpPr>
        <p:sp>
          <p:nvSpPr>
            <p:cNvPr id="27" name="矩形 26"/>
            <p:cNvSpPr/>
            <p:nvPr/>
          </p:nvSpPr>
          <p:spPr>
            <a:xfrm rot="21360701">
              <a:off x="1820704" y="5395326"/>
              <a:ext cx="2730184" cy="701747"/>
            </a:xfrm>
            <a:prstGeom prst="rect">
              <a:avLst/>
            </a:prstGeom>
            <a:solidFill>
              <a:srgbClr val="2429E8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8" name="矩形 10"/>
            <p:cNvSpPr>
              <a:spLocks noChangeArrowheads="1"/>
            </p:cNvSpPr>
            <p:nvPr/>
          </p:nvSpPr>
          <p:spPr bwMode="auto">
            <a:xfrm rot="-239299">
              <a:off x="2325385" y="5483435"/>
              <a:ext cx="14157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zh-TW" altLang="en-US" sz="3200" b="1" dirty="0">
                  <a:solidFill>
                    <a:srgbClr val="2429E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電機科</a:t>
              </a:r>
              <a:endParaRPr kumimoji="0" lang="zh-TW" altLang="zh-TW" sz="3200" b="1" dirty="0">
                <a:solidFill>
                  <a:srgbClr val="2429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30" name="圖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96105">
              <a:off x="934981" y="5486962"/>
              <a:ext cx="850558" cy="85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1115691" y="3788692"/>
            <a:ext cx="2646362" cy="577850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室內配線設計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1115691" y="4577680"/>
            <a:ext cx="2646362" cy="577850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工業配線設計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1115691" y="5371430"/>
            <a:ext cx="2646362" cy="577850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電工機械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1115691" y="2944142"/>
            <a:ext cx="2646362" cy="579438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微電腦控制設計</a:t>
            </a:r>
            <a:endParaRPr kumimoji="0"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83521" y="266594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zh-TW" dirty="0"/>
              <a:t>核心課程：基本電學、電子學、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電工機械</a:t>
            </a:r>
            <a:r>
              <a:rPr lang="zh-TW" altLang="zh-TW" dirty="0"/>
              <a:t>，基本電學實習、可程式控制實習、電子學實習、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電工機械實習</a:t>
            </a:r>
            <a:r>
              <a:rPr lang="zh-TW" altLang="zh-TW" dirty="0"/>
              <a:t>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本科核心課程，因具備電學的計算與電流的概念，所以學生須具有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空間抽象邏輯能力</a:t>
            </a:r>
            <a:r>
              <a:rPr lang="zh-TW" altLang="zh-TW" dirty="0"/>
              <a:t>，並具備良好的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數學計算能力</a:t>
            </a:r>
            <a:r>
              <a:rPr lang="zh-TW" altLang="zh-TW" dirty="0"/>
              <a:t>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基本電學實習課程中須具有電機配線的能力，配線時亦具有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安全上的考量</a:t>
            </a:r>
            <a:r>
              <a:rPr lang="zh-TW" altLang="zh-TW" dirty="0"/>
              <a:t>，所以學生應具備非常良好的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手眼協調能力</a:t>
            </a:r>
            <a:r>
              <a:rPr lang="zh-TW" altLang="zh-TW" dirty="0"/>
              <a:t>，</a:t>
            </a:r>
          </a:p>
          <a:p>
            <a:r>
              <a:rPr lang="en-US" altLang="zh-TW" dirty="0"/>
              <a:t>4.</a:t>
            </a:r>
            <a:r>
              <a:rPr lang="zh-TW" altLang="zh-TW" dirty="0"/>
              <a:t>本科學生未來將從事電力配線系統，與空間配線的觀念，所以要具備</a:t>
            </a:r>
            <a:r>
              <a:rPr lang="zh-TW" altLang="zh-TW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空間</a:t>
            </a:r>
            <a:r>
              <a:rPr lang="zh-TW" alt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配</a:t>
            </a:r>
            <a:r>
              <a:rPr lang="zh-TW" altLang="zh-TW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置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的能力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4438431" y="2132856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33994" y="2310036"/>
            <a:ext cx="2420534" cy="33565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雄工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-</a:t>
            </a:r>
            <a:r>
              <a:rPr kumimoji="0" lang="zh-TW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中正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-</a:t>
            </a:r>
            <a:r>
              <a:rPr kumimoji="0" lang="zh-TW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高英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-</a:t>
            </a:r>
            <a:r>
              <a:rPr kumimoji="0" lang="zh-TW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岡農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-</a:t>
            </a:r>
            <a:r>
              <a:rPr kumimoji="0" lang="zh-TW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旗農</a:t>
            </a:r>
            <a:endParaRPr kumimoji="0" lang="zh-TW" altLang="en-US" sz="12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20" name="Picture 12" descr="工業配線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521" y="468575"/>
            <a:ext cx="2158365" cy="159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室內配線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21" y="493193"/>
            <a:ext cx="2140383" cy="15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972273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電機電子群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75" name="投影片編號版面配置區 1"/>
          <p:cNvSpPr txBox="1">
            <a:spLocks/>
          </p:cNvSpPr>
          <p:nvPr/>
        </p:nvSpPr>
        <p:spPr bwMode="auto">
          <a:xfrm>
            <a:off x="8610600" y="6371158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AF9A87AC-D435-4B21-B426-735A0C5F4618}" type="slidenum">
              <a:rPr lang="zh-TW" altLang="en-US" sz="180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</a:rPr>
              <a:pPr/>
              <a:t>39</a:t>
            </a:fld>
            <a:endParaRPr lang="zh-TW" altLang="en-US" sz="1800" dirty="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9" name="群組 48"/>
          <p:cNvGrpSpPr>
            <a:grpSpLocks/>
          </p:cNvGrpSpPr>
          <p:nvPr/>
        </p:nvGrpSpPr>
        <p:grpSpPr bwMode="auto">
          <a:xfrm>
            <a:off x="579148" y="1730678"/>
            <a:ext cx="3616325" cy="950912"/>
            <a:chOff x="934981" y="5395326"/>
            <a:chExt cx="3615907" cy="951008"/>
          </a:xfrm>
        </p:grpSpPr>
        <p:sp>
          <p:nvSpPr>
            <p:cNvPr id="50" name="矩形 49"/>
            <p:cNvSpPr/>
            <p:nvPr/>
          </p:nvSpPr>
          <p:spPr>
            <a:xfrm rot="21360701">
              <a:off x="1820704" y="5395326"/>
              <a:ext cx="2730184" cy="701746"/>
            </a:xfrm>
            <a:prstGeom prst="rect">
              <a:avLst/>
            </a:prstGeom>
            <a:solidFill>
              <a:srgbClr val="2429E8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51" name="矩形 10"/>
            <p:cNvSpPr>
              <a:spLocks noChangeArrowheads="1"/>
            </p:cNvSpPr>
            <p:nvPr/>
          </p:nvSpPr>
          <p:spPr bwMode="auto">
            <a:xfrm rot="-239299">
              <a:off x="2325385" y="5483435"/>
              <a:ext cx="14157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zh-TW" altLang="en-US" sz="3200" b="1" dirty="0">
                  <a:solidFill>
                    <a:srgbClr val="2429E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電子科</a:t>
              </a:r>
              <a:endParaRPr kumimoji="0" lang="zh-TW" altLang="zh-TW" sz="3200" b="1" dirty="0">
                <a:solidFill>
                  <a:srgbClr val="2429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2" name="圖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96105">
              <a:off x="934981" y="5486962"/>
              <a:ext cx="850558" cy="859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5348238" y="3591396"/>
            <a:ext cx="2646362" cy="577850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數位邏輯電路設計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矩形 53"/>
          <p:cNvSpPr>
            <a:spLocks noChangeArrowheads="1"/>
          </p:cNvSpPr>
          <p:nvPr/>
        </p:nvSpPr>
        <p:spPr bwMode="auto">
          <a:xfrm>
            <a:off x="5348238" y="4380384"/>
            <a:ext cx="2646362" cy="577850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程式語言設計</a:t>
            </a:r>
            <a:endParaRPr kumimoji="0"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矩形 54"/>
          <p:cNvSpPr>
            <a:spLocks noChangeArrowheads="1"/>
          </p:cNvSpPr>
          <p:nvPr/>
        </p:nvSpPr>
        <p:spPr bwMode="auto">
          <a:xfrm>
            <a:off x="5348238" y="2746846"/>
            <a:ext cx="2646362" cy="579438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電子電路設計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369139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zh-TW" dirty="0"/>
              <a:t>核心課程：基本電學、電子學、計算機概論、基本電學實習、電子學實習、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數位邏輯、數位邏輯實習</a:t>
            </a:r>
            <a:r>
              <a:rPr lang="zh-TW" altLang="zh-TW" dirty="0"/>
              <a:t>、電子電路、微電腦控制、程式語言。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因本科核心課程涵蓋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電磁原理</a:t>
            </a:r>
            <a:r>
              <a:rPr lang="zh-TW" altLang="zh-TW" dirty="0"/>
              <a:t>，適合喜愛數學、物理，且具備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邏輯概念與計算能力</a:t>
            </a:r>
            <a:r>
              <a:rPr lang="zh-TW" altLang="zh-TW" dirty="0"/>
              <a:t>者就讀為佳。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課程著重電子電路的分析、銲接技術培養，電腦語言設計電路的實作訓練，須具備良好的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電路設計</a:t>
            </a:r>
            <a:r>
              <a:rPr lang="zh-TW" altLang="zh-TW" dirty="0"/>
              <a:t>、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銲接技巧</a:t>
            </a:r>
            <a:r>
              <a:rPr lang="zh-TW" altLang="zh-TW" dirty="0"/>
              <a:t>及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電腦語言設計</a:t>
            </a:r>
            <a:r>
              <a:rPr lang="zh-TW" altLang="zh-TW" dirty="0"/>
              <a:t>能力。</a:t>
            </a:r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305780" y="3197180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7544" y="2714121"/>
            <a:ext cx="2665095" cy="4743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sz="1400" kern="100" dirty="0" smtClean="0">
                <a:effectLst/>
                <a:ea typeface="新細明體"/>
                <a:cs typeface="Times New Roman"/>
              </a:rPr>
              <a:t>岡農</a:t>
            </a:r>
            <a:r>
              <a:rPr lang="en-US" altLang="zh-TW" sz="1400" kern="100" dirty="0" smtClean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 smtClean="0">
                <a:effectLst/>
                <a:ea typeface="新細明體"/>
                <a:cs typeface="Times New Roman"/>
              </a:rPr>
              <a:t>雄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工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中正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海青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大</a:t>
            </a:r>
            <a:r>
              <a:rPr lang="zh-TW" sz="1400" kern="100" dirty="0" smtClean="0">
                <a:effectLst/>
                <a:ea typeface="新細明體"/>
                <a:cs typeface="Times New Roman"/>
              </a:rPr>
              <a:t>榮</a:t>
            </a:r>
            <a:r>
              <a:rPr lang="en-US" altLang="zh-TW" sz="1400" kern="100" dirty="0" smtClean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 smtClean="0">
                <a:effectLst/>
                <a:ea typeface="新細明體"/>
                <a:cs typeface="Times New Roman"/>
              </a:rPr>
              <a:t>旗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農</a:t>
            </a:r>
            <a:endParaRPr lang="zh-TW" sz="1200" kern="100" dirty="0">
              <a:effectLst/>
              <a:ea typeface="新細明體"/>
              <a:cs typeface="Times New Roman"/>
            </a:endParaRPr>
          </a:p>
        </p:txBody>
      </p:sp>
      <p:pic>
        <p:nvPicPr>
          <p:cNvPr id="18" name="Picture 14" descr="數位電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17" y="710874"/>
            <a:ext cx="2292207" cy="16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工業電子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48" y="699027"/>
            <a:ext cx="2039552" cy="170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2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11560" y="1260305"/>
            <a:ext cx="4176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457200" indent="-457200"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buFont typeface="標楷體" pitchFamily="65" charset="-120"/>
              <a:buChar char="◆"/>
              <a:defRPr sz="3200" b="1"/>
            </a:lvl1pPr>
          </a:lstStyle>
          <a:p>
            <a:r>
              <a:rPr lang="zh-TW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高職群科課程差異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4213" y="2091620"/>
            <a:ext cx="79914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algn="ctr" eaLnBrk="0" hangingPunct="0">
              <a:spcBef>
                <a:spcPct val="50000"/>
              </a:spcBef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algn="ctr" eaLnBrk="0" hangingPunct="0">
              <a:spcBef>
                <a:spcPct val="50000"/>
              </a:spcBef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algn="ctr" eaLnBrk="0" hangingPunct="0">
              <a:spcBef>
                <a:spcPct val="50000"/>
              </a:spcBef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algn="ctr" eaLnBrk="0" hangingPunct="0">
              <a:spcBef>
                <a:spcPct val="50000"/>
              </a:spcBef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marL="342900" indent="-342900" algn="l" eaLnBrk="1" hangingPunct="1">
              <a:spcBef>
                <a:spcPct val="0"/>
              </a:spcBef>
              <a:buClr>
                <a:srgbClr val="92D050"/>
              </a:buClr>
              <a:buFont typeface="標楷體" pitchFamily="65" charset="-120"/>
              <a:buChar char="●"/>
            </a:pP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部定必修、 校定必修、校定選修</a:t>
            </a:r>
          </a:p>
          <a:p>
            <a:pPr marL="342900" indent="-342900" algn="l" eaLnBrk="1" hangingPunct="1">
              <a:spcBef>
                <a:spcPct val="0"/>
              </a:spcBef>
              <a:buClr>
                <a:srgbClr val="92D050"/>
              </a:buClr>
              <a:buFont typeface="標楷體" pitchFamily="65" charset="-120"/>
              <a:buChar char="●"/>
            </a:pPr>
            <a:endParaRPr kumimoji="1" lang="zh-TW" altLang="en-US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342900" indent="-342900" algn="l" eaLnBrk="1" hangingPunct="1">
              <a:spcBef>
                <a:spcPct val="0"/>
              </a:spcBef>
              <a:buClr>
                <a:srgbClr val="92D050"/>
              </a:buClr>
              <a:buFont typeface="標楷體" pitchFamily="65" charset="-120"/>
              <a:buChar char="●"/>
            </a:pP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部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、校定課程</a:t>
            </a:r>
            <a:r>
              <a:rPr kumimoji="1" lang="zh-TW" altLang="en-US" sz="2000" dirty="0">
                <a:solidFill>
                  <a:schemeClr val="tx1"/>
                </a:solidFill>
                <a:latin typeface="+mj-ea"/>
                <a:ea typeface="+mj-ea"/>
              </a:rPr>
              <a:t>（含一般及專業實習科目）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各佔約 </a:t>
            </a:r>
            <a:r>
              <a:rPr kumimoji="1" lang="en-US" altLang="zh-TW" dirty="0">
                <a:solidFill>
                  <a:srgbClr val="FF0000"/>
                </a:solidFill>
                <a:latin typeface="+mj-ea"/>
                <a:ea typeface="+mj-ea"/>
              </a:rPr>
              <a:t>50</a:t>
            </a:r>
            <a:r>
              <a:rPr kumimoji="1" lang="zh-TW" altLang="en-US" dirty="0">
                <a:solidFill>
                  <a:srgbClr val="FF0000"/>
                </a:solidFill>
                <a:latin typeface="+mj-ea"/>
                <a:ea typeface="+mj-ea"/>
              </a:rPr>
              <a:t>％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kumimoji="1" lang="en-US" altLang="zh-TW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 eaLnBrk="1" hangingPunct="1">
              <a:spcBef>
                <a:spcPct val="0"/>
              </a:spcBef>
              <a:buClr>
                <a:srgbClr val="92D050"/>
              </a:buClr>
            </a:pP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</a:p>
          <a:p>
            <a:pPr marL="342900" indent="-342900" algn="l" eaLnBrk="1" hangingPunct="1">
              <a:spcBef>
                <a:spcPct val="0"/>
              </a:spcBef>
              <a:buClr>
                <a:srgbClr val="92D050"/>
              </a:buClr>
              <a:buFont typeface="標楷體" pitchFamily="65" charset="-120"/>
              <a:buChar char="●"/>
            </a:pP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各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群</a:t>
            </a:r>
            <a:r>
              <a:rPr kumimoji="1" lang="zh-TW" altLang="en-US" dirty="0">
                <a:solidFill>
                  <a:srgbClr val="0033CC"/>
                </a:solidFill>
                <a:latin typeface="+mj-ea"/>
                <a:ea typeface="+mj-ea"/>
              </a:rPr>
              <a:t>部定課程必修科目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均相同，僅電機與電子</a:t>
            </a: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群（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電機電子）、</a:t>
            </a:r>
            <a:r>
              <a:rPr kumimoji="1" lang="zh-TW" altLang="zh-TW" dirty="0">
                <a:solidFill>
                  <a:schemeClr val="tx1"/>
                </a:solidFill>
                <a:latin typeface="+mj-ea"/>
                <a:ea typeface="+mj-ea"/>
              </a:rPr>
              <a:t>農業群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（農林牧場實習）、外語</a:t>
            </a:r>
            <a:r>
              <a:rPr kumimoji="1" lang="zh-TW" altLang="zh-TW" dirty="0" smtClean="0">
                <a:solidFill>
                  <a:schemeClr val="tx1"/>
                </a:solidFill>
                <a:latin typeface="+mj-ea"/>
                <a:ea typeface="+mj-ea"/>
              </a:rPr>
              <a:t>群</a:t>
            </a: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英日聽說讀寫）稍有</a:t>
            </a: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差異</a:t>
            </a:r>
            <a:endParaRPr kumimoji="1" lang="zh-TW" altLang="en-US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 eaLnBrk="1" hangingPunct="1">
              <a:spcBef>
                <a:spcPct val="0"/>
              </a:spcBef>
              <a:buClr>
                <a:srgbClr val="92D050"/>
              </a:buClr>
            </a:pP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</a:p>
          <a:p>
            <a:pPr marL="342900" indent="-342900" algn="l" eaLnBrk="1" hangingPunct="1">
              <a:spcBef>
                <a:spcPct val="0"/>
              </a:spcBef>
              <a:buClr>
                <a:srgbClr val="92D050"/>
              </a:buClr>
              <a:buFont typeface="標楷體" pitchFamily="65" charset="-120"/>
              <a:buChar char="●"/>
            </a:pP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各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群校定課程由學校自行訂</a:t>
            </a:r>
            <a:r>
              <a:rPr kumimoji="1"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定 （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僅</a:t>
            </a:r>
            <a:r>
              <a:rPr kumimoji="1" lang="zh-TW" altLang="en-US" dirty="0">
                <a:solidFill>
                  <a:srgbClr val="0033CC"/>
                </a:solidFill>
                <a:latin typeface="+mj-ea"/>
                <a:ea typeface="+mj-ea"/>
              </a:rPr>
              <a:t>專題製作</a:t>
            </a:r>
            <a:r>
              <a:rPr kumimoji="1" lang="zh-TW" altLang="en-US" dirty="0">
                <a:solidFill>
                  <a:schemeClr val="tx1"/>
                </a:solidFill>
                <a:latin typeface="+mj-ea"/>
                <a:ea typeface="+mj-ea"/>
              </a:rPr>
              <a:t>為部指定必開之校定科目）</a:t>
            </a:r>
            <a:endParaRPr kumimoji="1" lang="en-US" altLang="zh-TW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11560" y="684241"/>
            <a:ext cx="1224136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900" dirty="0" smtClean="0">
                <a:solidFill>
                  <a:srgbClr val="FF6600"/>
                </a:solidFill>
              </a:rPr>
              <a:t>前言</a:t>
            </a:r>
            <a:endParaRPr lang="zh-TW" altLang="en-US" sz="2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148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828257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電機電子群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75" name="投影片編號版面配置區 1"/>
          <p:cNvSpPr txBox="1">
            <a:spLocks/>
          </p:cNvSpPr>
          <p:nvPr/>
        </p:nvSpPr>
        <p:spPr bwMode="auto">
          <a:xfrm>
            <a:off x="8610600" y="6371158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AF9A87AC-D435-4B21-B426-735A0C5F4618}" type="slidenum">
              <a:rPr lang="zh-TW" altLang="en-US" sz="180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</a:rPr>
              <a:pPr/>
              <a:t>40</a:t>
            </a:fld>
            <a:endParaRPr lang="zh-TW" altLang="en-US" sz="1800" dirty="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2" name="群組 21"/>
          <p:cNvGrpSpPr>
            <a:grpSpLocks/>
          </p:cNvGrpSpPr>
          <p:nvPr/>
        </p:nvGrpSpPr>
        <p:grpSpPr bwMode="auto">
          <a:xfrm>
            <a:off x="293712" y="1440359"/>
            <a:ext cx="3616325" cy="950912"/>
            <a:chOff x="934981" y="5395326"/>
            <a:chExt cx="3615907" cy="951008"/>
          </a:xfrm>
        </p:grpSpPr>
        <p:sp>
          <p:nvSpPr>
            <p:cNvPr id="26" name="矩形 25"/>
            <p:cNvSpPr/>
            <p:nvPr/>
          </p:nvSpPr>
          <p:spPr>
            <a:xfrm rot="21360701">
              <a:off x="1820704" y="5395326"/>
              <a:ext cx="2730184" cy="701746"/>
            </a:xfrm>
            <a:prstGeom prst="rect">
              <a:avLst/>
            </a:prstGeom>
            <a:solidFill>
              <a:srgbClr val="2429E8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7" name="矩形 10"/>
            <p:cNvSpPr>
              <a:spLocks noChangeArrowheads="1"/>
            </p:cNvSpPr>
            <p:nvPr/>
          </p:nvSpPr>
          <p:spPr bwMode="auto">
            <a:xfrm rot="-239299">
              <a:off x="2325385" y="5483435"/>
              <a:ext cx="14157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zh-TW" altLang="en-US" sz="3200" b="1" dirty="0">
                  <a:solidFill>
                    <a:srgbClr val="2429E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資訊科</a:t>
              </a:r>
              <a:endParaRPr kumimoji="0" lang="zh-TW" altLang="zh-TW" sz="3200" b="1" dirty="0">
                <a:solidFill>
                  <a:srgbClr val="2429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8" name="圖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96105">
              <a:off x="934981" y="5486962"/>
              <a:ext cx="850558" cy="859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1043683" y="3857079"/>
            <a:ext cx="3240087" cy="577850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網路架設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1043683" y="4722266"/>
            <a:ext cx="3240087" cy="577850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電腦硬體安裝與維修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1043683" y="5585866"/>
            <a:ext cx="3240087" cy="579438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zh-TW" sz="2400">
                <a:latin typeface="微軟正黑體" pitchFamily="34" charset="-120"/>
                <a:ea typeface="微軟正黑體" pitchFamily="34" charset="-120"/>
              </a:rPr>
              <a:t>微電腦控制電路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1043683" y="3087141"/>
            <a:ext cx="3240087" cy="579438"/>
          </a:xfrm>
          <a:prstGeom prst="rect">
            <a:avLst/>
          </a:prstGeom>
          <a:noFill/>
          <a:ln w="57150">
            <a:solidFill>
              <a:srgbClr val="2429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kumimoji="0" lang="zh-TW" altLang="en-US" sz="2400">
                <a:latin typeface="微軟正黑體" pitchFamily="34" charset="-120"/>
                <a:ea typeface="微軟正黑體" pitchFamily="34" charset="-120"/>
              </a:rPr>
              <a:t>微電腦單晶片應用</a:t>
            </a:r>
            <a:endParaRPr kumimoji="0"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54455" y="239127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82633" y="29249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zh-TW" dirty="0"/>
              <a:t>核心課程：基本電學、電子學、數位邏輯、程式語言、網頁設計、電腦軟體應用、資料庫、電腦網路、電腦單晶片控制。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本科核心課程以電子與電腦軟硬體為主軸，故以具有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數理邏輯概念與計算能力</a:t>
            </a:r>
            <a:r>
              <a:rPr lang="zh-TW" altLang="zh-TW" dirty="0"/>
              <a:t>者就讀為佳。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電腦課程中因長時間使用電腦，學生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視力負荷較重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77282" y="2460978"/>
            <a:ext cx="3456384" cy="4743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400" kern="100" dirty="0">
                <a:effectLst/>
                <a:ea typeface="新細明體"/>
                <a:cs typeface="Times New Roman"/>
              </a:rPr>
              <a:t>岡農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雄工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中正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海青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大榮</a:t>
            </a:r>
            <a:r>
              <a:rPr lang="en-US" sz="1400" kern="100" dirty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高英</a:t>
            </a:r>
            <a:r>
              <a:rPr lang="en-US" sz="1400" kern="100" dirty="0" smtClean="0">
                <a:effectLst/>
                <a:ea typeface="新細明體"/>
                <a:cs typeface="Times New Roman"/>
              </a:rPr>
              <a:t>-</a:t>
            </a:r>
            <a:r>
              <a:rPr lang="zh-TW" sz="1400" kern="100" dirty="0" smtClean="0">
                <a:effectLst/>
                <a:ea typeface="新細明體"/>
                <a:cs typeface="Times New Roman"/>
              </a:rPr>
              <a:t>旗</a:t>
            </a:r>
            <a:r>
              <a:rPr lang="zh-TW" sz="1400" kern="100" dirty="0">
                <a:effectLst/>
                <a:ea typeface="新細明體"/>
                <a:cs typeface="Times New Roman"/>
              </a:rPr>
              <a:t>農</a:t>
            </a:r>
            <a:endParaRPr lang="zh-TW" sz="1200" kern="100" dirty="0">
              <a:effectLst/>
              <a:ea typeface="新細明體"/>
              <a:cs typeface="Times New Roman"/>
            </a:endParaRPr>
          </a:p>
        </p:txBody>
      </p:sp>
      <p:pic>
        <p:nvPicPr>
          <p:cNvPr id="20" name="Picture 12" descr="電腦軟體設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70" y="497868"/>
            <a:ext cx="2289629" cy="169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電腦修護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153" y="502794"/>
            <a:ext cx="2259335" cy="165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8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16812" y="30385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控制科</a:t>
            </a:r>
            <a:r>
              <a:rPr lang="en-US" altLang="zh-TW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中正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學習機電整合、可程式邏輯控制、氣液壓控制、工業儀器的基本知識，培養自動化工業產品加工與包裝的設計、鍋爐壓力的控制、燒窯溫度的控制、防盜系統的設計等實務技能。</a:t>
            </a:r>
          </a:p>
          <a:p>
            <a:endParaRPr lang="zh-TW" altLang="en-US" sz="3200" dirty="0" smtClean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0960" y="3109004"/>
            <a:ext cx="6529388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</a:t>
            </a:r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電子群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</a:t>
            </a:r>
            <a:r>
              <a:rPr lang="zh-TW" alt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領航</a:t>
            </a: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</a:t>
            </a: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endParaRPr lang="zh-TW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765880" y="1634394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8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52555" y="303855"/>
            <a:ext cx="43877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冷凍空調科</a:t>
            </a:r>
            <a:r>
              <a:rPr lang="en-US" altLang="zh-TW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雄工</a:t>
            </a:r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中正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學習各型冷氣機、冰箱及中央空調的結構、原理、安裝與維護的基本知識，以及變頻冷氣的裝配與內部微電腦控制電路設計、冰箱的節能控制及應用、水塔馬達的控制等實務。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0960" y="3109004"/>
            <a:ext cx="6529388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</a:t>
            </a:r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電子群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科技尖兵，智慧生活先鋒</a:t>
            </a:r>
            <a:endParaRPr lang="zh-TW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765880" y="1634394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52555" y="303855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航空電子科</a:t>
            </a:r>
            <a:endParaRPr lang="zh-TW" alt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課程與電子科相近，但更注重航空基本電子設備、儀器、通信導航、介面控制、微電腦週邊設備的基本知識，培養航空裝備的運用、簡易遙控器的製作、運用雷達進行遠端系統操控、對講機無線通信電路設計等實務技能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0960" y="3109004"/>
            <a:ext cx="6529388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</a:t>
            </a:r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電子群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科技尖兵，智慧生活先鋒</a:t>
            </a:r>
            <a:endParaRPr lang="zh-TW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765880" y="1634394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52555" y="31959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電機空調科</a:t>
            </a:r>
            <a:endParaRPr lang="zh-TW" alt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學習重點與冷凍空調相近。</a:t>
            </a:r>
          </a:p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學習電機機械、冷凍空調、家庭電器、微電腦控制及可程式控制的基本知識，培養環境溫溼度、空氣品質控制的技術、遙控及智能情境控制家用電器設備自動化的設計等實務技能。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0960" y="3109004"/>
            <a:ext cx="6529388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</a:t>
            </a:r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電子群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科技尖兵，智慧生活先鋒</a:t>
            </a:r>
            <a:endParaRPr lang="zh-TW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765880" y="1634394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65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148795" y="44913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endParaRPr lang="zh-TW" alt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「電機領域」：電機工程系、能源與冷凍空調工程系、能源應用與科技系等。</a:t>
            </a:r>
          </a:p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「資電領域」：電子工程系、資訊工程系、電腦與通訊工程系、光電工程系、生物醫學工程系、多媒體與遊戲發展科學系等。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0960" y="3109004"/>
            <a:ext cx="6529388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</a:t>
            </a:r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電子群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科技尖兵</a:t>
            </a: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</a:t>
            </a: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先鋒</a:t>
            </a:r>
            <a:endParaRPr lang="zh-TW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 rot="19905962">
            <a:off x="1786842" y="1216706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3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148795" y="44913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endParaRPr lang="zh-TW" alt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52843" y="1634394"/>
            <a:ext cx="5405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電機、電子與資訊科技公司從事安裝、測試、檢驗、</a:t>
            </a:r>
          </a:p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操作、調整、維修、程式設計、網路管理等，</a:t>
            </a:r>
          </a:p>
          <a:p>
            <a:r>
              <a:rPr lang="zh-TW" altLang="en-US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業務、行銷、專案管理等非工程師領域也需要電機人才。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0960" y="3109004"/>
            <a:ext cx="6529388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電機與</a:t>
            </a:r>
            <a:endParaRPr lang="en-US" altLang="zh-TW" sz="6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電子群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尖</a:t>
            </a:r>
            <a:r>
              <a:rPr lang="zh-TW" alt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端科技</a:t>
            </a: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</a:t>
            </a:r>
            <a:r>
              <a:rPr lang="zh-TW" altLang="zh-TW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endParaRPr lang="zh-TW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765880" y="1634394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9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827584" y="1556792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6" name="＞形箭號 15"/>
          <p:cNvSpPr/>
          <p:nvPr/>
        </p:nvSpPr>
        <p:spPr>
          <a:xfrm>
            <a:off x="1475656" y="4149080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195736" y="5445224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28756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科 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3203848" y="2371527"/>
            <a:ext cx="31598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土木建築群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2274888" y="4077072"/>
            <a:ext cx="4824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消防工程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科      土木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建築</a:t>
            </a:r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科              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空間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測繪科</a:t>
            </a:r>
          </a:p>
        </p:txBody>
      </p:sp>
      <p:pic>
        <p:nvPicPr>
          <p:cNvPr id="23" name="圖片 22" descr="土木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25" y="3870920"/>
            <a:ext cx="4691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31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294184" y="2708920"/>
            <a:ext cx="6728594" cy="559072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看一看！</a:t>
            </a:r>
            <a:r>
              <a:rPr lang="zh-TW" alt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是否具有以下這些特質？</a:t>
            </a:r>
            <a:endParaRPr lang="zh-TW" altLang="en-US" sz="2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539552" y="764704"/>
            <a:ext cx="411328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土木建築群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1247"/>
            <a:ext cx="5955500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1979712" y="1692097"/>
            <a:ext cx="5808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也許你是土木建築群的一員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2" name="投影片編號版面配置區 4"/>
          <p:cNvSpPr txBox="1">
            <a:spLocks/>
          </p:cNvSpPr>
          <p:nvPr/>
        </p:nvSpPr>
        <p:spPr bwMode="auto">
          <a:xfrm>
            <a:off x="7022778" y="7071494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AA9E0377-DEA8-48B8-8BE0-28F25B9B2EAB}" type="slidenum">
              <a:rPr lang="zh-TW" altLang="en-US" sz="1800" smtClean="0">
                <a:solidFill>
                  <a:srgbClr val="800080"/>
                </a:solidFill>
                <a:latin typeface="微軟正黑體" pitchFamily="34" charset="-120"/>
                <a:ea typeface="微軟正黑體" pitchFamily="34" charset="-120"/>
              </a:rPr>
              <a:pPr/>
              <a:t>48</a:t>
            </a:fld>
            <a:endParaRPr lang="zh-TW" altLang="en-US" sz="1800">
              <a:solidFill>
                <a:srgbClr val="80008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67544" y="3231033"/>
            <a:ext cx="53736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en-US" sz="2000" b="1" dirty="0"/>
              <a:t>  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空間構件的組裝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有相當大的興趣，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例如小時候喜愛堆積木等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喜歡注意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公共建設及相關建築設施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例如圖書館、藝文館、隧道、橋樑等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關懷生態環境保護，例如濫墾坡地造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000" b="1" dirty="0">
                <a:latin typeface="微軟正黑體" pitchFamily="34" charset="-120"/>
                <a:ea typeface="微軟正黑體" pitchFamily="34" charset="-120"/>
              </a:rPr>
              <a:t>成土石流、地震損害家園的議題等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028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330419" y="3140968"/>
            <a:ext cx="672978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萬丈高樓平地起，與我們生存空間有關的，像是房子、道路、消防等各項工程，都需要會「建築設計」與「空間測繪」的人才。</a:t>
            </a:r>
          </a:p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好的建築跟公共建設，可以讓大家享受到舒適與便利，如果你有耐心，能夠應付繪圖、製作模型這些長時間的工作，又擅長數學、空間、邏輯、推理及設計能力，你也有可能是第二個貝聿銘或伊東豊雄，創作出比路思義教堂、臺中大都會歌劇院更傑出的作品！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43" y="1389658"/>
            <a:ext cx="1627773" cy="229839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00808"/>
            <a:ext cx="976032" cy="97603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75464" y="1263108"/>
            <a:ext cx="5697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土木與建築</a:t>
            </a:r>
            <a:r>
              <a:rPr lang="zh-TW" alt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24822" y="2277243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理性兼具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感性</a:t>
            </a:r>
            <a:r>
              <a:rPr lang="zh-TW" altLang="zh-TW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有想法也要</a:t>
            </a:r>
            <a:r>
              <a:rPr lang="zh-TW" altLang="zh-TW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r>
              <a:rPr lang="zh-TW" altLang="zh-TW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zh-TW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>
            <a:spLocks noGrp="1"/>
          </p:cNvSpPr>
          <p:nvPr>
            <p:ph type="title"/>
          </p:nvPr>
        </p:nvSpPr>
        <p:spPr>
          <a:xfrm>
            <a:off x="457200" y="816432"/>
            <a:ext cx="7283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如何適性安置身心障礙學生</a:t>
            </a:r>
          </a:p>
        </p:txBody>
      </p:sp>
      <p:sp>
        <p:nvSpPr>
          <p:cNvPr id="7" name="矩形 6"/>
          <p:cNvSpPr/>
          <p:nvPr/>
        </p:nvSpPr>
        <p:spPr>
          <a:xfrm>
            <a:off x="611559" y="1700808"/>
            <a:ext cx="5694713" cy="276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defRPr/>
            </a:pP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診斷身心障礙學生的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類型</a:t>
            </a: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defRPr/>
            </a:pP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了解高職各科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應具備能力</a:t>
            </a:r>
            <a:endParaRPr lang="en-US" altLang="zh-TW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defRPr/>
            </a:pP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依學生的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學業能力</a:t>
            </a: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安置於合</a:t>
            </a:r>
            <a:r>
              <a:rPr lang="zh-TW" alt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其</a:t>
            </a:r>
            <a:endParaRPr lang="en-US" altLang="zh-TW" sz="24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92D050"/>
              </a:buClr>
              <a:defRPr/>
            </a:pPr>
            <a:r>
              <a:rPr lang="zh-TW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</a:t>
            </a:r>
            <a:r>
              <a:rPr lang="zh-TW" alt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能力</a:t>
            </a: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的位置</a:t>
            </a:r>
            <a:endParaRPr lang="zh-CN" alt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59832" y="4473757"/>
            <a:ext cx="4572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zh-TW" altLang="en-US" b="1" dirty="0">
                <a:solidFill>
                  <a:srgbClr val="C00000"/>
                </a:solidFill>
                <a:latin typeface="微軟正黑體"/>
              </a:rPr>
              <a:t>例如</a:t>
            </a:r>
            <a:r>
              <a:rPr lang="en-US" altLang="zh-TW" b="1" dirty="0">
                <a:solidFill>
                  <a:srgbClr val="C00000"/>
                </a:solidFill>
                <a:latin typeface="微軟正黑體"/>
              </a:rPr>
              <a:t>:</a:t>
            </a:r>
            <a:r>
              <a:rPr lang="zh-TW" altLang="en-US" b="1" dirty="0">
                <a:solidFill>
                  <a:srgbClr val="C00000"/>
                </a:solidFill>
                <a:latin typeface="微軟正黑體"/>
                <a:cs typeface="微軟正黑體"/>
              </a:rPr>
              <a:t>對圖像的理解，空間的轉換</a:t>
            </a:r>
            <a:endParaRPr lang="en-US" altLang="zh-TW" b="1" dirty="0">
              <a:solidFill>
                <a:srgbClr val="C00000"/>
              </a:solidFill>
              <a:latin typeface="微軟正黑體"/>
              <a:cs typeface="微軟正黑體"/>
            </a:endParaRPr>
          </a:p>
          <a:p>
            <a:pPr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zh-TW" altLang="en-US" b="1" dirty="0">
                <a:latin typeface="微軟正黑體"/>
                <a:cs typeface="微軟正黑體"/>
              </a:rPr>
              <a:t>身障生若無法理解，圖要變成實物，實物要變成圖，無法轉換，那</a:t>
            </a:r>
            <a:r>
              <a:rPr lang="zh-TW" altLang="en-US" b="1" dirty="0">
                <a:solidFill>
                  <a:srgbClr val="FF0000"/>
                </a:solidFill>
                <a:latin typeface="微軟正黑體"/>
                <a:cs typeface="微軟正黑體"/>
              </a:rPr>
              <a:t>製圖</a:t>
            </a:r>
            <a:r>
              <a:rPr lang="zh-TW" altLang="en-US" b="1" dirty="0">
                <a:latin typeface="微軟正黑體"/>
                <a:cs typeface="微軟正黑體"/>
              </a:rPr>
              <a:t>這科就無法學習了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0" y="980728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895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0" y="6064"/>
            <a:ext cx="8681801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594644" y="1146451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（一）性向、興趣的特質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土木與建築群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理性感性兼具，有想法也要有手法</a:t>
            </a:r>
            <a:endParaRPr lang="zh-TW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8" name="群組 37"/>
          <p:cNvGrpSpPr>
            <a:grpSpLocks/>
          </p:cNvGrpSpPr>
          <p:nvPr/>
        </p:nvGrpSpPr>
        <p:grpSpPr bwMode="auto">
          <a:xfrm>
            <a:off x="1827848" y="1641042"/>
            <a:ext cx="4697412" cy="615807"/>
            <a:chOff x="3215012" y="2710475"/>
            <a:chExt cx="4697182" cy="730800"/>
          </a:xfrm>
        </p:grpSpPr>
        <p:pic>
          <p:nvPicPr>
            <p:cNvPr id="43" name="Picture 6" descr="C:\Users\Justin\Desktop\群科簡報\視覺元素\水產群\UI水產群\machine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012" y="2710475"/>
              <a:ext cx="771652" cy="73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圓角矩形 43"/>
            <p:cNvSpPr/>
            <p:nvPr/>
          </p:nvSpPr>
          <p:spPr>
            <a:xfrm>
              <a:off x="4194451" y="2710475"/>
              <a:ext cx="3717743" cy="730800"/>
            </a:xfrm>
            <a:prstGeom prst="roundRect">
              <a:avLst/>
            </a:prstGeom>
            <a:noFill/>
            <a:ln>
              <a:solidFill>
                <a:srgbClr val="03977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dirty="0">
                  <a:solidFill>
                    <a:srgbClr val="000000"/>
                  </a:solidFill>
                  <a:latin typeface="微軟正黑體" panose="020B0604030504040204" pitchFamily="34" charset="-120"/>
                </a:rPr>
                <a:t>對建築、營建、土木工程等有興趣</a:t>
              </a:r>
            </a:p>
          </p:txBody>
        </p:sp>
      </p:grpSp>
      <p:grpSp>
        <p:nvGrpSpPr>
          <p:cNvPr id="45" name="群組 44"/>
          <p:cNvGrpSpPr>
            <a:grpSpLocks/>
          </p:cNvGrpSpPr>
          <p:nvPr/>
        </p:nvGrpSpPr>
        <p:grpSpPr bwMode="auto">
          <a:xfrm>
            <a:off x="1827848" y="2395354"/>
            <a:ext cx="4697412" cy="617145"/>
            <a:chOff x="3215034" y="3567167"/>
            <a:chExt cx="4697160" cy="731569"/>
          </a:xfrm>
        </p:grpSpPr>
        <p:pic>
          <p:nvPicPr>
            <p:cNvPr id="46" name="Picture 5" descr="C:\Users\Justin\Desktop\群科簡報\視覺元素\水產群\UI水產群\logeiic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034" y="3567167"/>
              <a:ext cx="772464" cy="73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圓角矩形 46"/>
            <p:cNvSpPr/>
            <p:nvPr/>
          </p:nvSpPr>
          <p:spPr>
            <a:xfrm>
              <a:off x="4194468" y="3567167"/>
              <a:ext cx="3717726" cy="731569"/>
            </a:xfrm>
            <a:prstGeom prst="roundRect">
              <a:avLst/>
            </a:prstGeom>
            <a:noFill/>
            <a:ln>
              <a:solidFill>
                <a:srgbClr val="03977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>
                  <a:solidFill>
                    <a:srgbClr val="000000"/>
                  </a:solidFill>
                  <a:latin typeface="微軟正黑體" panose="020B0604030504040204" pitchFamily="34" charset="-120"/>
                </a:rPr>
                <a:t>對人文藝術有濃厚興趣</a:t>
              </a:r>
            </a:p>
          </p:txBody>
        </p:sp>
      </p:grpSp>
      <p:grpSp>
        <p:nvGrpSpPr>
          <p:cNvPr id="48" name="群組 47"/>
          <p:cNvGrpSpPr>
            <a:grpSpLocks/>
          </p:cNvGrpSpPr>
          <p:nvPr/>
        </p:nvGrpSpPr>
        <p:grpSpPr bwMode="auto">
          <a:xfrm>
            <a:off x="1821498" y="3151004"/>
            <a:ext cx="4703762" cy="618484"/>
            <a:chOff x="3208998" y="4451311"/>
            <a:chExt cx="4703196" cy="734159"/>
          </a:xfrm>
        </p:grpSpPr>
        <p:pic>
          <p:nvPicPr>
            <p:cNvPr id="49" name="Picture 4" descr="C:\Users\Justin\Desktop\群科簡報\視覺元素\水產群\UI水產群\Lookingic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998" y="4451311"/>
              <a:ext cx="775198" cy="73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圓角矩形 49"/>
            <p:cNvSpPr/>
            <p:nvPr/>
          </p:nvSpPr>
          <p:spPr>
            <a:xfrm>
              <a:off x="4194716" y="4454489"/>
              <a:ext cx="3717478" cy="730981"/>
            </a:xfrm>
            <a:prstGeom prst="roundRect">
              <a:avLst/>
            </a:prstGeom>
            <a:noFill/>
            <a:ln>
              <a:solidFill>
                <a:srgbClr val="03977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>
                  <a:solidFill>
                    <a:srgbClr val="000000"/>
                  </a:solidFill>
                  <a:latin typeface="微軟正黑體" panose="020B0604030504040204" pitchFamily="34" charset="-120"/>
                </a:rPr>
                <a:t>喜歡閱讀建築、空間相關書籍</a:t>
              </a:r>
            </a:p>
          </p:txBody>
        </p:sp>
      </p:grpSp>
      <p:grpSp>
        <p:nvGrpSpPr>
          <p:cNvPr id="51" name="群組 50"/>
          <p:cNvGrpSpPr>
            <a:grpSpLocks/>
          </p:cNvGrpSpPr>
          <p:nvPr/>
        </p:nvGrpSpPr>
        <p:grpSpPr bwMode="auto">
          <a:xfrm>
            <a:off x="1821498" y="3907992"/>
            <a:ext cx="4703762" cy="617145"/>
            <a:chOff x="3208998" y="5320287"/>
            <a:chExt cx="4703196" cy="731569"/>
          </a:xfrm>
        </p:grpSpPr>
        <p:pic>
          <p:nvPicPr>
            <p:cNvPr id="52" name="Picture 3" descr="C:\Users\Justin\Desktop\群科簡報\視覺元素\水產群\UI水產群\fishingic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998" y="5320287"/>
              <a:ext cx="772464" cy="73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圓角矩形 52"/>
            <p:cNvSpPr/>
            <p:nvPr/>
          </p:nvSpPr>
          <p:spPr>
            <a:xfrm>
              <a:off x="4194716" y="5320287"/>
              <a:ext cx="3717478" cy="731569"/>
            </a:xfrm>
            <a:prstGeom prst="roundRect">
              <a:avLst/>
            </a:prstGeom>
            <a:noFill/>
            <a:ln>
              <a:solidFill>
                <a:srgbClr val="03977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>
                  <a:solidFill>
                    <a:srgbClr val="000000"/>
                  </a:solidFill>
                  <a:latin typeface="微軟正黑體" panose="020B0604030504040204" pitchFamily="34" charset="-120"/>
                </a:rPr>
                <a:t>喜歡繪畫、手工藝等事物</a:t>
              </a:r>
            </a:p>
          </p:txBody>
        </p:sp>
      </p:grpSp>
      <p:pic>
        <p:nvPicPr>
          <p:cNvPr id="54" name="圖片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67" y="5318263"/>
            <a:ext cx="976032" cy="976032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957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34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0" y="6064"/>
            <a:ext cx="8681801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16302" y="1710054"/>
            <a:ext cx="6410325" cy="1016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TW" altLang="zh-TW" sz="2000" b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對下列國中課程的學習內容，表現較優良、或較有興趣的人，都適合就讀喔！</a:t>
            </a:r>
            <a:endParaRPr lang="zh-TW" altLang="zh-TW" sz="200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448039" y="1289367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）學習表現的特質</a:t>
            </a: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土木與建築群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理性感性兼具，有想法也要有手法</a:t>
            </a:r>
            <a:endParaRPr lang="zh-TW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67" y="5318263"/>
            <a:ext cx="976032" cy="976032"/>
          </a:xfrm>
          <a:prstGeom prst="rect">
            <a:avLst/>
          </a:prstGeom>
        </p:spPr>
      </p:pic>
      <p:pic>
        <p:nvPicPr>
          <p:cNvPr id="24" name="圖片 23" descr="自然與生活科技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03" y="2809541"/>
            <a:ext cx="16541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 descr="社會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" y="2809541"/>
            <a:ext cx="16541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 descr="綜合活動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28" y="2809541"/>
            <a:ext cx="16541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28" descr="數學領域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6" y="2810334"/>
            <a:ext cx="16541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966946" y="4035885"/>
            <a:ext cx="133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 sz="1800" dirty="0">
                <a:latin typeface="微軟正黑體" panose="020B0604030504040204" pitchFamily="34" charset="-120"/>
              </a:rPr>
              <a:t>全球性議題</a:t>
            </a:r>
            <a:endParaRPr lang="zh-TW" altLang="en-US" sz="1800" dirty="0">
              <a:latin typeface="微軟正黑體" panose="020B0604030504040204" pitchFamily="34" charset="-120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2387364" y="4012806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 sz="1800" dirty="0">
                <a:latin typeface="微軟正黑體" panose="020B0604030504040204" pitchFamily="34" charset="-120"/>
              </a:rPr>
              <a:t>物質的組成與特性</a:t>
            </a:r>
            <a:endParaRPr lang="zh-TW" altLang="en-US" sz="1800" dirty="0">
              <a:latin typeface="微軟正黑體" panose="020B0604030504040204" pitchFamily="34" charset="-120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6601777" y="4028156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 sz="1800" dirty="0">
                <a:latin typeface="微軟正黑體" panose="020B0604030504040204" pitchFamily="34" charset="-120"/>
              </a:rPr>
              <a:t>人際互動</a:t>
            </a:r>
            <a:endParaRPr lang="zh-TW" altLang="en-US" sz="1800" dirty="0">
              <a:latin typeface="微軟正黑體" panose="020B0604030504040204" pitchFamily="34" charset="-120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4640899" y="4028155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 sz="1800" dirty="0">
                <a:latin typeface="微軟正黑體" panose="020B0604030504040204" pitchFamily="34" charset="-120"/>
              </a:rPr>
              <a:t>幾何、代</a:t>
            </a:r>
            <a:r>
              <a:rPr lang="zh-TW" altLang="en-US" sz="1800" dirty="0">
                <a:latin typeface="微軟正黑體" panose="020B0604030504040204" pitchFamily="34" charset="-120"/>
              </a:rPr>
              <a:t>數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5563645" y="5986677"/>
            <a:ext cx="3633564" cy="753244"/>
            <a:chOff x="5618956" y="6093296"/>
            <a:chExt cx="3633564" cy="753244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20" name="文字方塊 1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2268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40" grpId="0"/>
      <p:bldP spid="30" grpId="0"/>
      <p:bldP spid="31" grpId="0"/>
      <p:bldP spid="32" grpId="0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0" y="6064"/>
            <a:ext cx="8681801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1217930" y="1339978"/>
            <a:ext cx="8229600" cy="33996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（三）生活經驗的特質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對空間構件的組裝有相當大的興趣，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例如小時候喜愛堆積木等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喜歡注意公共建設及相關建築設施，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例如圖書館、藝文館、隧道、橋樑等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關懷生態環境保護，例如濫墾坡地造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成土石流、地震損害家園的議題等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土木與建築群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理性感性兼具，有想法也要有手法</a:t>
            </a:r>
            <a:endParaRPr lang="zh-TW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67" y="5318263"/>
            <a:ext cx="976032" cy="97603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2135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920928" y="900427"/>
            <a:ext cx="357020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建築科、</a:t>
            </a:r>
            <a:endParaRPr lang="en-US" altLang="zh-TW" sz="4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土木科、</a:t>
            </a:r>
            <a:endParaRPr lang="en-US" altLang="zh-TW" sz="4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消防工程科、</a:t>
            </a:r>
            <a:endParaRPr lang="en-US" altLang="zh-TW" sz="4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空間測繪科</a:t>
            </a:r>
            <a:endParaRPr lang="en-US" altLang="zh-TW" sz="4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3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3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TW" altLang="en-US" sz="36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79512" y="637520"/>
            <a:ext cx="3528392" cy="1918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土木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  <a:p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感性有想法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就完成</a:t>
            </a:r>
            <a:endParaRPr lang="zh-TW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08704"/>
            <a:ext cx="976032" cy="976032"/>
          </a:xfrm>
          <a:prstGeom prst="rect">
            <a:avLst/>
          </a:prstGeom>
        </p:spPr>
      </p:pic>
      <p:pic>
        <p:nvPicPr>
          <p:cNvPr id="7" name="Picture 14" descr="測量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3119">
            <a:off x="2273708" y="3104439"/>
            <a:ext cx="2348728" cy="342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21767" y="50243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土木建築群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06465" y="2231603"/>
            <a:ext cx="6376987" cy="4149725"/>
          </a:xfrm>
          <a:prstGeom prst="rect">
            <a:avLst/>
          </a:prstGeom>
          <a:solidFill>
            <a:srgbClr val="00B0F0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3344664" y="1175122"/>
            <a:ext cx="553878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學習建築工程的知識及基本操作技術，訓練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SzPct val="120000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建築領域的技能，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設計、繪圖、電腦輔助建築製圖、施工與監造、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SzPct val="120000"/>
            </a:pP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營建、估價等基礎技能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6" name="圖片 35" descr="專題參展_測量機器人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7"/>
          <a:stretch>
            <a:fillRect/>
          </a:stretch>
        </p:blipFill>
        <p:spPr bwMode="auto">
          <a:xfrm>
            <a:off x="548076" y="2551136"/>
            <a:ext cx="2230438" cy="331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群組 83"/>
          <p:cNvGrpSpPr>
            <a:grpSpLocks/>
          </p:cNvGrpSpPr>
          <p:nvPr/>
        </p:nvGrpSpPr>
        <p:grpSpPr bwMode="auto">
          <a:xfrm>
            <a:off x="350432" y="1013197"/>
            <a:ext cx="2625725" cy="982663"/>
            <a:chOff x="4508938" y="5331563"/>
            <a:chExt cx="2626774" cy="982409"/>
          </a:xfrm>
        </p:grpSpPr>
        <p:sp>
          <p:nvSpPr>
            <p:cNvPr id="40" name="矩形 39"/>
            <p:cNvSpPr/>
            <p:nvPr/>
          </p:nvSpPr>
          <p:spPr>
            <a:xfrm>
              <a:off x="4508938" y="5331563"/>
              <a:ext cx="2510840" cy="982409"/>
            </a:xfrm>
            <a:prstGeom prst="rect">
              <a:avLst/>
            </a:prstGeom>
            <a:solidFill>
              <a:srgbClr val="FDF9AD">
                <a:alpha val="7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grpSp>
          <p:nvGrpSpPr>
            <p:cNvPr id="41" name="群組 24"/>
            <p:cNvGrpSpPr>
              <a:grpSpLocks/>
            </p:cNvGrpSpPr>
            <p:nvPr/>
          </p:nvGrpSpPr>
          <p:grpSpPr bwMode="auto">
            <a:xfrm>
              <a:off x="4784813" y="5488822"/>
              <a:ext cx="2350899" cy="719999"/>
              <a:chOff x="2108875" y="2407179"/>
              <a:chExt cx="2350899" cy="719999"/>
            </a:xfrm>
          </p:grpSpPr>
          <p:pic>
            <p:nvPicPr>
              <p:cNvPr id="42" name="圖片 53" descr="土木科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8875" y="2407179"/>
                <a:ext cx="750545" cy="719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文字方塊 54"/>
              <p:cNvSpPr txBox="1">
                <a:spLocks noChangeArrowheads="1"/>
              </p:cNvSpPr>
              <p:nvPr/>
            </p:nvSpPr>
            <p:spPr bwMode="auto">
              <a:xfrm>
                <a:off x="2837736" y="2549821"/>
                <a:ext cx="1622038" cy="477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sz="2500" b="1" dirty="0">
                    <a:latin typeface="微軟正黑體" pitchFamily="34" charset="-120"/>
                    <a:ea typeface="微軟正黑體" pitchFamily="34" charset="-120"/>
                  </a:rPr>
                  <a:t>建築科</a:t>
                </a:r>
              </a:p>
            </p:txBody>
          </p:sp>
        </p:grpSp>
      </p:grp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rot="10985406" flipH="1" flipV="1">
            <a:off x="2234209" y="5749155"/>
            <a:ext cx="892175" cy="9763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0" name="圖片 49" descr="13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889" y="4722836"/>
            <a:ext cx="9461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矩形 7"/>
          <p:cNvSpPr>
            <a:spLocks noChangeArrowheads="1"/>
          </p:cNvSpPr>
          <p:nvPr/>
        </p:nvSpPr>
        <p:spPr bwMode="auto">
          <a:xfrm>
            <a:off x="811542" y="5867423"/>
            <a:ext cx="13970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 eaLnBrk="1" hangingPunct="1">
              <a:buFont typeface="微軟正黑體" pitchFamily="34" charset="-120"/>
              <a:buChar char="▲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造型實習</a:t>
            </a:r>
          </a:p>
        </p:txBody>
      </p:sp>
      <p:pic>
        <p:nvPicPr>
          <p:cNvPr id="55" name="Picture 2" descr="Q:\01技職教育宣導媒材\群科簡報\視覺元素\食品群\製作\游標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27" y="4600724"/>
            <a:ext cx="8413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504271" y="394002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核心課程：測量實習、製圖實習、電腦繪圖、工程力學、工程材料等。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本科課程涵蓋測量與力學，故需要較佳的</a:t>
            </a:r>
            <a:r>
              <a:rPr lang="zh-TW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數學運算能力</a:t>
            </a:r>
            <a:r>
              <a:rPr lang="zh-TW" altLang="en-US" dirty="0"/>
              <a:t>，並能與</a:t>
            </a:r>
            <a:r>
              <a:rPr lang="zh-TW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同學合作</a:t>
            </a:r>
            <a:r>
              <a:rPr lang="zh-TW" altLang="en-US" dirty="0"/>
              <a:t>的社會技巧。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本科課程包含製圖及電腦繪圖，需要較佳的</a:t>
            </a:r>
            <a:r>
              <a:rPr lang="zh-TW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空間規劃能力</a:t>
            </a:r>
            <a:r>
              <a:rPr lang="zh-TW" altLang="en-US" dirty="0"/>
              <a:t>，將</a:t>
            </a:r>
            <a:r>
              <a:rPr lang="en-US" altLang="zh-TW" dirty="0"/>
              <a:t>3D</a:t>
            </a:r>
            <a:r>
              <a:rPr lang="zh-TW" altLang="en-US" dirty="0"/>
              <a:t>實體與</a:t>
            </a:r>
            <a:r>
              <a:rPr lang="en-US" altLang="zh-TW" dirty="0"/>
              <a:t>2D</a:t>
            </a:r>
            <a:r>
              <a:rPr lang="zh-TW" altLang="en-US" dirty="0"/>
              <a:t>圖面結合。</a:t>
            </a:r>
          </a:p>
          <a:p>
            <a:r>
              <a:rPr lang="en-US" altLang="zh-TW" dirty="0"/>
              <a:t>4.</a:t>
            </a:r>
            <a:r>
              <a:rPr lang="zh-TW" altLang="en-US" dirty="0"/>
              <a:t>本科實作課程眾多，皆須操作儀器或繪製圖面，</a:t>
            </a:r>
            <a:r>
              <a:rPr lang="zh-TW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眼力需求較重，並具備手眼協調能力為佳</a:t>
            </a:r>
            <a:r>
              <a:rPr lang="zh-TW" altLang="en-US" dirty="0"/>
              <a:t>。</a:t>
            </a:r>
          </a:p>
        </p:txBody>
      </p:sp>
      <p:sp>
        <p:nvSpPr>
          <p:cNvPr id="20" name="矩形 19"/>
          <p:cNvSpPr/>
          <p:nvPr/>
        </p:nvSpPr>
        <p:spPr>
          <a:xfrm>
            <a:off x="3491880" y="347139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sp>
        <p:nvSpPr>
          <p:cNvPr id="21" name="投影片編號版面配置區 4"/>
          <p:cNvSpPr txBox="1">
            <a:spLocks/>
          </p:cNvSpPr>
          <p:nvPr/>
        </p:nvSpPr>
        <p:spPr>
          <a:xfrm>
            <a:off x="7724139" y="6305129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rgbClr val="FE5C3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8D9CB-1B83-45FA-91B1-C6B4B326574B}" type="slidenum">
              <a:rPr lang="zh-TW" altLang="en-US" smtClean="0"/>
              <a:pPr/>
              <a:t>54</a:t>
            </a:fld>
            <a:endParaRPr lang="zh-TW" altLang="en-US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83406" y="2044405"/>
            <a:ext cx="1551940" cy="5175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400" kern="100">
                <a:effectLst/>
                <a:ea typeface="新細明體"/>
                <a:cs typeface="Times New Roman"/>
              </a:rPr>
              <a:t>岡農</a:t>
            </a:r>
            <a:r>
              <a:rPr lang="en-US" sz="1400" kern="100">
                <a:effectLst/>
                <a:ea typeface="新細明體"/>
                <a:cs typeface="Times New Roman"/>
              </a:rPr>
              <a:t>-</a:t>
            </a:r>
            <a:r>
              <a:rPr lang="zh-TW" sz="1400" kern="100">
                <a:effectLst/>
                <a:ea typeface="新細明體"/>
                <a:cs typeface="Times New Roman"/>
              </a:rPr>
              <a:t>中正</a:t>
            </a:r>
            <a:r>
              <a:rPr lang="en-US" sz="1400" kern="100">
                <a:effectLst/>
                <a:ea typeface="新細明體"/>
                <a:cs typeface="Times New Roman"/>
              </a:rPr>
              <a:t>-</a:t>
            </a:r>
            <a:r>
              <a:rPr lang="zh-TW" sz="1400" kern="100">
                <a:effectLst/>
                <a:ea typeface="新細明體"/>
                <a:cs typeface="Times New Roman"/>
              </a:rPr>
              <a:t>海青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39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32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5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16812" y="526419"/>
            <a:ext cx="2584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土木科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海青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439848" y="1484784"/>
            <a:ext cx="5405376" cy="295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培育土木營建相關產業的專業技術人才，學習工程的設計、施工、管理、測量測繪，以及力學設計、工程材料。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3393416"/>
            <a:ext cx="6529388" cy="30835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土木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  <a:p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</a:t>
            </a:r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感性，</a:t>
            </a:r>
            <a:endParaRPr lang="en-US" altLang="zh-TW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兼做法</a:t>
            </a:r>
            <a:endParaRPr lang="zh-TW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7911">
            <a:off x="1115616" y="404663"/>
            <a:ext cx="1914540" cy="2558377"/>
          </a:xfrm>
          <a:prstGeom prst="rect">
            <a:avLst/>
          </a:prstGeom>
        </p:spPr>
      </p:pic>
      <p:pic>
        <p:nvPicPr>
          <p:cNvPr id="7" name="Picture 12" descr="建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41297"/>
            <a:ext cx="3190813" cy="229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5518498" y="6079692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16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480699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消防工程科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5405376" cy="22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學習「消防」工程，培養消防、土木、建築、機電跨領域整合的多元技能。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3393417"/>
            <a:ext cx="6529388" cy="29629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土木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  <a:p>
            <a:r>
              <a:rPr lang="zh-TW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理性感性兼具</a:t>
            </a:r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想法也要有手法</a:t>
            </a:r>
            <a:endParaRPr lang="zh-TW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62" y="2347114"/>
            <a:ext cx="976032" cy="97603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6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565035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空間測繪科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5405376" cy="295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更深入學習測繪技術、空間資訊應用等課程，培養土木、建築、測量繪圖、空間資訊應用整合的多元技能。 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3393416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土木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  <a:p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想法也要</a:t>
            </a:r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zh-TW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558">
            <a:off x="1485435" y="320431"/>
            <a:ext cx="2551895" cy="2551895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95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45975" y="60266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36663" y="1771554"/>
            <a:ext cx="5405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土木工程、營建工程、建築、室內設計、空間設計、景觀設計、空間資訊應用、測量工程、消防、都市計畫、古蹟維護、不動產經營、運輸技術等相關系科。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3393416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土木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  <a:p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想法也要有手法</a:t>
            </a:r>
            <a:endParaRPr lang="zh-TW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94148"/>
            <a:ext cx="1428998" cy="1428998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9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45975" y="60266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36663" y="177155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建築師事務所、消防設備事務所、室內設計公司、景觀規劃公司、工程顧問公司、建設公司、營造廠、測量公司擔任製圖、測量、工程估價管理等技術人員等，或經由國家考試進入國營單位或政府機構。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0" y="3393416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土木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  <a:p>
            <a:r>
              <a:rPr lang="zh-TW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理性感性兼具</a:t>
            </a:r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想法也要有手法</a:t>
            </a:r>
            <a:endParaRPr lang="zh-TW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62" y="2347114"/>
            <a:ext cx="976032" cy="97603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8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959475" y="5690998"/>
            <a:ext cx="255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技職教育宣導 家政群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5965825" y="5960873"/>
            <a:ext cx="375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>
                <a:solidFill>
                  <a:schemeClr val="bg1"/>
                </a:solidFill>
              </a:rPr>
              <a:t> </a:t>
            </a:r>
            <a:endParaRPr kumimoji="0" lang="en-US" altLang="zh-TW" sz="24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投影片編號版面配置區 8"/>
          <p:cNvSpPr txBox="1">
            <a:spLocks/>
          </p:cNvSpPr>
          <p:nvPr/>
        </p:nvSpPr>
        <p:spPr bwMode="auto">
          <a:xfrm>
            <a:off x="6553200" y="602119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793E4C-2E54-4472-8E5F-2D1D0C241041}" type="slidenum">
              <a:rPr lang="zh-TW" altLang="en-US" sz="16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600"/>
          </a:p>
        </p:txBody>
      </p:sp>
      <p:pic>
        <p:nvPicPr>
          <p:cNvPr id="9" name="圖片 7" descr="120x80---升學進路圖直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1" y="365126"/>
            <a:ext cx="8468721" cy="641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368039" y="549683"/>
            <a:ext cx="1368152" cy="629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E5C3C"/>
              </a:buClr>
            </a:pPr>
            <a:r>
              <a:rPr lang="zh-TW" altLang="en-US" sz="3200" dirty="0" smtClean="0">
                <a:solidFill>
                  <a:srgbClr val="FF6600"/>
                </a:solidFill>
              </a:rPr>
              <a:t>前言</a:t>
            </a:r>
            <a:endParaRPr lang="zh-TW" alt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3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827584" y="1556792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6" name="＞形箭號 15"/>
          <p:cNvSpPr/>
          <p:nvPr/>
        </p:nvSpPr>
        <p:spPr>
          <a:xfrm>
            <a:off x="1475656" y="4149080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123728" y="5605363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28756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科 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3707904" y="2348880"/>
            <a:ext cx="19543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化工群</a:t>
            </a:r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2274888" y="4171950"/>
            <a:ext cx="48244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化工科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染整科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紡織科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88" y="3468289"/>
            <a:ext cx="3611562" cy="25050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897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452124" y="3686671"/>
            <a:ext cx="8217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b="1" dirty="0" smtClean="0">
                <a:solidFill>
                  <a:srgbClr val="0033CC"/>
                </a:solidFill>
                <a:latin typeface="微軟正黑體"/>
                <a:ea typeface="微軟正黑體"/>
                <a:cs typeface="微軟正黑體"/>
              </a:rPr>
              <a:t>英國的牛頓、美國的愛因斯坦和許多科學家，將他們的發明貢獻給社會，讓人類擁有豐富的生活，在我們日常生活中，與化學工業產品相關，而且對人類有益的物品，像是光碟、半導體、太陽能面板、肥皂、化妝品、隱形眼鏡等，都是化工領域的人不斷實驗而產生的結晶，如果你擅長物理、數學、應用科學原理及工程技術，可以加入化工群，一起嘗試有趣的實驗，成為生活魔術師。</a:t>
            </a:r>
            <a:endParaRPr lang="zh-TW" altLang="en-US" sz="2400" b="1" dirty="0">
              <a:solidFill>
                <a:srgbClr val="0033CC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54" y="-1359786"/>
            <a:ext cx="6484774" cy="4569404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07997" y="1661670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化工群</a:t>
            </a:r>
            <a:endParaRPr kumimoji="1" lang="zh-TW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00744" y="2923671"/>
            <a:ext cx="48526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ant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神乎其技，高科技帶來新契機</a:t>
            </a:r>
            <a:endParaRPr kumimoji="1" lang="zh-Hant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zh-TW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 descr="two-test-tub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20" y="2036552"/>
            <a:ext cx="865239" cy="86523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t="20775" r="24588" b="20620"/>
          <a:stretch/>
        </p:blipFill>
        <p:spPr>
          <a:xfrm>
            <a:off x="4540105" y="1254585"/>
            <a:ext cx="2977116" cy="2623193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08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67734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化工群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395536" y="2581896"/>
            <a:ext cx="8229600" cy="559072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看一看！你／妳是否擁有以下這些特質？</a:t>
            </a:r>
            <a:endParaRPr lang="zh-TW" altLang="en-US" sz="2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投影片編號版面配置區 4"/>
          <p:cNvSpPr txBox="1">
            <a:spLocks/>
          </p:cNvSpPr>
          <p:nvPr/>
        </p:nvSpPr>
        <p:spPr>
          <a:xfrm>
            <a:off x="7724139" y="6305129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rgbClr val="FE5C3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8D9CB-1B83-45FA-91B1-C6B4B326574B}" type="slidenum">
              <a:rPr lang="zh-TW" altLang="en-US" smtClean="0"/>
              <a:pPr/>
              <a:t>62</a:t>
            </a:fld>
            <a:endParaRPr lang="zh-TW" altLang="en-US" dirty="0"/>
          </a:p>
        </p:txBody>
      </p:sp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1247"/>
            <a:ext cx="5955500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2126746" y="1692097"/>
            <a:ext cx="446147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我對化工群有興趣嗎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5" name="矩形 23"/>
          <p:cNvSpPr>
            <a:spLocks noChangeArrowheads="1"/>
          </p:cNvSpPr>
          <p:nvPr/>
        </p:nvSpPr>
        <p:spPr bwMode="auto">
          <a:xfrm>
            <a:off x="468313" y="3506887"/>
            <a:ext cx="77041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喜歡觀看科學相關書籍或節目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喜歡參觀科博館的展示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喜歡服飾、布料、桌巾等各式紡織品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喜歡參觀服裝布料展、科學工藝博物館的服裝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752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7" y="23116"/>
            <a:ext cx="8681803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594644" y="1146451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（一）性向、興趣的特質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化工群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乎其技，高科技帶來新契機</a:t>
            </a:r>
          </a:p>
        </p:txBody>
      </p:sp>
      <p:grpSp>
        <p:nvGrpSpPr>
          <p:cNvPr id="19" name="群組 40"/>
          <p:cNvGrpSpPr>
            <a:grpSpLocks/>
          </p:cNvGrpSpPr>
          <p:nvPr/>
        </p:nvGrpSpPr>
        <p:grpSpPr bwMode="auto">
          <a:xfrm>
            <a:off x="4578350" y="1883841"/>
            <a:ext cx="3878263" cy="2451100"/>
            <a:chOff x="5266015" y="3968739"/>
            <a:chExt cx="3877985" cy="2451498"/>
          </a:xfrm>
        </p:grpSpPr>
        <p:pic>
          <p:nvPicPr>
            <p:cNvPr id="20" name="圖片 6" descr="實驗操作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246" y="3968739"/>
              <a:ext cx="1503521" cy="140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8"/>
            <p:cNvSpPr>
              <a:spLocks noChangeArrowheads="1"/>
            </p:cNvSpPr>
            <p:nvPr/>
          </p:nvSpPr>
          <p:spPr bwMode="auto">
            <a:xfrm>
              <a:off x="5266015" y="5589240"/>
              <a:ext cx="387798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未來</a:t>
              </a:r>
              <a:r>
                <a:rPr lang="zh-TW" altLang="zh-TW" sz="24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想從事</a:t>
              </a:r>
              <a:endParaRPr lang="en-US" altLang="zh-TW" sz="2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zh-TW" sz="24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化學工業的工作</a:t>
              </a:r>
              <a:endParaRPr lang="zh-TW" altLang="en-US" sz="2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39"/>
          <p:cNvGrpSpPr>
            <a:grpSpLocks/>
          </p:cNvGrpSpPr>
          <p:nvPr/>
        </p:nvGrpSpPr>
        <p:grpSpPr bwMode="auto">
          <a:xfrm>
            <a:off x="3600450" y="1866379"/>
            <a:ext cx="1544638" cy="2098675"/>
            <a:chOff x="3637558" y="3952670"/>
            <a:chExt cx="1543019" cy="2098235"/>
          </a:xfrm>
        </p:grpSpPr>
        <p:pic>
          <p:nvPicPr>
            <p:cNvPr id="23" name="圖片 4" descr="化學操作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558" y="3952670"/>
              <a:ext cx="1503852" cy="140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10"/>
            <p:cNvSpPr>
              <a:spLocks noChangeArrowheads="1"/>
            </p:cNvSpPr>
            <p:nvPr/>
          </p:nvSpPr>
          <p:spPr bwMode="auto">
            <a:xfrm>
              <a:off x="3740417" y="5589240"/>
              <a:ext cx="14401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實驗操作</a:t>
              </a:r>
            </a:p>
          </p:txBody>
        </p:sp>
      </p:grpSp>
      <p:pic>
        <p:nvPicPr>
          <p:cNvPr id="42" name="圖片 41" descr="two-test-tub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11" y="5238261"/>
            <a:ext cx="865239" cy="865239"/>
          </a:xfrm>
          <a:prstGeom prst="rect">
            <a:avLst/>
          </a:prstGeom>
        </p:spPr>
      </p:pic>
      <p:grpSp>
        <p:nvGrpSpPr>
          <p:cNvPr id="39" name="群組 38"/>
          <p:cNvGrpSpPr>
            <a:grpSpLocks/>
          </p:cNvGrpSpPr>
          <p:nvPr/>
        </p:nvGrpSpPr>
        <p:grpSpPr bwMode="auto">
          <a:xfrm>
            <a:off x="1184275" y="1883841"/>
            <a:ext cx="1511300" cy="2081213"/>
            <a:chOff x="611560" y="3968795"/>
            <a:chExt cx="1512168" cy="2082110"/>
          </a:xfrm>
        </p:grpSpPr>
        <p:pic>
          <p:nvPicPr>
            <p:cNvPr id="40" name="圖片 17" descr="化學工業的工作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73" y="3968795"/>
              <a:ext cx="1478055" cy="140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矩形 19"/>
            <p:cNvSpPr>
              <a:spLocks noChangeArrowheads="1"/>
            </p:cNvSpPr>
            <p:nvPr/>
          </p:nvSpPr>
          <p:spPr bwMode="auto">
            <a:xfrm>
              <a:off x="611560" y="5589240"/>
              <a:ext cx="15121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zh-TW" sz="24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化學</a:t>
              </a:r>
              <a:r>
                <a:rPr lang="zh-TW" altLang="en-US" sz="24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操作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510436" y="5986677"/>
            <a:ext cx="3633564" cy="753244"/>
            <a:chOff x="5618956" y="6093296"/>
            <a:chExt cx="3633564" cy="753244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363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34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9" y="6064"/>
            <a:ext cx="8681803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16302" y="1710054"/>
            <a:ext cx="6410325" cy="1016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TW" altLang="zh-TW" sz="2000" b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對下列國中課程的學習內容，表現較優良、或較有興趣的人，都適合就讀喔！</a:t>
            </a:r>
            <a:endParaRPr lang="zh-TW" altLang="zh-TW" sz="200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448039" y="1289367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）學習表現的特質</a:t>
            </a: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化工群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</a:t>
            </a:r>
            <a:r>
              <a:rPr kumimoji="1" lang="zh-Hant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，科技新</a:t>
            </a:r>
            <a:r>
              <a:rPr kumimoji="1" lang="zh-Hant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契機</a:t>
            </a:r>
          </a:p>
        </p:txBody>
      </p:sp>
      <p:pic>
        <p:nvPicPr>
          <p:cNvPr id="18" name="圖片 17" descr="two-test-tub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11" y="5238261"/>
            <a:ext cx="865239" cy="865239"/>
          </a:xfrm>
          <a:prstGeom prst="rect">
            <a:avLst/>
          </a:prstGeom>
        </p:spPr>
      </p:pic>
      <p:grpSp>
        <p:nvGrpSpPr>
          <p:cNvPr id="20" name="群組 26"/>
          <p:cNvGrpSpPr>
            <a:grpSpLocks/>
          </p:cNvGrpSpPr>
          <p:nvPr/>
        </p:nvGrpSpPr>
        <p:grpSpPr bwMode="auto">
          <a:xfrm>
            <a:off x="1594644" y="2567779"/>
            <a:ext cx="2303462" cy="2133600"/>
            <a:chOff x="1259632" y="4077072"/>
            <a:chExt cx="2583579" cy="2392912"/>
          </a:xfrm>
        </p:grpSpPr>
        <p:pic>
          <p:nvPicPr>
            <p:cNvPr id="21" name="圖片 27" descr="自然與生活科技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931" y="4077072"/>
              <a:ext cx="2520280" cy="191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33"/>
            <p:cNvSpPr>
              <a:spLocks noChangeArrowheads="1"/>
            </p:cNvSpPr>
            <p:nvPr/>
          </p:nvSpPr>
          <p:spPr bwMode="auto">
            <a:xfrm>
              <a:off x="1259632" y="6021288"/>
              <a:ext cx="2507726" cy="448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物質的組成與功用</a:t>
              </a:r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群組 37"/>
          <p:cNvGrpSpPr>
            <a:grpSpLocks/>
          </p:cNvGrpSpPr>
          <p:nvPr/>
        </p:nvGrpSpPr>
        <p:grpSpPr bwMode="auto">
          <a:xfrm>
            <a:off x="4763294" y="2577304"/>
            <a:ext cx="2268537" cy="2149475"/>
            <a:chOff x="4211960" y="4077072"/>
            <a:chExt cx="2520280" cy="2388716"/>
          </a:xfrm>
        </p:grpSpPr>
        <p:pic>
          <p:nvPicPr>
            <p:cNvPr id="27" name="圖片 38" descr="數學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077072"/>
              <a:ext cx="2520280" cy="191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39"/>
            <p:cNvSpPr>
              <a:spLocks noChangeArrowheads="1"/>
            </p:cNvSpPr>
            <p:nvPr/>
          </p:nvSpPr>
          <p:spPr bwMode="auto">
            <a:xfrm>
              <a:off x="4610327" y="6021288"/>
              <a:ext cx="1629871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數學</a:t>
              </a:r>
              <a:r>
                <a:rPr lang="zh-TW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的運算</a:t>
              </a:r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066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4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9" y="6064"/>
            <a:ext cx="8681803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1217930" y="1339978"/>
            <a:ext cx="8229600" cy="2470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三）生活經驗的特質</a:t>
            </a:r>
            <a:endParaRPr lang="en-US" altLang="zh-TW" sz="2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喜歡觀看科學相關書籍或節目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喜歡參觀科博館的展示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喜歡服飾、布料、桌巾等各式紡織品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zh-TW" sz="2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喜歡參觀服裝布料展、科學工藝博物館的服裝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化工群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</a:t>
            </a:r>
            <a:r>
              <a:rPr kumimoji="1" lang="zh-Hant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，高科技帶來新</a:t>
            </a:r>
            <a:r>
              <a:rPr kumimoji="1" lang="zh-Hant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契機</a:t>
            </a:r>
            <a:endParaRPr kumimoji="1" lang="zh-Hant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two-test-tub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11" y="5238261"/>
            <a:ext cx="865239" cy="86523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783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940152" y="122689"/>
            <a:ext cx="248850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化工科、</a:t>
            </a:r>
            <a:endParaRPr lang="en-US" altLang="zh-TW" sz="4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紡織科、</a:t>
            </a:r>
            <a:endParaRPr lang="en-US" altLang="zh-TW" sz="4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染整科</a:t>
            </a:r>
            <a:endParaRPr lang="en-US" altLang="zh-TW" sz="4400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3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3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TW" altLang="en-US" sz="36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89913" y="718205"/>
            <a:ext cx="6529388" cy="17746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化工群</a:t>
            </a:r>
            <a:r>
              <a:rPr lang="en-US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4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</a:t>
            </a:r>
            <a:r>
              <a:rPr kumimoji="1" lang="zh-Hant" altLang="en-US" sz="2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24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千變萬化</a:t>
            </a:r>
            <a:endParaRPr kumimoji="1" lang="zh-Hant" altLang="en-US" sz="24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191432" y="3743073"/>
            <a:ext cx="2562014" cy="2448272"/>
            <a:chOff x="4831774" y="-1329501"/>
            <a:chExt cx="1121854" cy="1121854"/>
          </a:xfrm>
        </p:grpSpPr>
        <p:sp>
          <p:nvSpPr>
            <p:cNvPr id="9" name="圓角矩形 8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pic>
        <p:nvPicPr>
          <p:cNvPr id="11" name="Picture 12" descr="化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50316"/>
            <a:ext cx="4392487" cy="351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14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67734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化工群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9" name="投影片編號版面配置區 4"/>
          <p:cNvSpPr txBox="1">
            <a:spLocks/>
          </p:cNvSpPr>
          <p:nvPr/>
        </p:nvSpPr>
        <p:spPr bwMode="auto">
          <a:xfrm>
            <a:off x="8509000" y="6367463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977892A4-C673-4347-BC12-14D027E59FC2}" type="slidenum">
              <a:rPr lang="zh-TW" altLang="en-US" sz="1800" smtClean="0">
                <a:solidFill>
                  <a:srgbClr val="077F62"/>
                </a:solidFill>
                <a:latin typeface="微軟正黑體" pitchFamily="34" charset="-120"/>
                <a:ea typeface="微軟正黑體" pitchFamily="34" charset="-120"/>
              </a:rPr>
              <a:pPr/>
              <a:t>67</a:t>
            </a:fld>
            <a:endParaRPr lang="zh-TW" altLang="en-US" sz="1800">
              <a:solidFill>
                <a:srgbClr val="077F6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直角三角形 19"/>
          <p:cNvSpPr/>
          <p:nvPr/>
        </p:nvSpPr>
        <p:spPr>
          <a:xfrm flipH="1">
            <a:off x="4938713" y="1275110"/>
            <a:ext cx="2895600" cy="635000"/>
          </a:xfrm>
          <a:prstGeom prst="rtTriangle">
            <a:avLst/>
          </a:prstGeom>
          <a:solidFill>
            <a:srgbClr val="B02A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化工科</a:t>
            </a:r>
          </a:p>
        </p:txBody>
      </p:sp>
      <p:pic>
        <p:nvPicPr>
          <p:cNvPr id="21" name="Picture 2" descr="Q:\01技職教育宣導媒材\群科簡報\視覺元素\化工群\製作\化工科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1268760"/>
            <a:ext cx="7000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238125" y="1616614"/>
            <a:ext cx="454483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化工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專業知識與技術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養成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化工原料和產品性質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分析、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檢驗、管制</a:t>
            </a:r>
          </a:p>
          <a:p>
            <a:pPr>
              <a:defRPr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生產操作與分析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檢驗</a:t>
            </a:r>
            <a:endParaRPr lang="zh-TW" altLang="zh-TW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Picture 3" descr="C:\Users\Justin\AppData\Local\Temp\Rar$DR02.339\化工圖3\攪拌操作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276566"/>
            <a:ext cx="325136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矩形 21"/>
          <p:cNvSpPr>
            <a:spLocks noChangeArrowheads="1"/>
          </p:cNvSpPr>
          <p:nvPr/>
        </p:nvSpPr>
        <p:spPr bwMode="auto">
          <a:xfrm>
            <a:off x="5724525" y="4508847"/>
            <a:ext cx="19764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sz="2000">
                <a:latin typeface="微軟正黑體" pitchFamily="34" charset="-120"/>
                <a:ea typeface="微軟正黑體" pitchFamily="34" charset="-120"/>
              </a:rPr>
              <a:t>▲化工裝置課程</a:t>
            </a:r>
            <a:endParaRPr lang="zh-TW" altLang="zh-TW" sz="20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" name="圖片 3" descr="實驗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661372"/>
            <a:ext cx="460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4938713" y="2022822"/>
            <a:ext cx="3665537" cy="30622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30" name="直線接點 29"/>
          <p:cNvCxnSpPr/>
          <p:nvPr/>
        </p:nvCxnSpPr>
        <p:spPr>
          <a:xfrm flipH="1">
            <a:off x="8604250" y="5085110"/>
            <a:ext cx="3175" cy="561975"/>
          </a:xfrm>
          <a:prstGeom prst="line">
            <a:avLst/>
          </a:prstGeom>
          <a:ln w="57150">
            <a:solidFill>
              <a:srgbClr val="9E22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4938713" y="2022822"/>
            <a:ext cx="3665537" cy="3062288"/>
          </a:xfrm>
          <a:prstGeom prst="rect">
            <a:avLst/>
          </a:prstGeom>
          <a:noFill/>
          <a:ln w="57150">
            <a:solidFill>
              <a:srgbClr val="B0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32" name="Picture 27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103823" y="5082729"/>
            <a:ext cx="669925" cy="11287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7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948264" y="5218460"/>
            <a:ext cx="436562" cy="11287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7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535990" y="5085110"/>
            <a:ext cx="715963" cy="126206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7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148064" y="5469189"/>
            <a:ext cx="715963" cy="9906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投影片編號版面配置區 1"/>
          <p:cNvSpPr txBox="1">
            <a:spLocks/>
          </p:cNvSpPr>
          <p:nvPr/>
        </p:nvSpPr>
        <p:spPr bwMode="auto">
          <a:xfrm>
            <a:off x="6553200" y="6067772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3C7AA645-357B-473E-B802-DD658CFFEA0C}" type="slidenum">
              <a:rPr lang="zh-TW" altLang="en-US" sz="1200" smtClean="0">
                <a:solidFill>
                  <a:srgbClr val="898989"/>
                </a:solidFill>
              </a:rPr>
              <a:pPr/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8125" y="355396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zh-TW" dirty="0"/>
              <a:t>核心課程：普通化學</a:t>
            </a:r>
            <a:r>
              <a:rPr lang="en-US" altLang="zh-TW" dirty="0"/>
              <a:t>(</a:t>
            </a:r>
            <a:r>
              <a:rPr lang="zh-TW" altLang="zh-TW" dirty="0"/>
              <a:t>含實驗</a:t>
            </a:r>
            <a:r>
              <a:rPr lang="en-US" altLang="zh-TW" dirty="0"/>
              <a:t>)</a:t>
            </a:r>
            <a:r>
              <a:rPr lang="zh-TW" altLang="zh-TW" dirty="0"/>
              <a:t>、分析化學</a:t>
            </a:r>
            <a:r>
              <a:rPr lang="en-US" altLang="zh-TW" dirty="0"/>
              <a:t>(</a:t>
            </a:r>
            <a:r>
              <a:rPr lang="zh-TW" altLang="zh-TW" dirty="0"/>
              <a:t>含實驗</a:t>
            </a:r>
            <a:r>
              <a:rPr lang="en-US" altLang="zh-TW" dirty="0"/>
              <a:t>)</a:t>
            </a:r>
            <a:r>
              <a:rPr lang="zh-TW" altLang="zh-TW" dirty="0"/>
              <a:t>、基礎化工、化工裝置</a:t>
            </a:r>
            <a:r>
              <a:rPr lang="en-US" altLang="zh-TW" dirty="0"/>
              <a:t>(</a:t>
            </a:r>
            <a:r>
              <a:rPr lang="zh-TW" altLang="zh-TW" dirty="0"/>
              <a:t>含實驗</a:t>
            </a:r>
            <a:r>
              <a:rPr lang="en-US" altLang="zh-TW" dirty="0"/>
              <a:t>)</a:t>
            </a:r>
            <a:r>
              <a:rPr lang="zh-TW" altLang="zh-TW" dirty="0"/>
              <a:t>及化學計算。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因本科核心課程涵蓋化學計算，適合喜愛運算，且具備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邏輯概念與計算能力</a:t>
            </a:r>
            <a:r>
              <a:rPr lang="zh-TW" altLang="zh-TW" dirty="0"/>
              <a:t>者就讀為佳。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課程著重技術的實作訓練，須具備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良好的手眼腦協調能力</a:t>
            </a:r>
            <a:r>
              <a:rPr lang="zh-TW" altLang="zh-TW" dirty="0"/>
              <a:t>，因長時間實驗操作，學生體力負荷較重。</a:t>
            </a:r>
          </a:p>
          <a:p>
            <a:r>
              <a:rPr lang="en-US" altLang="zh-TW" dirty="0"/>
              <a:t>4.</a:t>
            </a:r>
            <a:r>
              <a:rPr lang="zh-TW" altLang="zh-TW" dirty="0"/>
              <a:t>實驗課程需分組進行，學生應有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合作的精神</a:t>
            </a:r>
            <a:r>
              <a:rPr lang="zh-TW" altLang="zh-TW" dirty="0"/>
              <a:t>且具有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顏色判斷的能力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212534" y="3009726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73748" y="696234"/>
            <a:ext cx="1913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岡農</a:t>
            </a:r>
            <a:r>
              <a:rPr lang="en-US" altLang="zh-TW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雄工</a:t>
            </a:r>
            <a:r>
              <a:rPr lang="en-US" altLang="zh-TW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中正</a:t>
            </a:r>
            <a:endParaRPr lang="zh-TW" altLang="en-US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22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3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16812" y="526419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紡織科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學習紡紗、織布、針織、紡織機械操作、維修與品管，近年已發展成高科技產業，研究化學纖維製作機能布也是學習重點。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3393417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</a:t>
            </a:r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1" lang="en-US" altLang="zh-Hant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高科技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帶來新契機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957724" y="1946507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7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16812" y="526419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染整科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5405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染整科－從紡織科分立出來，學習試驗、打樣（製作樣品）、圖案設計、染色、印花、網版製作、織物整理加工、化學分析等能力。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3393417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</a:t>
            </a:r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1" lang="en-US" altLang="zh-Hant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高科技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帶來新契機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4860032" y="4437112"/>
            <a:ext cx="1963962" cy="2303657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6732"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 rot="20316788">
            <a:off x="1366011" y="46203"/>
            <a:ext cx="1963962" cy="2303657"/>
            <a:chOff x="4831774" y="-1329501"/>
            <a:chExt cx="1121854" cy="1121854"/>
          </a:xfrm>
        </p:grpSpPr>
        <p:sp>
          <p:nvSpPr>
            <p:cNvPr id="14" name="圓角矩形 13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6732"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8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Group 83"/>
          <p:cNvGrpSpPr>
            <a:grpSpLocks/>
          </p:cNvGrpSpPr>
          <p:nvPr/>
        </p:nvGrpSpPr>
        <p:grpSpPr bwMode="auto">
          <a:xfrm>
            <a:off x="179512" y="257827"/>
            <a:ext cx="8710288" cy="4663212"/>
            <a:chOff x="244" y="430"/>
            <a:chExt cx="5117" cy="2728"/>
          </a:xfrm>
        </p:grpSpPr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430" y="758"/>
              <a:ext cx="4718" cy="921"/>
              <a:chOff x="1104" y="1695"/>
              <a:chExt cx="1584" cy="921"/>
            </a:xfrm>
          </p:grpSpPr>
          <p:sp>
            <p:nvSpPr>
              <p:cNvPr id="31" name="Line 5"/>
              <p:cNvSpPr>
                <a:spLocks noChangeShapeType="1"/>
              </p:cNvSpPr>
              <p:nvPr/>
            </p:nvSpPr>
            <p:spPr bwMode="auto">
              <a:xfrm>
                <a:off x="1783" y="1695"/>
                <a:ext cx="1" cy="656"/>
              </a:xfrm>
              <a:prstGeom prst="line">
                <a:avLst/>
              </a:prstGeom>
              <a:noFill/>
              <a:ln w="317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latin typeface="+mj-ea"/>
                  <a:ea typeface="+mj-ea"/>
                </a:endParaRPr>
              </a:p>
            </p:txBody>
          </p:sp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1104" y="2328"/>
                <a:ext cx="1584" cy="288"/>
                <a:chOff x="1968" y="2043"/>
                <a:chExt cx="1584" cy="288"/>
              </a:xfrm>
            </p:grpSpPr>
            <p:sp>
              <p:nvSpPr>
                <p:cNvPr id="34" name="Line 7"/>
                <p:cNvSpPr>
                  <a:spLocks noChangeShapeType="1"/>
                </p:cNvSpPr>
                <p:nvPr/>
              </p:nvSpPr>
              <p:spPr bwMode="auto">
                <a:xfrm>
                  <a:off x="1968" y="2043"/>
                  <a:ext cx="0" cy="288"/>
                </a:xfrm>
                <a:prstGeom prst="line">
                  <a:avLst/>
                </a:prstGeom>
                <a:noFill/>
                <a:ln w="31750">
                  <a:solidFill>
                    <a:srgbClr val="96969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Line 8"/>
                <p:cNvSpPr>
                  <a:spLocks noChangeShapeType="1"/>
                </p:cNvSpPr>
                <p:nvPr/>
              </p:nvSpPr>
              <p:spPr bwMode="auto">
                <a:xfrm>
                  <a:off x="3552" y="2043"/>
                  <a:ext cx="0" cy="288"/>
                </a:xfrm>
                <a:prstGeom prst="line">
                  <a:avLst/>
                </a:prstGeom>
                <a:noFill/>
                <a:ln w="31750">
                  <a:solidFill>
                    <a:srgbClr val="96969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>
                <a:off x="1104" y="2335"/>
                <a:ext cx="1584" cy="1"/>
              </a:xfrm>
              <a:prstGeom prst="line">
                <a:avLst/>
              </a:prstGeom>
              <a:noFill/>
              <a:ln w="317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636" y="430"/>
              <a:ext cx="1633" cy="328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algn="l" eaLnBrk="1" hangingPunct="1">
                <a:spcBef>
                  <a:spcPct val="0"/>
                </a:spcBef>
              </a:pPr>
              <a:r>
                <a:rPr kumimoji="1" lang="zh-TW" altLang="en-US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職業學校 </a:t>
              </a:r>
              <a:r>
                <a:rPr kumimoji="1" lang="en-US" altLang="zh-TW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15</a:t>
              </a:r>
              <a:r>
                <a:rPr kumimoji="1" lang="zh-TW" altLang="en-US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群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1143" y="1701"/>
              <a:ext cx="582" cy="1457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4</a:t>
              </a:r>
              <a:r>
                <a:rPr kumimoji="1" lang="zh-TW" altLang="en-US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土 木 建 築 群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 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1610" y="1701"/>
              <a:ext cx="326" cy="1457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5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化    </a:t>
              </a:r>
              <a:r>
                <a:rPr kumimoji="1" lang="zh-TW" altLang="en-US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  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工    </a:t>
              </a:r>
              <a:r>
                <a:rPr kumimoji="1" lang="zh-TW" altLang="en-US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  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群 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1951" y="1701"/>
              <a:ext cx="326" cy="1457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6</a:t>
              </a:r>
              <a:r>
                <a:rPr kumimoji="1" lang="zh-TW" altLang="en-US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設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 </a:t>
              </a:r>
              <a:r>
                <a:rPr kumimoji="1" lang="zh-TW" altLang="en-US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     </a:t>
              </a:r>
              <a:r>
                <a:rPr kumimoji="1" lang="zh-TW" altLang="en-US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計      群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 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2278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7</a:t>
              </a:r>
              <a:r>
                <a:rPr kumimoji="1" lang="zh-TW" altLang="en-US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農     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業      群</a:t>
              </a: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2619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8</a:t>
              </a:r>
              <a:r>
                <a:rPr kumimoji="1" lang="zh-TW" altLang="en-US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食     品      群</a:t>
              </a: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2964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9</a:t>
              </a:r>
              <a:r>
                <a:rPr kumimoji="1" lang="zh-TW" altLang="en-US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水     產      群</a:t>
              </a: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3320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10</a:t>
              </a:r>
              <a:r>
                <a:rPr kumimoji="1" lang="zh-TW" altLang="en-US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海     事      群</a:t>
              </a: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669" y="1699"/>
              <a:ext cx="286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11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商業與管理群</a:t>
              </a: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5012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15</a:t>
              </a:r>
              <a:r>
                <a:rPr kumimoji="1" lang="zh-TW" altLang="en-US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藝     術     群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4666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14</a:t>
              </a:r>
              <a:r>
                <a:rPr kumimoji="1" lang="zh-TW" altLang="en-US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餐     旅     群</a:t>
              </a:r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4325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13</a:t>
              </a:r>
              <a:r>
                <a:rPr kumimoji="1" lang="zh-TW" altLang="en-US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家     政     群</a:t>
              </a: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3965" y="1699"/>
              <a:ext cx="349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12</a:t>
              </a:r>
              <a:r>
                <a:rPr kumimoji="1" lang="zh-TW" altLang="en-US" dirty="0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外     語      群</a:t>
              </a: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244" y="1699"/>
              <a:ext cx="326" cy="1459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lvl1pPr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kumimoji="1" lang="en-US" altLang="zh-TW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1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機 </a:t>
              </a:r>
              <a:r>
                <a:rPr kumimoji="1" lang="zh-TW" altLang="en-US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     械      </a:t>
              </a:r>
              <a:r>
                <a:rPr kumimoji="1" lang="zh-TW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rPr>
                <a:t>群 </a:t>
              </a:r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581" y="1700"/>
              <a:ext cx="326" cy="1458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square" lIns="72000" tIns="72000" rIns="72000" bIns="72000" anchor="ctr" anchorCtr="1">
              <a:spAutoFit/>
            </a:bodyPr>
            <a:lstStyle>
              <a:defPPr>
                <a:defRPr lang="zh-TW"/>
              </a:defPPr>
              <a:lvl1pPr algn="ctr">
                <a:spcBef>
                  <a:spcPct val="0"/>
                </a:spcBef>
                <a:defRPr kumimoji="1" sz="2400" b="1">
                  <a:solidFill>
                    <a:srgbClr val="1A71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lang="en-US" altLang="zh-TW" dirty="0"/>
                <a:t>2</a:t>
              </a:r>
              <a:r>
                <a:rPr lang="zh-TW" altLang="en-US" dirty="0"/>
                <a:t>動 力 機 械 群</a:t>
              </a: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919" y="1700"/>
              <a:ext cx="286" cy="1458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lIns="72000" tIns="72000" rIns="72000" bIns="72000" anchor="ctr" anchorCtr="1">
              <a:spAutoFit/>
            </a:bodyPr>
            <a:lstStyle>
              <a:defPPr>
                <a:defRPr lang="zh-TW"/>
              </a:defPPr>
              <a:lvl1pPr algn="ctr">
                <a:spcBef>
                  <a:spcPct val="0"/>
                </a:spcBef>
                <a:defRPr kumimoji="1" sz="2400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ea"/>
                  <a:ea typeface="+mj-ea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lang="en-US" altLang="zh-TW"/>
                <a:t>3</a:t>
              </a:r>
              <a:r>
                <a:rPr lang="zh-TW" altLang="en-US"/>
                <a:t>電 機 電 子 群</a:t>
              </a:r>
            </a:p>
          </p:txBody>
        </p:sp>
      </p:grpSp>
      <p:sp>
        <p:nvSpPr>
          <p:cNvPr id="36" name="Text Box 84"/>
          <p:cNvSpPr txBox="1">
            <a:spLocks noChangeArrowheads="1"/>
          </p:cNvSpPr>
          <p:nvPr/>
        </p:nvSpPr>
        <p:spPr bwMode="auto">
          <a:xfrm>
            <a:off x="447675" y="4853478"/>
            <a:ext cx="794067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zh-TW" altLang="en-US" sz="1600" dirty="0">
                <a:latin typeface="標楷體" pitchFamily="65" charset="-120"/>
              </a:rPr>
              <a:t>（</a:t>
            </a:r>
            <a:r>
              <a:rPr kumimoji="1" lang="en-US" altLang="zh-TW" sz="1600" dirty="0">
                <a:latin typeface="標楷體" pitchFamily="65" charset="-120"/>
              </a:rPr>
              <a:t>1</a:t>
            </a:r>
            <a:r>
              <a:rPr kumimoji="1" lang="zh-TW" altLang="en-US" sz="1600" dirty="0">
                <a:latin typeface="標楷體" pitchFamily="65" charset="-120"/>
              </a:rPr>
              <a:t>）第 </a:t>
            </a:r>
            <a:r>
              <a:rPr kumimoji="1" lang="en-US" altLang="zh-TW" sz="1600" dirty="0">
                <a:latin typeface="標楷體" pitchFamily="65" charset="-120"/>
              </a:rPr>
              <a:t>1</a:t>
            </a:r>
            <a:r>
              <a:rPr kumimoji="1" lang="zh-TW" altLang="en-US" sz="1600" dirty="0">
                <a:latin typeface="標楷體" pitchFamily="65" charset="-120"/>
              </a:rPr>
              <a:t>～ </a:t>
            </a:r>
            <a:r>
              <a:rPr kumimoji="1" lang="en-US" altLang="zh-TW" sz="1600" dirty="0">
                <a:latin typeface="標楷體" pitchFamily="65" charset="-120"/>
              </a:rPr>
              <a:t>5 </a:t>
            </a:r>
            <a:r>
              <a:rPr kumimoji="1" lang="zh-TW" altLang="en-US" sz="1600" dirty="0">
                <a:latin typeface="標楷體" pitchFamily="65" charset="-120"/>
              </a:rPr>
              <a:t>群：</a:t>
            </a:r>
            <a:r>
              <a:rPr kumimoji="1" lang="zh-TW" altLang="en-US" sz="1600" b="1" dirty="0">
                <a:latin typeface="標楷體" pitchFamily="65" charset="-120"/>
              </a:rPr>
              <a:t>工業</a:t>
            </a:r>
            <a:r>
              <a:rPr kumimoji="1" lang="zh-TW" altLang="en-US" sz="1600" b="1" dirty="0" smtClean="0">
                <a:latin typeface="標楷體" pitchFamily="65" charset="-120"/>
              </a:rPr>
              <a:t>類</a:t>
            </a:r>
            <a:endParaRPr kumimoji="1" lang="zh-TW" altLang="en-US" sz="1600" dirty="0">
              <a:latin typeface="標楷體" pitchFamily="65" charset="-120"/>
            </a:endParaRPr>
          </a:p>
          <a:p>
            <a:r>
              <a:rPr kumimoji="1" lang="zh-TW" altLang="en-US" sz="1600" dirty="0">
                <a:latin typeface="標楷體" pitchFamily="65" charset="-120"/>
              </a:rPr>
              <a:t>（</a:t>
            </a:r>
            <a:r>
              <a:rPr kumimoji="1" lang="en-US" altLang="zh-TW" sz="1600" dirty="0">
                <a:latin typeface="標楷體" pitchFamily="65" charset="-120"/>
              </a:rPr>
              <a:t>2</a:t>
            </a:r>
            <a:r>
              <a:rPr kumimoji="1" lang="zh-TW" altLang="en-US" sz="1600" dirty="0">
                <a:latin typeface="標楷體" pitchFamily="65" charset="-120"/>
              </a:rPr>
              <a:t>）第 </a:t>
            </a:r>
            <a:r>
              <a:rPr kumimoji="1" lang="en-US" altLang="zh-TW" sz="1600" dirty="0">
                <a:latin typeface="標楷體" pitchFamily="65" charset="-120"/>
              </a:rPr>
              <a:t>6 </a:t>
            </a:r>
            <a:r>
              <a:rPr kumimoji="1" lang="zh-TW" altLang="en-US" sz="1600" dirty="0">
                <a:latin typeface="標楷體" pitchFamily="65" charset="-120"/>
              </a:rPr>
              <a:t>群：分為  </a:t>
            </a:r>
            <a:r>
              <a:rPr kumimoji="1" lang="zh-TW" altLang="en-US" sz="1600" b="1" dirty="0">
                <a:latin typeface="標楷體" pitchFamily="65" charset="-120"/>
              </a:rPr>
              <a:t>工業類</a:t>
            </a:r>
            <a:r>
              <a:rPr kumimoji="1" lang="zh-TW" altLang="en-US" sz="1600" dirty="0">
                <a:latin typeface="標楷體" pitchFamily="65" charset="-120"/>
              </a:rPr>
              <a:t>、商業類、家事類 </a:t>
            </a:r>
            <a:r>
              <a:rPr kumimoji="1" lang="zh-TW" altLang="en-US" sz="1600" dirty="0" smtClean="0">
                <a:latin typeface="標楷體" pitchFamily="65" charset="-120"/>
              </a:rPr>
              <a:t> </a:t>
            </a:r>
            <a:endParaRPr kumimoji="1" lang="zh-TW" altLang="en-US" sz="1600" dirty="0">
              <a:latin typeface="標楷體" pitchFamily="65" charset="-120"/>
            </a:endParaRPr>
          </a:p>
          <a:p>
            <a:r>
              <a:rPr kumimoji="1" lang="zh-TW" altLang="en-US" sz="1600" dirty="0">
                <a:latin typeface="標楷體" pitchFamily="65" charset="-120"/>
              </a:rPr>
              <a:t>（</a:t>
            </a:r>
            <a:r>
              <a:rPr kumimoji="1" lang="en-US" altLang="zh-TW" sz="1600" dirty="0">
                <a:latin typeface="標楷體" pitchFamily="65" charset="-120"/>
              </a:rPr>
              <a:t>3</a:t>
            </a:r>
            <a:r>
              <a:rPr kumimoji="1" lang="zh-TW" altLang="en-US" sz="1600" dirty="0">
                <a:latin typeface="標楷體" pitchFamily="65" charset="-120"/>
              </a:rPr>
              <a:t>）第 </a:t>
            </a:r>
            <a:r>
              <a:rPr kumimoji="1" lang="en-US" altLang="zh-TW" sz="1600" dirty="0">
                <a:latin typeface="標楷體" pitchFamily="65" charset="-120"/>
              </a:rPr>
              <a:t>7 </a:t>
            </a:r>
            <a:r>
              <a:rPr kumimoji="1" lang="zh-TW" altLang="en-US" sz="1600" dirty="0">
                <a:latin typeface="標楷體" pitchFamily="65" charset="-120"/>
              </a:rPr>
              <a:t>群：</a:t>
            </a:r>
            <a:r>
              <a:rPr kumimoji="1" lang="zh-TW" altLang="en-US" sz="1600" b="1" dirty="0">
                <a:latin typeface="標楷體" pitchFamily="65" charset="-120"/>
              </a:rPr>
              <a:t>農業</a:t>
            </a:r>
            <a:r>
              <a:rPr kumimoji="1" lang="zh-TW" altLang="en-US" sz="1600" b="1" dirty="0" smtClean="0">
                <a:latin typeface="標楷體" pitchFamily="65" charset="-120"/>
              </a:rPr>
              <a:t>類</a:t>
            </a:r>
            <a:endParaRPr kumimoji="1" lang="zh-TW" altLang="en-US" sz="1600" dirty="0">
              <a:latin typeface="標楷體" pitchFamily="65" charset="-120"/>
            </a:endParaRPr>
          </a:p>
          <a:p>
            <a:r>
              <a:rPr kumimoji="1" lang="zh-TW" altLang="en-US" sz="1600" dirty="0">
                <a:latin typeface="標楷體" pitchFamily="65" charset="-120"/>
              </a:rPr>
              <a:t>（</a:t>
            </a:r>
            <a:r>
              <a:rPr kumimoji="1" lang="en-US" altLang="zh-TW" sz="1600" dirty="0">
                <a:latin typeface="標楷體" pitchFamily="65" charset="-120"/>
              </a:rPr>
              <a:t>4</a:t>
            </a:r>
            <a:r>
              <a:rPr kumimoji="1" lang="zh-TW" altLang="en-US" sz="1600" dirty="0">
                <a:latin typeface="標楷體" pitchFamily="65" charset="-120"/>
              </a:rPr>
              <a:t>）第 </a:t>
            </a:r>
            <a:r>
              <a:rPr kumimoji="1" lang="en-US" altLang="zh-TW" sz="1600" dirty="0">
                <a:latin typeface="標楷體" pitchFamily="65" charset="-120"/>
              </a:rPr>
              <a:t>8 </a:t>
            </a:r>
            <a:r>
              <a:rPr kumimoji="1" lang="zh-TW" altLang="en-US" sz="1600" dirty="0">
                <a:latin typeface="標楷體" pitchFamily="65" charset="-120"/>
              </a:rPr>
              <a:t>群：分為  </a:t>
            </a:r>
            <a:r>
              <a:rPr kumimoji="1" lang="zh-TW" altLang="en-US" sz="1600" b="1" dirty="0">
                <a:latin typeface="標楷體" pitchFamily="65" charset="-120"/>
              </a:rPr>
              <a:t>農業類</a:t>
            </a:r>
            <a:r>
              <a:rPr kumimoji="1" lang="zh-TW" altLang="en-US" sz="1600" dirty="0">
                <a:latin typeface="標楷體" pitchFamily="65" charset="-120"/>
              </a:rPr>
              <a:t>、家事類、海事水產類 	</a:t>
            </a:r>
          </a:p>
          <a:p>
            <a:r>
              <a:rPr kumimoji="1" lang="zh-TW" altLang="en-US" sz="1600" dirty="0">
                <a:latin typeface="標楷體" pitchFamily="65" charset="-120"/>
              </a:rPr>
              <a:t>（</a:t>
            </a:r>
            <a:r>
              <a:rPr kumimoji="1" lang="en-US" altLang="zh-TW" sz="1600" dirty="0">
                <a:latin typeface="標楷體" pitchFamily="65" charset="-120"/>
              </a:rPr>
              <a:t>5</a:t>
            </a:r>
            <a:r>
              <a:rPr kumimoji="1" lang="zh-TW" altLang="en-US" sz="1600" dirty="0">
                <a:latin typeface="標楷體" pitchFamily="65" charset="-120"/>
              </a:rPr>
              <a:t>）第 </a:t>
            </a:r>
            <a:r>
              <a:rPr kumimoji="1" lang="en-US" altLang="zh-TW" sz="1600" dirty="0">
                <a:latin typeface="標楷體" pitchFamily="65" charset="-120"/>
              </a:rPr>
              <a:t>9</a:t>
            </a:r>
            <a:r>
              <a:rPr kumimoji="1" lang="zh-TW" altLang="en-US" sz="1600" dirty="0">
                <a:latin typeface="標楷體" pitchFamily="65" charset="-120"/>
              </a:rPr>
              <a:t>～ </a:t>
            </a:r>
            <a:r>
              <a:rPr kumimoji="1" lang="en-US" altLang="zh-TW" sz="1600" dirty="0">
                <a:latin typeface="標楷體" pitchFamily="65" charset="-120"/>
              </a:rPr>
              <a:t>10 </a:t>
            </a:r>
            <a:r>
              <a:rPr kumimoji="1" lang="zh-TW" altLang="en-US" sz="1600" dirty="0">
                <a:latin typeface="標楷體" pitchFamily="65" charset="-120"/>
              </a:rPr>
              <a:t>群：海事水產類。   第 </a:t>
            </a:r>
            <a:r>
              <a:rPr kumimoji="1" lang="en-US" altLang="zh-TW" sz="1600" dirty="0">
                <a:latin typeface="標楷體" pitchFamily="65" charset="-120"/>
              </a:rPr>
              <a:t>11</a:t>
            </a:r>
            <a:r>
              <a:rPr kumimoji="1" lang="zh-TW" altLang="en-US" sz="1600" dirty="0">
                <a:latin typeface="標楷體" pitchFamily="65" charset="-120"/>
              </a:rPr>
              <a:t>～ </a:t>
            </a:r>
            <a:r>
              <a:rPr kumimoji="1" lang="en-US" altLang="zh-TW" sz="1600" dirty="0">
                <a:latin typeface="標楷體" pitchFamily="65" charset="-120"/>
              </a:rPr>
              <a:t>12 </a:t>
            </a:r>
            <a:r>
              <a:rPr kumimoji="1" lang="zh-TW" altLang="en-US" sz="1600" dirty="0">
                <a:latin typeface="標楷體" pitchFamily="65" charset="-120"/>
              </a:rPr>
              <a:t>群：商業</a:t>
            </a:r>
            <a:r>
              <a:rPr kumimoji="1" lang="zh-TW" altLang="en-US" sz="1600" dirty="0" smtClean="0">
                <a:latin typeface="標楷體" pitchFamily="65" charset="-120"/>
              </a:rPr>
              <a:t>類 </a:t>
            </a:r>
            <a:endParaRPr kumimoji="1" lang="zh-TW" altLang="en-US" sz="1600" dirty="0">
              <a:latin typeface="標楷體" pitchFamily="65" charset="-120"/>
            </a:endParaRPr>
          </a:p>
          <a:p>
            <a:r>
              <a:rPr kumimoji="1" lang="zh-TW" altLang="en-US" sz="1600" dirty="0">
                <a:latin typeface="標楷體" pitchFamily="65" charset="-120"/>
              </a:rPr>
              <a:t>（</a:t>
            </a:r>
            <a:r>
              <a:rPr kumimoji="1" lang="en-US" altLang="zh-TW" sz="1600" dirty="0">
                <a:latin typeface="標楷體" pitchFamily="65" charset="-120"/>
              </a:rPr>
              <a:t>6</a:t>
            </a:r>
            <a:r>
              <a:rPr kumimoji="1" lang="zh-TW" altLang="en-US" sz="1600" dirty="0">
                <a:latin typeface="標楷體" pitchFamily="65" charset="-120"/>
              </a:rPr>
              <a:t>）第 </a:t>
            </a:r>
            <a:r>
              <a:rPr kumimoji="1" lang="en-US" altLang="zh-TW" sz="1600" dirty="0">
                <a:latin typeface="標楷體" pitchFamily="65" charset="-120"/>
              </a:rPr>
              <a:t>13</a:t>
            </a:r>
            <a:r>
              <a:rPr kumimoji="1" lang="zh-TW" altLang="en-US" sz="1600" dirty="0">
                <a:latin typeface="標楷體" pitchFamily="65" charset="-120"/>
              </a:rPr>
              <a:t>～ </a:t>
            </a:r>
            <a:r>
              <a:rPr kumimoji="1" lang="en-US" altLang="zh-TW" sz="1600" dirty="0">
                <a:latin typeface="標楷體" pitchFamily="65" charset="-120"/>
              </a:rPr>
              <a:t>14 </a:t>
            </a:r>
            <a:r>
              <a:rPr kumimoji="1" lang="zh-TW" altLang="en-US" sz="1600" dirty="0">
                <a:latin typeface="標楷體" pitchFamily="65" charset="-120"/>
              </a:rPr>
              <a:t>群：家事類。      第 </a:t>
            </a:r>
            <a:r>
              <a:rPr kumimoji="1" lang="en-US" altLang="zh-TW" sz="1600" dirty="0">
                <a:latin typeface="標楷體" pitchFamily="65" charset="-120"/>
              </a:rPr>
              <a:t>15 </a:t>
            </a:r>
            <a:r>
              <a:rPr kumimoji="1" lang="zh-TW" altLang="en-US" sz="1600" dirty="0">
                <a:latin typeface="標楷體" pitchFamily="65" charset="-120"/>
              </a:rPr>
              <a:t>群：藝術</a:t>
            </a:r>
            <a:r>
              <a:rPr kumimoji="1" lang="zh-TW" altLang="en-US" sz="1600" dirty="0" smtClean="0">
                <a:latin typeface="標楷體" pitchFamily="65" charset="-120"/>
              </a:rPr>
              <a:t>類 </a:t>
            </a:r>
            <a:r>
              <a:rPr kumimoji="1" lang="zh-TW" altLang="en-US" sz="1600" dirty="0">
                <a:latin typeface="標楷體" pitchFamily="65" charset="-120"/>
              </a:rPr>
              <a:t>	</a:t>
            </a:r>
          </a:p>
          <a:p>
            <a:r>
              <a:rPr kumimoji="1" lang="zh-TW" altLang="en-US" sz="1600" dirty="0">
                <a:latin typeface="標楷體" pitchFamily="65" charset="-120"/>
              </a:rPr>
              <a:t>（</a:t>
            </a:r>
            <a:r>
              <a:rPr kumimoji="1" lang="en-US" altLang="zh-TW" sz="1600" dirty="0">
                <a:latin typeface="標楷體" pitchFamily="65" charset="-120"/>
              </a:rPr>
              <a:t>7</a:t>
            </a:r>
            <a:r>
              <a:rPr kumimoji="1" lang="zh-TW" altLang="en-US" sz="1600" dirty="0">
                <a:latin typeface="標楷體" pitchFamily="65" charset="-120"/>
              </a:rPr>
              <a:t>）詳參</a:t>
            </a:r>
            <a:r>
              <a:rPr kumimoji="1" lang="en-US" altLang="zh-TW" sz="1600" dirty="0">
                <a:latin typeface="標楷體" pitchFamily="65" charset="-120"/>
              </a:rPr>
              <a:t>---</a:t>
            </a:r>
            <a:r>
              <a:rPr kumimoji="1" lang="zh-TW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職校群科課程</a:t>
            </a:r>
            <a:r>
              <a:rPr kumimoji="1" lang="zh-TW" alt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綱要</a:t>
            </a:r>
            <a:endParaRPr lang="zh-TW" alt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內容版面配置區 2"/>
          <p:cNvSpPr txBox="1">
            <a:spLocks/>
          </p:cNvSpPr>
          <p:nvPr/>
        </p:nvSpPr>
        <p:spPr>
          <a:xfrm>
            <a:off x="305780" y="682341"/>
            <a:ext cx="1368152" cy="629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E5C3C"/>
              </a:buClr>
            </a:pPr>
            <a:r>
              <a:rPr lang="zh-TW" altLang="en-US" sz="3200" dirty="0" smtClean="0">
                <a:solidFill>
                  <a:srgbClr val="FF6600"/>
                </a:solidFill>
              </a:rPr>
              <a:t>前言</a:t>
            </a:r>
            <a:endParaRPr lang="zh-TW" altLang="en-US" sz="3200" dirty="0">
              <a:solidFill>
                <a:srgbClr val="FF66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2132856"/>
            <a:ext cx="3532634" cy="273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7135361" y="2204864"/>
            <a:ext cx="749007" cy="273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3712146" y="2149833"/>
            <a:ext cx="1104229" cy="273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>
            <a:off x="1580581" y="155734"/>
            <a:ext cx="730495" cy="1977122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工業類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2" name="向下箭號 41"/>
          <p:cNvSpPr/>
          <p:nvPr/>
        </p:nvSpPr>
        <p:spPr>
          <a:xfrm>
            <a:off x="6358350" y="181890"/>
            <a:ext cx="730495" cy="1402126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農業類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10" name="肘形接點 9"/>
          <p:cNvCxnSpPr>
            <a:stCxn id="42" idx="1"/>
            <a:endCxn id="41" idx="0"/>
          </p:cNvCxnSpPr>
          <p:nvPr/>
        </p:nvCxnSpPr>
        <p:spPr>
          <a:xfrm rot="10800000" flipV="1">
            <a:off x="4264262" y="1218769"/>
            <a:ext cx="2094089" cy="931064"/>
          </a:xfrm>
          <a:prstGeom prst="bentConnector2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肘形接點 44"/>
          <p:cNvCxnSpPr>
            <a:stCxn id="42" idx="3"/>
            <a:endCxn id="39" idx="0"/>
          </p:cNvCxnSpPr>
          <p:nvPr/>
        </p:nvCxnSpPr>
        <p:spPr>
          <a:xfrm>
            <a:off x="7088845" y="1218769"/>
            <a:ext cx="421020" cy="986095"/>
          </a:xfrm>
          <a:prstGeom prst="bentConnector2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542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16812" y="526419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413662" y="1484784"/>
            <a:ext cx="51638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化學工程系、材料科學與工程系、分子科學與工程系、生物科技系、環境與安全衛生工程系等；部分學校的文化資產維護、食品科學、化粧品應用與管理、藥學、醫學檢驗等系科，皆招收化工群學生。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3393417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</a:t>
            </a:r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1" lang="en-US" altLang="zh-Hant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高科技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帶來新契機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957724" y="1946507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3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660222" y="168387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55776" y="1052736"/>
            <a:ext cx="55212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石油化學、塑膠、橡膠、染整、纖維、紡織、成衣、染料製造、塗料、界面活性劑、化粧品、食品、冶金、製藥、肥料等各種產業，或是如半導體領域、複合材料、奈米材料、生化科技、光電領域、電子材料、影像顯示、精密化工製程領域等高價值的科技產業。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3393417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化工群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乎其技</a:t>
            </a:r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1" lang="en-US" altLang="zh-Hant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Hant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高科技</a:t>
            </a:r>
            <a:r>
              <a:rPr kumimoji="1" lang="zh-Hant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帶來新契機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800675" y="1177409"/>
            <a:ext cx="1121854" cy="1121854"/>
            <a:chOff x="4831774" y="-1329501"/>
            <a:chExt cx="1121854" cy="1121854"/>
          </a:xfrm>
        </p:grpSpPr>
        <p:sp>
          <p:nvSpPr>
            <p:cNvPr id="12" name="圓角矩形 11"/>
            <p:cNvSpPr/>
            <p:nvPr/>
          </p:nvSpPr>
          <p:spPr>
            <a:xfrm>
              <a:off x="5008418" y="-976745"/>
              <a:ext cx="810491" cy="51954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4" y="-1329501"/>
              <a:ext cx="1121854" cy="1121854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5355706" y="5972173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3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577013" y="4014232"/>
            <a:ext cx="821740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你的腦袋裡裝滿許多鬼點子嗎？你喜歡把有趣的創意化為實際的作品嗎？現在的「設計」不只是畫畫、做美工，因為文創產業興起，加上社會需求，讓結合網路的多媒體設計科、多媒體應用科，還有重視圖文表現的廣告設計科，成為新的選擇。</a:t>
            </a: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由於科技產業的發達，設計搭配電腦的應用，任何一種想法和創意都可能被實現！</a:t>
            </a: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511627" y="2481809"/>
            <a:ext cx="10042902" cy="7064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化腐朽為神奇，創意與驚喜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7" y="1473571"/>
            <a:ext cx="2407806" cy="1913217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11627" y="1781018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設計群</a:t>
            </a:r>
            <a:endParaRPr lang="zh-TW" altLang="en-US" sz="66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10" y="1312252"/>
            <a:ext cx="1058802" cy="1058802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1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827584" y="1556792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6" name="＞形箭號 15"/>
          <p:cNvSpPr/>
          <p:nvPr/>
        </p:nvSpPr>
        <p:spPr>
          <a:xfrm>
            <a:off x="1475656" y="4149080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123728" y="5749379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53211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科 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3553723" y="2348880"/>
            <a:ext cx="19543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設計群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2274888" y="4077072"/>
            <a:ext cx="68691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傢俱木工科　陶瓷工程科　美工科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圖文傳播科　金屬工藝科　傢具設計科　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廣告設計科　室內設計科　美術工藝科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多媒體設計科　多媒體應用科　</a:t>
            </a: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室內空間設計科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270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67734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設計群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518864" y="2725912"/>
            <a:ext cx="8229600" cy="559072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看一看！你／妳是否擁有以下這些特質？</a:t>
            </a:r>
            <a:endParaRPr lang="zh-TW" altLang="en-US" sz="2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投影片編號版面配置區 4"/>
          <p:cNvSpPr txBox="1">
            <a:spLocks/>
          </p:cNvSpPr>
          <p:nvPr/>
        </p:nvSpPr>
        <p:spPr>
          <a:xfrm>
            <a:off x="7724139" y="6305129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rgbClr val="FE5C3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8D9CB-1B83-45FA-91B1-C6B4B326574B}" type="slidenum">
              <a:rPr lang="zh-TW" altLang="en-US" smtClean="0"/>
              <a:pPr/>
              <a:t>74</a:t>
            </a:fld>
            <a:endParaRPr lang="zh-TW" altLang="en-US" dirty="0"/>
          </a:p>
        </p:txBody>
      </p:sp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1247"/>
            <a:ext cx="5955500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2126746" y="1692097"/>
            <a:ext cx="446147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我對設計群有興趣嗎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1" name="副標題 2"/>
          <p:cNvSpPr txBox="1">
            <a:spLocks/>
          </p:cNvSpPr>
          <p:nvPr/>
        </p:nvSpPr>
        <p:spPr>
          <a:xfrm>
            <a:off x="611560" y="3566116"/>
            <a:ext cx="6400800" cy="231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喜歡繪圖、手作、雕塑等，並習慣用圖像思考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喜歡參觀美術或設計相關展覽，對色彩敏感度高，重視畫面的協調性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喜歡攝影、影音媒體，且關心流行訊息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1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9" y="461194"/>
            <a:ext cx="8681801" cy="5250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806427" y="1053853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085565" y="1510707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（一）性向、興趣的特質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化腐朽為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神奇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1187624" y="2548430"/>
            <a:ext cx="3008312" cy="900113"/>
            <a:chOff x="755576" y="2284173"/>
            <a:chExt cx="3008088" cy="900403"/>
          </a:xfrm>
        </p:grpSpPr>
        <p:pic>
          <p:nvPicPr>
            <p:cNvPr id="21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284173"/>
              <a:ext cx="943796" cy="9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16"/>
            <p:cNvSpPr>
              <a:spLocks noChangeArrowheads="1"/>
            </p:cNvSpPr>
            <p:nvPr/>
          </p:nvSpPr>
          <p:spPr bwMode="auto">
            <a:xfrm>
              <a:off x="1783635" y="2534319"/>
              <a:ext cx="19800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生活品味與美感</a:t>
              </a:r>
            </a:p>
          </p:txBody>
        </p:sp>
      </p:grpSp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2085565" y="3753274"/>
            <a:ext cx="2762250" cy="900113"/>
            <a:chOff x="2397114" y="3032713"/>
            <a:chExt cx="2761302" cy="899439"/>
          </a:xfrm>
        </p:grpSpPr>
        <p:pic>
          <p:nvPicPr>
            <p:cNvPr id="24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14" y="3032713"/>
              <a:ext cx="942786" cy="89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17"/>
            <p:cNvSpPr>
              <a:spLocks noChangeArrowheads="1"/>
            </p:cNvSpPr>
            <p:nvPr/>
          </p:nvSpPr>
          <p:spPr bwMode="auto">
            <a:xfrm>
              <a:off x="3435028" y="3316373"/>
              <a:ext cx="1723388" cy="399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表達個人想法</a:t>
              </a:r>
            </a:p>
          </p:txBody>
        </p:sp>
      </p:grpSp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4879081" y="2442030"/>
            <a:ext cx="3005137" cy="900113"/>
            <a:chOff x="3965808" y="2284171"/>
            <a:chExt cx="3002961" cy="900314"/>
          </a:xfrm>
        </p:grpSpPr>
        <p:pic>
          <p:nvPicPr>
            <p:cNvPr id="27" name="圖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808" y="2284171"/>
              <a:ext cx="943702" cy="900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18"/>
            <p:cNvSpPr>
              <a:spLocks noChangeArrowheads="1"/>
            </p:cNvSpPr>
            <p:nvPr/>
          </p:nvSpPr>
          <p:spPr bwMode="auto">
            <a:xfrm>
              <a:off x="4988740" y="2475440"/>
              <a:ext cx="19800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空間關係、觀察</a:t>
              </a:r>
            </a:p>
          </p:txBody>
        </p:sp>
      </p:grpSp>
      <p:grpSp>
        <p:nvGrpSpPr>
          <p:cNvPr id="30" name="群組 29"/>
          <p:cNvGrpSpPr>
            <a:grpSpLocks/>
          </p:cNvGrpSpPr>
          <p:nvPr/>
        </p:nvGrpSpPr>
        <p:grpSpPr bwMode="auto">
          <a:xfrm>
            <a:off x="5240190" y="3753274"/>
            <a:ext cx="2520950" cy="900112"/>
            <a:chOff x="5466298" y="2833520"/>
            <a:chExt cx="2520654" cy="900637"/>
          </a:xfrm>
        </p:grpSpPr>
        <p:pic>
          <p:nvPicPr>
            <p:cNvPr id="31" name="圖片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298" y="2833520"/>
              <a:ext cx="944041" cy="90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矩形 19"/>
            <p:cNvSpPr>
              <a:spLocks noChangeArrowheads="1"/>
            </p:cNvSpPr>
            <p:nvPr/>
          </p:nvSpPr>
          <p:spPr bwMode="auto">
            <a:xfrm>
              <a:off x="6519884" y="3121756"/>
              <a:ext cx="14670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美感與創意</a:t>
              </a:r>
            </a:p>
          </p:txBody>
        </p:sp>
      </p:grpSp>
      <p:pic>
        <p:nvPicPr>
          <p:cNvPr id="33" name="圖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98" y="5449188"/>
            <a:ext cx="1058802" cy="1058802"/>
          </a:xfrm>
          <a:prstGeom prst="rect">
            <a:avLst/>
          </a:prstGeom>
        </p:spPr>
      </p:pic>
      <p:grpSp>
        <p:nvGrpSpPr>
          <p:cNvPr id="34" name="群組 33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37" name="文字方塊 36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12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34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0" y="6064"/>
            <a:ext cx="8912900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16302" y="1710054"/>
            <a:ext cx="6410325" cy="1016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TW" altLang="zh-TW" sz="2000" b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對下列國中課程的學習內容，表現較優良、或較有興趣的人，都適合就讀喔！</a:t>
            </a:r>
            <a:endParaRPr lang="zh-TW" altLang="zh-TW" sz="200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448039" y="1289367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）學習表現的特質</a:t>
            </a: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化腐朽為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神奇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0" y="5141479"/>
            <a:ext cx="1058802" cy="1058802"/>
          </a:xfrm>
          <a:prstGeom prst="rect">
            <a:avLst/>
          </a:prstGeom>
        </p:spPr>
      </p:pic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4258919" y="2552291"/>
            <a:ext cx="2031325" cy="1516150"/>
            <a:chOff x="2323438" y="3429000"/>
            <a:chExt cx="2031747" cy="1515839"/>
          </a:xfrm>
        </p:grpSpPr>
        <p:sp>
          <p:nvSpPr>
            <p:cNvPr id="21" name="矩形 6"/>
            <p:cNvSpPr>
              <a:spLocks noChangeArrowheads="1"/>
            </p:cNvSpPr>
            <p:nvPr/>
          </p:nvSpPr>
          <p:spPr bwMode="auto">
            <a:xfrm>
              <a:off x="2323438" y="4437112"/>
              <a:ext cx="2031747" cy="50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zh-TW" sz="18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科技的發展與文明</a:t>
              </a:r>
              <a:endParaRPr lang="en-US" altLang="zh-TW" sz="1800" b="1">
                <a:solidFill>
                  <a:srgbClr val="4BB2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2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10" y="3429000"/>
              <a:ext cx="1493516" cy="113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6171946" y="3228081"/>
            <a:ext cx="2262158" cy="1516150"/>
            <a:chOff x="3912072" y="3428998"/>
            <a:chExt cx="2264048" cy="1515841"/>
          </a:xfrm>
        </p:grpSpPr>
        <p:sp>
          <p:nvSpPr>
            <p:cNvPr id="27" name="矩形 5"/>
            <p:cNvSpPr>
              <a:spLocks noChangeArrowheads="1"/>
            </p:cNvSpPr>
            <p:nvPr/>
          </p:nvSpPr>
          <p:spPr bwMode="auto">
            <a:xfrm>
              <a:off x="3912072" y="4437112"/>
              <a:ext cx="2264048" cy="50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zh-TW" sz="18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產業、區域發展特色</a:t>
              </a:r>
              <a:endParaRPr lang="en-US" altLang="zh-TW" sz="1800" b="1">
                <a:solidFill>
                  <a:srgbClr val="4BB2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8" name="圖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788" y="3428998"/>
              <a:ext cx="1493516" cy="1137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群組 33"/>
          <p:cNvGrpSpPr>
            <a:grpSpLocks/>
          </p:cNvGrpSpPr>
          <p:nvPr/>
        </p:nvGrpSpPr>
        <p:grpSpPr bwMode="auto">
          <a:xfrm>
            <a:off x="2373453" y="3247423"/>
            <a:ext cx="2262158" cy="1587824"/>
            <a:chOff x="5683247" y="3382250"/>
            <a:chExt cx="2264047" cy="1586898"/>
          </a:xfrm>
        </p:grpSpPr>
        <p:sp>
          <p:nvSpPr>
            <p:cNvPr id="36" name="矩形 4"/>
            <p:cNvSpPr>
              <a:spLocks noChangeArrowheads="1"/>
            </p:cNvSpPr>
            <p:nvPr/>
          </p:nvSpPr>
          <p:spPr bwMode="auto">
            <a:xfrm>
              <a:off x="5683247" y="4461613"/>
              <a:ext cx="2264047" cy="507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資訊科技與人類社會</a:t>
              </a:r>
              <a:endParaRPr lang="en-US" altLang="zh-TW" sz="1800" b="1" dirty="0">
                <a:solidFill>
                  <a:srgbClr val="4BB2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7" name="圖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512" y="3382250"/>
              <a:ext cx="1493516" cy="113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群組 37"/>
          <p:cNvGrpSpPr>
            <a:grpSpLocks/>
          </p:cNvGrpSpPr>
          <p:nvPr/>
        </p:nvGrpSpPr>
        <p:grpSpPr bwMode="auto">
          <a:xfrm>
            <a:off x="718820" y="2600898"/>
            <a:ext cx="2031325" cy="1516125"/>
            <a:chOff x="377780" y="3429000"/>
            <a:chExt cx="2031801" cy="1515851"/>
          </a:xfrm>
        </p:grpSpPr>
        <p:sp>
          <p:nvSpPr>
            <p:cNvPr id="39" name="矩形 8"/>
            <p:cNvSpPr>
              <a:spLocks noChangeArrowheads="1"/>
            </p:cNvSpPr>
            <p:nvPr/>
          </p:nvSpPr>
          <p:spPr bwMode="auto">
            <a:xfrm>
              <a:off x="377780" y="4437112"/>
              <a:ext cx="2031801" cy="507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zh-TW" sz="18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藝術與社會的關係</a:t>
              </a:r>
              <a:endParaRPr lang="en-US" altLang="zh-TW" sz="1800" b="1">
                <a:solidFill>
                  <a:srgbClr val="4BB2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1" name="圖片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73" y="3429000"/>
              <a:ext cx="1493516" cy="113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群組 23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26" name="文字方塊 25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792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4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0" y="6064"/>
            <a:ext cx="8681801" cy="5250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1217930" y="1447800"/>
            <a:ext cx="8229600" cy="3291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（三）生活經驗的特質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zh-TW" sz="2000" dirty="0">
                <a:latin typeface="微軟正黑體" panose="020B0604030504040204" pitchFamily="34" charset="-120"/>
              </a:rPr>
              <a:t>喜歡繪圖、手作、雕塑等，並習慣用圖像思考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zh-TW" sz="2000" dirty="0">
                <a:latin typeface="微軟正黑體" panose="020B0604030504040204" pitchFamily="34" charset="-120"/>
              </a:rPr>
              <a:t>喜歡參觀美術或設計相關展覽</a:t>
            </a:r>
            <a:r>
              <a:rPr lang="zh-TW" altLang="zh-TW" sz="2000" dirty="0" smtClean="0">
                <a:latin typeface="微軟正黑體" panose="020B0604030504040204" pitchFamily="34" charset="-120"/>
              </a:rPr>
              <a:t>，</a:t>
            </a:r>
            <a:r>
              <a:rPr lang="en-US" altLang="zh-TW" sz="2000" dirty="0" smtClean="0">
                <a:latin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</a:rPr>
            </a:br>
            <a:r>
              <a:rPr lang="zh-TW" altLang="zh-TW" sz="2000" dirty="0" smtClean="0">
                <a:latin typeface="微軟正黑體" panose="020B0604030504040204" pitchFamily="34" charset="-120"/>
              </a:rPr>
              <a:t>對</a:t>
            </a:r>
            <a:r>
              <a:rPr lang="zh-TW" altLang="zh-TW" sz="2000" dirty="0">
                <a:latin typeface="微軟正黑體" panose="020B0604030504040204" pitchFamily="34" charset="-120"/>
              </a:rPr>
              <a:t>色彩敏感度高，重視畫面的協調性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zh-TW" sz="2000" dirty="0">
                <a:latin typeface="微軟正黑體" panose="020B0604030504040204" pitchFamily="34" charset="-120"/>
              </a:rPr>
              <a:t>喜歡攝影、影音媒體，且關心流行訊息</a:t>
            </a:r>
            <a:endParaRPr lang="zh-TW" altLang="en-US" sz="2000" dirty="0">
              <a:latin typeface="微軟正黑體" panose="020B0604030504040204" pitchFamily="34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化腐朽為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神奇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0" y="5141479"/>
            <a:ext cx="1058802" cy="105880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9392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413025" y="646134"/>
            <a:ext cx="5109091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家具木工科、美工科、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陶瓷工程科、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室內空間設計科、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圖文傳播科、金屬工藝科、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家具設計科、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廣告設計科、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多媒體設計科、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室內設計科、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多媒體應用科 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美術工藝科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3393416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化腐朽為神奇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生活充滿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976032" cy="97603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2195736" y="368078"/>
            <a:ext cx="5326380" cy="30022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5618956" y="6060132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5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797155" y="223946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設計群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9" name="投影片編號版面配置區 4"/>
          <p:cNvSpPr txBox="1">
            <a:spLocks/>
          </p:cNvSpPr>
          <p:nvPr/>
        </p:nvSpPr>
        <p:spPr bwMode="auto">
          <a:xfrm>
            <a:off x="8509000" y="6367463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977892A4-C673-4347-BC12-14D027E59FC2}" type="slidenum">
              <a:rPr lang="zh-TW" altLang="en-US" sz="1800" smtClean="0">
                <a:solidFill>
                  <a:srgbClr val="077F62"/>
                </a:solidFill>
                <a:latin typeface="微軟正黑體" pitchFamily="34" charset="-120"/>
                <a:ea typeface="微軟正黑體" pitchFamily="34" charset="-120"/>
              </a:rPr>
              <a:pPr/>
              <a:t>79</a:t>
            </a:fld>
            <a:endParaRPr lang="zh-TW" altLang="en-US" sz="1800">
              <a:solidFill>
                <a:srgbClr val="077F6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3"/>
          <p:cNvSpPr/>
          <p:nvPr/>
        </p:nvSpPr>
        <p:spPr>
          <a:xfrm>
            <a:off x="179512" y="2564904"/>
            <a:ext cx="5552344" cy="4176464"/>
          </a:xfrm>
          <a:custGeom>
            <a:avLst/>
            <a:gdLst>
              <a:gd name="connsiteX0" fmla="*/ 0 w 4572000"/>
              <a:gd name="connsiteY0" fmla="*/ 0 h 6885384"/>
              <a:gd name="connsiteX1" fmla="*/ 4572000 w 4572000"/>
              <a:gd name="connsiteY1" fmla="*/ 0 h 6885384"/>
              <a:gd name="connsiteX2" fmla="*/ 4572000 w 4572000"/>
              <a:gd name="connsiteY2" fmla="*/ 6885384 h 6885384"/>
              <a:gd name="connsiteX3" fmla="*/ 0 w 4572000"/>
              <a:gd name="connsiteY3" fmla="*/ 6885384 h 6885384"/>
              <a:gd name="connsiteX4" fmla="*/ 0 w 4572000"/>
              <a:gd name="connsiteY4" fmla="*/ 0 h 6885384"/>
              <a:gd name="connsiteX0" fmla="*/ 0 w 9194800"/>
              <a:gd name="connsiteY0" fmla="*/ 0 h 6885384"/>
              <a:gd name="connsiteX1" fmla="*/ 9194800 w 9194800"/>
              <a:gd name="connsiteY1" fmla="*/ 5638800 h 6885384"/>
              <a:gd name="connsiteX2" fmla="*/ 4572000 w 9194800"/>
              <a:gd name="connsiteY2" fmla="*/ 6885384 h 6885384"/>
              <a:gd name="connsiteX3" fmla="*/ 0 w 9194800"/>
              <a:gd name="connsiteY3" fmla="*/ 6885384 h 6885384"/>
              <a:gd name="connsiteX4" fmla="*/ 0 w 9194800"/>
              <a:gd name="connsiteY4" fmla="*/ 0 h 6885384"/>
              <a:gd name="connsiteX0" fmla="*/ 0 w 9194800"/>
              <a:gd name="connsiteY0" fmla="*/ 0 h 6898084"/>
              <a:gd name="connsiteX1" fmla="*/ 9194800 w 9194800"/>
              <a:gd name="connsiteY1" fmla="*/ 5638800 h 6898084"/>
              <a:gd name="connsiteX2" fmla="*/ 9182100 w 9194800"/>
              <a:gd name="connsiteY2" fmla="*/ 6898084 h 6898084"/>
              <a:gd name="connsiteX3" fmla="*/ 0 w 9194800"/>
              <a:gd name="connsiteY3" fmla="*/ 6885384 h 6898084"/>
              <a:gd name="connsiteX4" fmla="*/ 0 w 9194800"/>
              <a:gd name="connsiteY4" fmla="*/ 0 h 6898084"/>
              <a:gd name="connsiteX0" fmla="*/ 2413000 w 9194800"/>
              <a:gd name="connsiteY0" fmla="*/ 0 h 4802584"/>
              <a:gd name="connsiteX1" fmla="*/ 9194800 w 9194800"/>
              <a:gd name="connsiteY1" fmla="*/ 3543300 h 4802584"/>
              <a:gd name="connsiteX2" fmla="*/ 9182100 w 9194800"/>
              <a:gd name="connsiteY2" fmla="*/ 4802584 h 4802584"/>
              <a:gd name="connsiteX3" fmla="*/ 0 w 9194800"/>
              <a:gd name="connsiteY3" fmla="*/ 4789884 h 4802584"/>
              <a:gd name="connsiteX4" fmla="*/ 2413000 w 9194800"/>
              <a:gd name="connsiteY4" fmla="*/ 0 h 4802584"/>
              <a:gd name="connsiteX0" fmla="*/ 1663700 w 9194800"/>
              <a:gd name="connsiteY0" fmla="*/ 0 h 5894784"/>
              <a:gd name="connsiteX1" fmla="*/ 9194800 w 9194800"/>
              <a:gd name="connsiteY1" fmla="*/ 4635500 h 5894784"/>
              <a:gd name="connsiteX2" fmla="*/ 9182100 w 9194800"/>
              <a:gd name="connsiteY2" fmla="*/ 5894784 h 5894784"/>
              <a:gd name="connsiteX3" fmla="*/ 0 w 9194800"/>
              <a:gd name="connsiteY3" fmla="*/ 5882084 h 5894784"/>
              <a:gd name="connsiteX4" fmla="*/ 1663700 w 9194800"/>
              <a:gd name="connsiteY4" fmla="*/ 0 h 5894784"/>
              <a:gd name="connsiteX0" fmla="*/ 1663700 w 9182100"/>
              <a:gd name="connsiteY0" fmla="*/ 0 h 5894784"/>
              <a:gd name="connsiteX1" fmla="*/ 7658100 w 9182100"/>
              <a:gd name="connsiteY1" fmla="*/ 5283200 h 5894784"/>
              <a:gd name="connsiteX2" fmla="*/ 9182100 w 9182100"/>
              <a:gd name="connsiteY2" fmla="*/ 5894784 h 5894784"/>
              <a:gd name="connsiteX3" fmla="*/ 0 w 9182100"/>
              <a:gd name="connsiteY3" fmla="*/ 5882084 h 5894784"/>
              <a:gd name="connsiteX4" fmla="*/ 1663700 w 9182100"/>
              <a:gd name="connsiteY4" fmla="*/ 0 h 5894784"/>
              <a:gd name="connsiteX0" fmla="*/ 1663700 w 8407400"/>
              <a:gd name="connsiteY0" fmla="*/ 0 h 5907484"/>
              <a:gd name="connsiteX1" fmla="*/ 7658100 w 8407400"/>
              <a:gd name="connsiteY1" fmla="*/ 5283200 h 5907484"/>
              <a:gd name="connsiteX2" fmla="*/ 8407400 w 8407400"/>
              <a:gd name="connsiteY2" fmla="*/ 5907484 h 5907484"/>
              <a:gd name="connsiteX3" fmla="*/ 0 w 8407400"/>
              <a:gd name="connsiteY3" fmla="*/ 5882084 h 5907484"/>
              <a:gd name="connsiteX4" fmla="*/ 1663700 w 8407400"/>
              <a:gd name="connsiteY4" fmla="*/ 0 h 5907484"/>
              <a:gd name="connsiteX0" fmla="*/ 698500 w 7442200"/>
              <a:gd name="connsiteY0" fmla="*/ 0 h 5907484"/>
              <a:gd name="connsiteX1" fmla="*/ 6692900 w 7442200"/>
              <a:gd name="connsiteY1" fmla="*/ 5283200 h 5907484"/>
              <a:gd name="connsiteX2" fmla="*/ 7442200 w 7442200"/>
              <a:gd name="connsiteY2" fmla="*/ 5907484 h 5907484"/>
              <a:gd name="connsiteX3" fmla="*/ 0 w 7442200"/>
              <a:gd name="connsiteY3" fmla="*/ 5907484 h 5907484"/>
              <a:gd name="connsiteX4" fmla="*/ 698500 w 7442200"/>
              <a:gd name="connsiteY4" fmla="*/ 0 h 5907484"/>
              <a:gd name="connsiteX0" fmla="*/ 698500 w 6858000"/>
              <a:gd name="connsiteY0" fmla="*/ 0 h 5945584"/>
              <a:gd name="connsiteX1" fmla="*/ 6692900 w 6858000"/>
              <a:gd name="connsiteY1" fmla="*/ 5283200 h 5945584"/>
              <a:gd name="connsiteX2" fmla="*/ 6858000 w 6858000"/>
              <a:gd name="connsiteY2" fmla="*/ 5945584 h 5945584"/>
              <a:gd name="connsiteX3" fmla="*/ 0 w 6858000"/>
              <a:gd name="connsiteY3" fmla="*/ 5907484 h 5945584"/>
              <a:gd name="connsiteX4" fmla="*/ 698500 w 6858000"/>
              <a:gd name="connsiteY4" fmla="*/ 0 h 5945584"/>
              <a:gd name="connsiteX0" fmla="*/ 698500 w 6858000"/>
              <a:gd name="connsiteY0" fmla="*/ 0 h 5945584"/>
              <a:gd name="connsiteX1" fmla="*/ 5727700 w 6858000"/>
              <a:gd name="connsiteY1" fmla="*/ 4876800 h 5945584"/>
              <a:gd name="connsiteX2" fmla="*/ 6858000 w 6858000"/>
              <a:gd name="connsiteY2" fmla="*/ 5945584 h 5945584"/>
              <a:gd name="connsiteX3" fmla="*/ 0 w 6858000"/>
              <a:gd name="connsiteY3" fmla="*/ 5907484 h 5945584"/>
              <a:gd name="connsiteX4" fmla="*/ 698500 w 6858000"/>
              <a:gd name="connsiteY4" fmla="*/ 0 h 594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5945584">
                <a:moveTo>
                  <a:pt x="698500" y="0"/>
                </a:moveTo>
                <a:lnTo>
                  <a:pt x="5727700" y="4876800"/>
                </a:lnTo>
                <a:lnTo>
                  <a:pt x="6858000" y="5945584"/>
                </a:lnTo>
                <a:lnTo>
                  <a:pt x="0" y="5907484"/>
                </a:lnTo>
                <a:lnTo>
                  <a:pt x="698500" y="0"/>
                </a:lnTo>
                <a:close/>
              </a:path>
            </a:pathLst>
          </a:custGeom>
          <a:solidFill>
            <a:srgbClr val="4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" name="矩形 4"/>
          <p:cNvSpPr/>
          <p:nvPr/>
        </p:nvSpPr>
        <p:spPr>
          <a:xfrm>
            <a:off x="2672085" y="1754211"/>
            <a:ext cx="5939011" cy="4483101"/>
          </a:xfrm>
          <a:custGeom>
            <a:avLst/>
            <a:gdLst>
              <a:gd name="connsiteX0" fmla="*/ 0 w 4608512"/>
              <a:gd name="connsiteY0" fmla="*/ 0 h 6937524"/>
              <a:gd name="connsiteX1" fmla="*/ 4608512 w 4608512"/>
              <a:gd name="connsiteY1" fmla="*/ 0 h 6937524"/>
              <a:gd name="connsiteX2" fmla="*/ 4608512 w 4608512"/>
              <a:gd name="connsiteY2" fmla="*/ 6937524 h 6937524"/>
              <a:gd name="connsiteX3" fmla="*/ 0 w 4608512"/>
              <a:gd name="connsiteY3" fmla="*/ 6937524 h 6937524"/>
              <a:gd name="connsiteX4" fmla="*/ 0 w 4608512"/>
              <a:gd name="connsiteY4" fmla="*/ 0 h 6937524"/>
              <a:gd name="connsiteX0" fmla="*/ 1435100 w 6043612"/>
              <a:gd name="connsiteY0" fmla="*/ 0 h 6937524"/>
              <a:gd name="connsiteX1" fmla="*/ 6043612 w 6043612"/>
              <a:gd name="connsiteY1" fmla="*/ 0 h 6937524"/>
              <a:gd name="connsiteX2" fmla="*/ 6043612 w 6043612"/>
              <a:gd name="connsiteY2" fmla="*/ 6937524 h 6937524"/>
              <a:gd name="connsiteX3" fmla="*/ 0 w 6043612"/>
              <a:gd name="connsiteY3" fmla="*/ 1984524 h 6937524"/>
              <a:gd name="connsiteX4" fmla="*/ 1435100 w 6043612"/>
              <a:gd name="connsiteY4" fmla="*/ 0 h 6937524"/>
              <a:gd name="connsiteX0" fmla="*/ 1435100 w 6043612"/>
              <a:gd name="connsiteY0" fmla="*/ 0 h 5705624"/>
              <a:gd name="connsiteX1" fmla="*/ 6043612 w 6043612"/>
              <a:gd name="connsiteY1" fmla="*/ 0 h 5705624"/>
              <a:gd name="connsiteX2" fmla="*/ 6030912 w 6043612"/>
              <a:gd name="connsiteY2" fmla="*/ 5705624 h 5705624"/>
              <a:gd name="connsiteX3" fmla="*/ 0 w 6043612"/>
              <a:gd name="connsiteY3" fmla="*/ 1984524 h 5705624"/>
              <a:gd name="connsiteX4" fmla="*/ 1435100 w 6043612"/>
              <a:gd name="connsiteY4" fmla="*/ 0 h 5705624"/>
              <a:gd name="connsiteX0" fmla="*/ 0 w 7059612"/>
              <a:gd name="connsiteY0" fmla="*/ 63500 h 5705624"/>
              <a:gd name="connsiteX1" fmla="*/ 7059612 w 7059612"/>
              <a:gd name="connsiteY1" fmla="*/ 0 h 5705624"/>
              <a:gd name="connsiteX2" fmla="*/ 7046912 w 7059612"/>
              <a:gd name="connsiteY2" fmla="*/ 5705624 h 5705624"/>
              <a:gd name="connsiteX3" fmla="*/ 1016000 w 7059612"/>
              <a:gd name="connsiteY3" fmla="*/ 1984524 h 5705624"/>
              <a:gd name="connsiteX4" fmla="*/ 0 w 7059612"/>
              <a:gd name="connsiteY4" fmla="*/ 63500 h 5705624"/>
              <a:gd name="connsiteX0" fmla="*/ 0 w 7427912"/>
              <a:gd name="connsiteY0" fmla="*/ 1104900 h 5705624"/>
              <a:gd name="connsiteX1" fmla="*/ 7427912 w 7427912"/>
              <a:gd name="connsiteY1" fmla="*/ 0 h 5705624"/>
              <a:gd name="connsiteX2" fmla="*/ 7415212 w 7427912"/>
              <a:gd name="connsiteY2" fmla="*/ 5705624 h 5705624"/>
              <a:gd name="connsiteX3" fmla="*/ 1384300 w 7427912"/>
              <a:gd name="connsiteY3" fmla="*/ 1984524 h 5705624"/>
              <a:gd name="connsiteX4" fmla="*/ 0 w 7427912"/>
              <a:gd name="connsiteY4" fmla="*/ 1104900 h 5705624"/>
              <a:gd name="connsiteX0" fmla="*/ 0 w 7441174"/>
              <a:gd name="connsiteY0" fmla="*/ 1104900 h 6950224"/>
              <a:gd name="connsiteX1" fmla="*/ 7427912 w 7441174"/>
              <a:gd name="connsiteY1" fmla="*/ 0 h 6950224"/>
              <a:gd name="connsiteX2" fmla="*/ 7440612 w 7441174"/>
              <a:gd name="connsiteY2" fmla="*/ 6950224 h 6950224"/>
              <a:gd name="connsiteX3" fmla="*/ 1384300 w 7441174"/>
              <a:gd name="connsiteY3" fmla="*/ 1984524 h 6950224"/>
              <a:gd name="connsiteX4" fmla="*/ 0 w 7441174"/>
              <a:gd name="connsiteY4" fmla="*/ 1104900 h 6950224"/>
              <a:gd name="connsiteX0" fmla="*/ 0 w 7441174"/>
              <a:gd name="connsiteY0" fmla="*/ 1104900 h 6962924"/>
              <a:gd name="connsiteX1" fmla="*/ 7427912 w 7441174"/>
              <a:gd name="connsiteY1" fmla="*/ 0 h 6962924"/>
              <a:gd name="connsiteX2" fmla="*/ 7440612 w 7441174"/>
              <a:gd name="connsiteY2" fmla="*/ 6950224 h 6962924"/>
              <a:gd name="connsiteX3" fmla="*/ 6578600 w 7441174"/>
              <a:gd name="connsiteY3" fmla="*/ 6962924 h 6962924"/>
              <a:gd name="connsiteX4" fmla="*/ 0 w 7441174"/>
              <a:gd name="connsiteY4" fmla="*/ 1104900 h 6962924"/>
              <a:gd name="connsiteX0" fmla="*/ 0 w 7491974"/>
              <a:gd name="connsiteY0" fmla="*/ 1104900 h 6962924"/>
              <a:gd name="connsiteX1" fmla="*/ 7478712 w 7491974"/>
              <a:gd name="connsiteY1" fmla="*/ 0 h 6962924"/>
              <a:gd name="connsiteX2" fmla="*/ 7491412 w 7491974"/>
              <a:gd name="connsiteY2" fmla="*/ 6950224 h 6962924"/>
              <a:gd name="connsiteX3" fmla="*/ 6629400 w 7491974"/>
              <a:gd name="connsiteY3" fmla="*/ 6962924 h 6962924"/>
              <a:gd name="connsiteX4" fmla="*/ 0 w 7491974"/>
              <a:gd name="connsiteY4" fmla="*/ 1104900 h 6962924"/>
              <a:gd name="connsiteX0" fmla="*/ 0 w 7491974"/>
              <a:gd name="connsiteY0" fmla="*/ 1104900 h 6962924"/>
              <a:gd name="connsiteX1" fmla="*/ 7478712 w 7491974"/>
              <a:gd name="connsiteY1" fmla="*/ 0 h 6962924"/>
              <a:gd name="connsiteX2" fmla="*/ 7491412 w 7491974"/>
              <a:gd name="connsiteY2" fmla="*/ 6950224 h 6962924"/>
              <a:gd name="connsiteX3" fmla="*/ 6529538 w 7491974"/>
              <a:gd name="connsiteY3" fmla="*/ 6962924 h 6962924"/>
              <a:gd name="connsiteX4" fmla="*/ 0 w 7491974"/>
              <a:gd name="connsiteY4" fmla="*/ 1104900 h 6962924"/>
              <a:gd name="connsiteX0" fmla="*/ 0 w 7491781"/>
              <a:gd name="connsiteY0" fmla="*/ 952500 h 6810524"/>
              <a:gd name="connsiteX1" fmla="*/ 7466229 w 7491781"/>
              <a:gd name="connsiteY1" fmla="*/ 0 h 6810524"/>
              <a:gd name="connsiteX2" fmla="*/ 7491412 w 7491781"/>
              <a:gd name="connsiteY2" fmla="*/ 6797824 h 6810524"/>
              <a:gd name="connsiteX3" fmla="*/ 6529538 w 7491781"/>
              <a:gd name="connsiteY3" fmla="*/ 6810524 h 6810524"/>
              <a:gd name="connsiteX4" fmla="*/ 0 w 7491781"/>
              <a:gd name="connsiteY4" fmla="*/ 952500 h 6810524"/>
              <a:gd name="connsiteX0" fmla="*/ 0 w 7491781"/>
              <a:gd name="connsiteY0" fmla="*/ 1028700 h 6886724"/>
              <a:gd name="connsiteX1" fmla="*/ 7466229 w 7491781"/>
              <a:gd name="connsiteY1" fmla="*/ 0 h 6886724"/>
              <a:gd name="connsiteX2" fmla="*/ 7491412 w 7491781"/>
              <a:gd name="connsiteY2" fmla="*/ 6874024 h 6886724"/>
              <a:gd name="connsiteX3" fmla="*/ 6529538 w 7491781"/>
              <a:gd name="connsiteY3" fmla="*/ 6886724 h 6886724"/>
              <a:gd name="connsiteX4" fmla="*/ 0 w 7491781"/>
              <a:gd name="connsiteY4" fmla="*/ 1028700 h 6886724"/>
              <a:gd name="connsiteX0" fmla="*/ 0 w 7491974"/>
              <a:gd name="connsiteY0" fmla="*/ 0 h 5858024"/>
              <a:gd name="connsiteX1" fmla="*/ 7478711 w 7491974"/>
              <a:gd name="connsiteY1" fmla="*/ 584200 h 5858024"/>
              <a:gd name="connsiteX2" fmla="*/ 7491412 w 7491974"/>
              <a:gd name="connsiteY2" fmla="*/ 5845324 h 5858024"/>
              <a:gd name="connsiteX3" fmla="*/ 6529538 w 7491974"/>
              <a:gd name="connsiteY3" fmla="*/ 5858024 h 5858024"/>
              <a:gd name="connsiteX4" fmla="*/ 0 w 7491974"/>
              <a:gd name="connsiteY4" fmla="*/ 0 h 5858024"/>
              <a:gd name="connsiteX0" fmla="*/ 0 w 7491974"/>
              <a:gd name="connsiteY0" fmla="*/ 0 h 5870724"/>
              <a:gd name="connsiteX1" fmla="*/ 7478711 w 7491974"/>
              <a:gd name="connsiteY1" fmla="*/ 584200 h 5870724"/>
              <a:gd name="connsiteX2" fmla="*/ 7491412 w 7491974"/>
              <a:gd name="connsiteY2" fmla="*/ 5845324 h 5870724"/>
              <a:gd name="connsiteX3" fmla="*/ 5917881 w 7491974"/>
              <a:gd name="connsiteY3" fmla="*/ 5870724 h 5870724"/>
              <a:gd name="connsiteX4" fmla="*/ 0 w 7491974"/>
              <a:gd name="connsiteY4" fmla="*/ 0 h 58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1974" h="5870724">
                <a:moveTo>
                  <a:pt x="0" y="0"/>
                </a:moveTo>
                <a:lnTo>
                  <a:pt x="7478711" y="584200"/>
                </a:lnTo>
                <a:cubicBezTo>
                  <a:pt x="7474478" y="2486075"/>
                  <a:pt x="7495645" y="3943449"/>
                  <a:pt x="7491412" y="5845324"/>
                </a:cubicBezTo>
                <a:lnTo>
                  <a:pt x="5917881" y="587072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4BB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23528" y="1291792"/>
            <a:ext cx="2489126" cy="2497248"/>
          </a:xfrm>
          <a:prstGeom prst="ellipse">
            <a:avLst/>
          </a:prstGeom>
          <a:solidFill>
            <a:schemeClr val="bg1"/>
          </a:solidFill>
          <a:ln w="381000">
            <a:solidFill>
              <a:srgbClr val="4BB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 rot="165648">
            <a:off x="2997141" y="1380050"/>
            <a:ext cx="31178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室內空間設計科</a:t>
            </a:r>
          </a:p>
        </p:txBody>
      </p:sp>
      <p:pic>
        <p:nvPicPr>
          <p:cNvPr id="23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>
            <a:fillRect/>
          </a:stretch>
        </p:blipFill>
        <p:spPr bwMode="auto">
          <a:xfrm>
            <a:off x="448165" y="1412776"/>
            <a:ext cx="2251627" cy="218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3"/>
          <p:cNvSpPr>
            <a:spLocks noChangeArrowheads="1"/>
          </p:cNvSpPr>
          <p:nvPr/>
        </p:nvSpPr>
        <p:spPr bwMode="auto">
          <a:xfrm>
            <a:off x="539552" y="3789040"/>
            <a:ext cx="1798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92D050"/>
              </a:buClr>
              <a:buSzPct val="70000"/>
              <a:buFont typeface="Arial" pitchFamily="34" charset="0"/>
              <a:buNone/>
            </a:pP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▲專題模型製作</a:t>
            </a:r>
          </a:p>
        </p:txBody>
      </p:sp>
      <p:sp>
        <p:nvSpPr>
          <p:cNvPr id="26" name="矩形 14"/>
          <p:cNvSpPr>
            <a:spLocks noChangeArrowheads="1"/>
          </p:cNvSpPr>
          <p:nvPr/>
        </p:nvSpPr>
        <p:spPr bwMode="auto">
          <a:xfrm>
            <a:off x="551652" y="4437112"/>
            <a:ext cx="4884440" cy="128791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zh-TW" sz="1800" dirty="0" smtClean="0">
                <a:latin typeface="微軟正黑體" pitchFamily="34" charset="-120"/>
                <a:ea typeface="微軟正黑體" pitchFamily="34" charset="-120"/>
              </a:rPr>
              <a:t>實務訓練上，指導學生以電腦、手繪工具完成簡單的室內裝修規劃、室內設計平面配置圖、立面圖、剖面圖等基礎設計工作</a:t>
            </a:r>
            <a:endParaRPr lang="zh-TW" altLang="zh-TW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矩形 14"/>
          <p:cNvSpPr>
            <a:spLocks noChangeArrowheads="1"/>
          </p:cNvSpPr>
          <p:nvPr/>
        </p:nvSpPr>
        <p:spPr bwMode="auto">
          <a:xfrm>
            <a:off x="4029373" y="1988840"/>
            <a:ext cx="43590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培育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室內整體設計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裝修技術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的人才，訓練專業的室內設計製圖觀念、識圖、整合性的空間使用方式等基本知能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85" y="2133798"/>
            <a:ext cx="7508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36092" y="1352268"/>
            <a:ext cx="1728196" cy="5175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400" kern="100">
                <a:effectLst/>
                <a:ea typeface="新細明體"/>
                <a:cs typeface="Times New Roman"/>
              </a:rPr>
              <a:t>岡農</a:t>
            </a:r>
            <a:r>
              <a:rPr lang="en-US" sz="1400" kern="100">
                <a:effectLst/>
                <a:ea typeface="新細明體"/>
                <a:cs typeface="Times New Roman"/>
              </a:rPr>
              <a:t>--</a:t>
            </a:r>
            <a:r>
              <a:rPr lang="zh-TW" sz="1400" kern="100">
                <a:effectLst/>
                <a:ea typeface="新細明體"/>
                <a:cs typeface="Times New Roman"/>
              </a:rPr>
              <a:t>海青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pic>
        <p:nvPicPr>
          <p:cNvPr id="24" name="Picture 14" descr="應用設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80" y="3470970"/>
            <a:ext cx="2211819" cy="176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2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610914" y="1385802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3779912" y="2348880"/>
            <a:ext cx="195438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機械群</a:t>
            </a:r>
          </a:p>
        </p:txBody>
      </p:sp>
      <p:sp>
        <p:nvSpPr>
          <p:cNvPr id="16" name="＞形箭號 15"/>
          <p:cNvSpPr/>
          <p:nvPr/>
        </p:nvSpPr>
        <p:spPr>
          <a:xfrm>
            <a:off x="1475656" y="4149080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2274888" y="4077072"/>
            <a:ext cx="59695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機械科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　模具科　鑄造科　板金科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配管科　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機電科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製圖科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　機械木模科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生物產業電機科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　電腦機械製圖科</a:t>
            </a: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2195736" y="5445224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53211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科 </a:t>
              </a: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2172">
            <a:off x="174929" y="3540887"/>
            <a:ext cx="129698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520">
            <a:off x="6662721" y="1611268"/>
            <a:ext cx="2163381" cy="215161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722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67734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工業類科一</a:t>
            </a:r>
            <a:r>
              <a:rPr lang="zh-TW" altLang="en-US" dirty="0" smtClean="0">
                <a:solidFill>
                  <a:srgbClr val="00B050"/>
                </a:solidFill>
              </a:rPr>
              <a:t>設計群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9" name="投影片編號版面配置區 4"/>
          <p:cNvSpPr txBox="1">
            <a:spLocks/>
          </p:cNvSpPr>
          <p:nvPr/>
        </p:nvSpPr>
        <p:spPr bwMode="auto">
          <a:xfrm>
            <a:off x="8509000" y="6367463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977892A4-C673-4347-BC12-14D027E59FC2}" type="slidenum">
              <a:rPr lang="zh-TW" altLang="en-US" sz="1800" smtClean="0">
                <a:solidFill>
                  <a:srgbClr val="077F62"/>
                </a:solidFill>
                <a:latin typeface="微軟正黑體" pitchFamily="34" charset="-120"/>
                <a:ea typeface="微軟正黑體" pitchFamily="34" charset="-120"/>
              </a:rPr>
              <a:pPr/>
              <a:t>80</a:t>
            </a:fld>
            <a:endParaRPr lang="zh-TW" altLang="en-US" sz="1800">
              <a:solidFill>
                <a:srgbClr val="077F6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3"/>
          <p:cNvSpPr/>
          <p:nvPr/>
        </p:nvSpPr>
        <p:spPr>
          <a:xfrm>
            <a:off x="179512" y="2564904"/>
            <a:ext cx="5552344" cy="4176464"/>
          </a:xfrm>
          <a:custGeom>
            <a:avLst/>
            <a:gdLst>
              <a:gd name="connsiteX0" fmla="*/ 0 w 4572000"/>
              <a:gd name="connsiteY0" fmla="*/ 0 h 6885384"/>
              <a:gd name="connsiteX1" fmla="*/ 4572000 w 4572000"/>
              <a:gd name="connsiteY1" fmla="*/ 0 h 6885384"/>
              <a:gd name="connsiteX2" fmla="*/ 4572000 w 4572000"/>
              <a:gd name="connsiteY2" fmla="*/ 6885384 h 6885384"/>
              <a:gd name="connsiteX3" fmla="*/ 0 w 4572000"/>
              <a:gd name="connsiteY3" fmla="*/ 6885384 h 6885384"/>
              <a:gd name="connsiteX4" fmla="*/ 0 w 4572000"/>
              <a:gd name="connsiteY4" fmla="*/ 0 h 6885384"/>
              <a:gd name="connsiteX0" fmla="*/ 0 w 9194800"/>
              <a:gd name="connsiteY0" fmla="*/ 0 h 6885384"/>
              <a:gd name="connsiteX1" fmla="*/ 9194800 w 9194800"/>
              <a:gd name="connsiteY1" fmla="*/ 5638800 h 6885384"/>
              <a:gd name="connsiteX2" fmla="*/ 4572000 w 9194800"/>
              <a:gd name="connsiteY2" fmla="*/ 6885384 h 6885384"/>
              <a:gd name="connsiteX3" fmla="*/ 0 w 9194800"/>
              <a:gd name="connsiteY3" fmla="*/ 6885384 h 6885384"/>
              <a:gd name="connsiteX4" fmla="*/ 0 w 9194800"/>
              <a:gd name="connsiteY4" fmla="*/ 0 h 6885384"/>
              <a:gd name="connsiteX0" fmla="*/ 0 w 9194800"/>
              <a:gd name="connsiteY0" fmla="*/ 0 h 6898084"/>
              <a:gd name="connsiteX1" fmla="*/ 9194800 w 9194800"/>
              <a:gd name="connsiteY1" fmla="*/ 5638800 h 6898084"/>
              <a:gd name="connsiteX2" fmla="*/ 9182100 w 9194800"/>
              <a:gd name="connsiteY2" fmla="*/ 6898084 h 6898084"/>
              <a:gd name="connsiteX3" fmla="*/ 0 w 9194800"/>
              <a:gd name="connsiteY3" fmla="*/ 6885384 h 6898084"/>
              <a:gd name="connsiteX4" fmla="*/ 0 w 9194800"/>
              <a:gd name="connsiteY4" fmla="*/ 0 h 6898084"/>
              <a:gd name="connsiteX0" fmla="*/ 2413000 w 9194800"/>
              <a:gd name="connsiteY0" fmla="*/ 0 h 4802584"/>
              <a:gd name="connsiteX1" fmla="*/ 9194800 w 9194800"/>
              <a:gd name="connsiteY1" fmla="*/ 3543300 h 4802584"/>
              <a:gd name="connsiteX2" fmla="*/ 9182100 w 9194800"/>
              <a:gd name="connsiteY2" fmla="*/ 4802584 h 4802584"/>
              <a:gd name="connsiteX3" fmla="*/ 0 w 9194800"/>
              <a:gd name="connsiteY3" fmla="*/ 4789884 h 4802584"/>
              <a:gd name="connsiteX4" fmla="*/ 2413000 w 9194800"/>
              <a:gd name="connsiteY4" fmla="*/ 0 h 4802584"/>
              <a:gd name="connsiteX0" fmla="*/ 1663700 w 9194800"/>
              <a:gd name="connsiteY0" fmla="*/ 0 h 5894784"/>
              <a:gd name="connsiteX1" fmla="*/ 9194800 w 9194800"/>
              <a:gd name="connsiteY1" fmla="*/ 4635500 h 5894784"/>
              <a:gd name="connsiteX2" fmla="*/ 9182100 w 9194800"/>
              <a:gd name="connsiteY2" fmla="*/ 5894784 h 5894784"/>
              <a:gd name="connsiteX3" fmla="*/ 0 w 9194800"/>
              <a:gd name="connsiteY3" fmla="*/ 5882084 h 5894784"/>
              <a:gd name="connsiteX4" fmla="*/ 1663700 w 9194800"/>
              <a:gd name="connsiteY4" fmla="*/ 0 h 5894784"/>
              <a:gd name="connsiteX0" fmla="*/ 1663700 w 9182100"/>
              <a:gd name="connsiteY0" fmla="*/ 0 h 5894784"/>
              <a:gd name="connsiteX1" fmla="*/ 7658100 w 9182100"/>
              <a:gd name="connsiteY1" fmla="*/ 5283200 h 5894784"/>
              <a:gd name="connsiteX2" fmla="*/ 9182100 w 9182100"/>
              <a:gd name="connsiteY2" fmla="*/ 5894784 h 5894784"/>
              <a:gd name="connsiteX3" fmla="*/ 0 w 9182100"/>
              <a:gd name="connsiteY3" fmla="*/ 5882084 h 5894784"/>
              <a:gd name="connsiteX4" fmla="*/ 1663700 w 9182100"/>
              <a:gd name="connsiteY4" fmla="*/ 0 h 5894784"/>
              <a:gd name="connsiteX0" fmla="*/ 1663700 w 8407400"/>
              <a:gd name="connsiteY0" fmla="*/ 0 h 5907484"/>
              <a:gd name="connsiteX1" fmla="*/ 7658100 w 8407400"/>
              <a:gd name="connsiteY1" fmla="*/ 5283200 h 5907484"/>
              <a:gd name="connsiteX2" fmla="*/ 8407400 w 8407400"/>
              <a:gd name="connsiteY2" fmla="*/ 5907484 h 5907484"/>
              <a:gd name="connsiteX3" fmla="*/ 0 w 8407400"/>
              <a:gd name="connsiteY3" fmla="*/ 5882084 h 5907484"/>
              <a:gd name="connsiteX4" fmla="*/ 1663700 w 8407400"/>
              <a:gd name="connsiteY4" fmla="*/ 0 h 5907484"/>
              <a:gd name="connsiteX0" fmla="*/ 698500 w 7442200"/>
              <a:gd name="connsiteY0" fmla="*/ 0 h 5907484"/>
              <a:gd name="connsiteX1" fmla="*/ 6692900 w 7442200"/>
              <a:gd name="connsiteY1" fmla="*/ 5283200 h 5907484"/>
              <a:gd name="connsiteX2" fmla="*/ 7442200 w 7442200"/>
              <a:gd name="connsiteY2" fmla="*/ 5907484 h 5907484"/>
              <a:gd name="connsiteX3" fmla="*/ 0 w 7442200"/>
              <a:gd name="connsiteY3" fmla="*/ 5907484 h 5907484"/>
              <a:gd name="connsiteX4" fmla="*/ 698500 w 7442200"/>
              <a:gd name="connsiteY4" fmla="*/ 0 h 5907484"/>
              <a:gd name="connsiteX0" fmla="*/ 698500 w 6858000"/>
              <a:gd name="connsiteY0" fmla="*/ 0 h 5945584"/>
              <a:gd name="connsiteX1" fmla="*/ 6692900 w 6858000"/>
              <a:gd name="connsiteY1" fmla="*/ 5283200 h 5945584"/>
              <a:gd name="connsiteX2" fmla="*/ 6858000 w 6858000"/>
              <a:gd name="connsiteY2" fmla="*/ 5945584 h 5945584"/>
              <a:gd name="connsiteX3" fmla="*/ 0 w 6858000"/>
              <a:gd name="connsiteY3" fmla="*/ 5907484 h 5945584"/>
              <a:gd name="connsiteX4" fmla="*/ 698500 w 6858000"/>
              <a:gd name="connsiteY4" fmla="*/ 0 h 5945584"/>
              <a:gd name="connsiteX0" fmla="*/ 698500 w 6858000"/>
              <a:gd name="connsiteY0" fmla="*/ 0 h 5945584"/>
              <a:gd name="connsiteX1" fmla="*/ 5727700 w 6858000"/>
              <a:gd name="connsiteY1" fmla="*/ 4876800 h 5945584"/>
              <a:gd name="connsiteX2" fmla="*/ 6858000 w 6858000"/>
              <a:gd name="connsiteY2" fmla="*/ 5945584 h 5945584"/>
              <a:gd name="connsiteX3" fmla="*/ 0 w 6858000"/>
              <a:gd name="connsiteY3" fmla="*/ 5907484 h 5945584"/>
              <a:gd name="connsiteX4" fmla="*/ 698500 w 6858000"/>
              <a:gd name="connsiteY4" fmla="*/ 0 h 594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5945584">
                <a:moveTo>
                  <a:pt x="698500" y="0"/>
                </a:moveTo>
                <a:lnTo>
                  <a:pt x="5727700" y="4876800"/>
                </a:lnTo>
                <a:lnTo>
                  <a:pt x="6858000" y="5945584"/>
                </a:lnTo>
                <a:lnTo>
                  <a:pt x="0" y="5907484"/>
                </a:lnTo>
                <a:lnTo>
                  <a:pt x="698500" y="0"/>
                </a:lnTo>
                <a:close/>
              </a:path>
            </a:pathLst>
          </a:custGeom>
          <a:solidFill>
            <a:srgbClr val="4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" name="矩形 4"/>
          <p:cNvSpPr/>
          <p:nvPr/>
        </p:nvSpPr>
        <p:spPr>
          <a:xfrm>
            <a:off x="2672085" y="1754211"/>
            <a:ext cx="5939011" cy="4483101"/>
          </a:xfrm>
          <a:custGeom>
            <a:avLst/>
            <a:gdLst>
              <a:gd name="connsiteX0" fmla="*/ 0 w 4608512"/>
              <a:gd name="connsiteY0" fmla="*/ 0 h 6937524"/>
              <a:gd name="connsiteX1" fmla="*/ 4608512 w 4608512"/>
              <a:gd name="connsiteY1" fmla="*/ 0 h 6937524"/>
              <a:gd name="connsiteX2" fmla="*/ 4608512 w 4608512"/>
              <a:gd name="connsiteY2" fmla="*/ 6937524 h 6937524"/>
              <a:gd name="connsiteX3" fmla="*/ 0 w 4608512"/>
              <a:gd name="connsiteY3" fmla="*/ 6937524 h 6937524"/>
              <a:gd name="connsiteX4" fmla="*/ 0 w 4608512"/>
              <a:gd name="connsiteY4" fmla="*/ 0 h 6937524"/>
              <a:gd name="connsiteX0" fmla="*/ 1435100 w 6043612"/>
              <a:gd name="connsiteY0" fmla="*/ 0 h 6937524"/>
              <a:gd name="connsiteX1" fmla="*/ 6043612 w 6043612"/>
              <a:gd name="connsiteY1" fmla="*/ 0 h 6937524"/>
              <a:gd name="connsiteX2" fmla="*/ 6043612 w 6043612"/>
              <a:gd name="connsiteY2" fmla="*/ 6937524 h 6937524"/>
              <a:gd name="connsiteX3" fmla="*/ 0 w 6043612"/>
              <a:gd name="connsiteY3" fmla="*/ 1984524 h 6937524"/>
              <a:gd name="connsiteX4" fmla="*/ 1435100 w 6043612"/>
              <a:gd name="connsiteY4" fmla="*/ 0 h 6937524"/>
              <a:gd name="connsiteX0" fmla="*/ 1435100 w 6043612"/>
              <a:gd name="connsiteY0" fmla="*/ 0 h 5705624"/>
              <a:gd name="connsiteX1" fmla="*/ 6043612 w 6043612"/>
              <a:gd name="connsiteY1" fmla="*/ 0 h 5705624"/>
              <a:gd name="connsiteX2" fmla="*/ 6030912 w 6043612"/>
              <a:gd name="connsiteY2" fmla="*/ 5705624 h 5705624"/>
              <a:gd name="connsiteX3" fmla="*/ 0 w 6043612"/>
              <a:gd name="connsiteY3" fmla="*/ 1984524 h 5705624"/>
              <a:gd name="connsiteX4" fmla="*/ 1435100 w 6043612"/>
              <a:gd name="connsiteY4" fmla="*/ 0 h 5705624"/>
              <a:gd name="connsiteX0" fmla="*/ 0 w 7059612"/>
              <a:gd name="connsiteY0" fmla="*/ 63500 h 5705624"/>
              <a:gd name="connsiteX1" fmla="*/ 7059612 w 7059612"/>
              <a:gd name="connsiteY1" fmla="*/ 0 h 5705624"/>
              <a:gd name="connsiteX2" fmla="*/ 7046912 w 7059612"/>
              <a:gd name="connsiteY2" fmla="*/ 5705624 h 5705624"/>
              <a:gd name="connsiteX3" fmla="*/ 1016000 w 7059612"/>
              <a:gd name="connsiteY3" fmla="*/ 1984524 h 5705624"/>
              <a:gd name="connsiteX4" fmla="*/ 0 w 7059612"/>
              <a:gd name="connsiteY4" fmla="*/ 63500 h 5705624"/>
              <a:gd name="connsiteX0" fmla="*/ 0 w 7427912"/>
              <a:gd name="connsiteY0" fmla="*/ 1104900 h 5705624"/>
              <a:gd name="connsiteX1" fmla="*/ 7427912 w 7427912"/>
              <a:gd name="connsiteY1" fmla="*/ 0 h 5705624"/>
              <a:gd name="connsiteX2" fmla="*/ 7415212 w 7427912"/>
              <a:gd name="connsiteY2" fmla="*/ 5705624 h 5705624"/>
              <a:gd name="connsiteX3" fmla="*/ 1384300 w 7427912"/>
              <a:gd name="connsiteY3" fmla="*/ 1984524 h 5705624"/>
              <a:gd name="connsiteX4" fmla="*/ 0 w 7427912"/>
              <a:gd name="connsiteY4" fmla="*/ 1104900 h 5705624"/>
              <a:gd name="connsiteX0" fmla="*/ 0 w 7441174"/>
              <a:gd name="connsiteY0" fmla="*/ 1104900 h 6950224"/>
              <a:gd name="connsiteX1" fmla="*/ 7427912 w 7441174"/>
              <a:gd name="connsiteY1" fmla="*/ 0 h 6950224"/>
              <a:gd name="connsiteX2" fmla="*/ 7440612 w 7441174"/>
              <a:gd name="connsiteY2" fmla="*/ 6950224 h 6950224"/>
              <a:gd name="connsiteX3" fmla="*/ 1384300 w 7441174"/>
              <a:gd name="connsiteY3" fmla="*/ 1984524 h 6950224"/>
              <a:gd name="connsiteX4" fmla="*/ 0 w 7441174"/>
              <a:gd name="connsiteY4" fmla="*/ 1104900 h 6950224"/>
              <a:gd name="connsiteX0" fmla="*/ 0 w 7441174"/>
              <a:gd name="connsiteY0" fmla="*/ 1104900 h 6962924"/>
              <a:gd name="connsiteX1" fmla="*/ 7427912 w 7441174"/>
              <a:gd name="connsiteY1" fmla="*/ 0 h 6962924"/>
              <a:gd name="connsiteX2" fmla="*/ 7440612 w 7441174"/>
              <a:gd name="connsiteY2" fmla="*/ 6950224 h 6962924"/>
              <a:gd name="connsiteX3" fmla="*/ 6578600 w 7441174"/>
              <a:gd name="connsiteY3" fmla="*/ 6962924 h 6962924"/>
              <a:gd name="connsiteX4" fmla="*/ 0 w 7441174"/>
              <a:gd name="connsiteY4" fmla="*/ 1104900 h 6962924"/>
              <a:gd name="connsiteX0" fmla="*/ 0 w 7491974"/>
              <a:gd name="connsiteY0" fmla="*/ 1104900 h 6962924"/>
              <a:gd name="connsiteX1" fmla="*/ 7478712 w 7491974"/>
              <a:gd name="connsiteY1" fmla="*/ 0 h 6962924"/>
              <a:gd name="connsiteX2" fmla="*/ 7491412 w 7491974"/>
              <a:gd name="connsiteY2" fmla="*/ 6950224 h 6962924"/>
              <a:gd name="connsiteX3" fmla="*/ 6629400 w 7491974"/>
              <a:gd name="connsiteY3" fmla="*/ 6962924 h 6962924"/>
              <a:gd name="connsiteX4" fmla="*/ 0 w 7491974"/>
              <a:gd name="connsiteY4" fmla="*/ 1104900 h 6962924"/>
              <a:gd name="connsiteX0" fmla="*/ 0 w 7491974"/>
              <a:gd name="connsiteY0" fmla="*/ 1104900 h 6962924"/>
              <a:gd name="connsiteX1" fmla="*/ 7478712 w 7491974"/>
              <a:gd name="connsiteY1" fmla="*/ 0 h 6962924"/>
              <a:gd name="connsiteX2" fmla="*/ 7491412 w 7491974"/>
              <a:gd name="connsiteY2" fmla="*/ 6950224 h 6962924"/>
              <a:gd name="connsiteX3" fmla="*/ 6529538 w 7491974"/>
              <a:gd name="connsiteY3" fmla="*/ 6962924 h 6962924"/>
              <a:gd name="connsiteX4" fmla="*/ 0 w 7491974"/>
              <a:gd name="connsiteY4" fmla="*/ 1104900 h 6962924"/>
              <a:gd name="connsiteX0" fmla="*/ 0 w 7491781"/>
              <a:gd name="connsiteY0" fmla="*/ 952500 h 6810524"/>
              <a:gd name="connsiteX1" fmla="*/ 7466229 w 7491781"/>
              <a:gd name="connsiteY1" fmla="*/ 0 h 6810524"/>
              <a:gd name="connsiteX2" fmla="*/ 7491412 w 7491781"/>
              <a:gd name="connsiteY2" fmla="*/ 6797824 h 6810524"/>
              <a:gd name="connsiteX3" fmla="*/ 6529538 w 7491781"/>
              <a:gd name="connsiteY3" fmla="*/ 6810524 h 6810524"/>
              <a:gd name="connsiteX4" fmla="*/ 0 w 7491781"/>
              <a:gd name="connsiteY4" fmla="*/ 952500 h 6810524"/>
              <a:gd name="connsiteX0" fmla="*/ 0 w 7491781"/>
              <a:gd name="connsiteY0" fmla="*/ 1028700 h 6886724"/>
              <a:gd name="connsiteX1" fmla="*/ 7466229 w 7491781"/>
              <a:gd name="connsiteY1" fmla="*/ 0 h 6886724"/>
              <a:gd name="connsiteX2" fmla="*/ 7491412 w 7491781"/>
              <a:gd name="connsiteY2" fmla="*/ 6874024 h 6886724"/>
              <a:gd name="connsiteX3" fmla="*/ 6529538 w 7491781"/>
              <a:gd name="connsiteY3" fmla="*/ 6886724 h 6886724"/>
              <a:gd name="connsiteX4" fmla="*/ 0 w 7491781"/>
              <a:gd name="connsiteY4" fmla="*/ 1028700 h 6886724"/>
              <a:gd name="connsiteX0" fmla="*/ 0 w 7491974"/>
              <a:gd name="connsiteY0" fmla="*/ 0 h 5858024"/>
              <a:gd name="connsiteX1" fmla="*/ 7478711 w 7491974"/>
              <a:gd name="connsiteY1" fmla="*/ 584200 h 5858024"/>
              <a:gd name="connsiteX2" fmla="*/ 7491412 w 7491974"/>
              <a:gd name="connsiteY2" fmla="*/ 5845324 h 5858024"/>
              <a:gd name="connsiteX3" fmla="*/ 6529538 w 7491974"/>
              <a:gd name="connsiteY3" fmla="*/ 5858024 h 5858024"/>
              <a:gd name="connsiteX4" fmla="*/ 0 w 7491974"/>
              <a:gd name="connsiteY4" fmla="*/ 0 h 5858024"/>
              <a:gd name="connsiteX0" fmla="*/ 0 w 7491974"/>
              <a:gd name="connsiteY0" fmla="*/ 0 h 5870724"/>
              <a:gd name="connsiteX1" fmla="*/ 7478711 w 7491974"/>
              <a:gd name="connsiteY1" fmla="*/ 584200 h 5870724"/>
              <a:gd name="connsiteX2" fmla="*/ 7491412 w 7491974"/>
              <a:gd name="connsiteY2" fmla="*/ 5845324 h 5870724"/>
              <a:gd name="connsiteX3" fmla="*/ 5917881 w 7491974"/>
              <a:gd name="connsiteY3" fmla="*/ 5870724 h 5870724"/>
              <a:gd name="connsiteX4" fmla="*/ 0 w 7491974"/>
              <a:gd name="connsiteY4" fmla="*/ 0 h 587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1974" h="5870724">
                <a:moveTo>
                  <a:pt x="0" y="0"/>
                </a:moveTo>
                <a:lnTo>
                  <a:pt x="7478711" y="584200"/>
                </a:lnTo>
                <a:cubicBezTo>
                  <a:pt x="7474478" y="2486075"/>
                  <a:pt x="7495645" y="3943449"/>
                  <a:pt x="7491412" y="5845324"/>
                </a:cubicBezTo>
                <a:lnTo>
                  <a:pt x="5917881" y="587072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4BB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23528" y="1291792"/>
            <a:ext cx="2489126" cy="2497248"/>
          </a:xfrm>
          <a:prstGeom prst="ellipse">
            <a:avLst/>
          </a:prstGeom>
          <a:solidFill>
            <a:schemeClr val="bg1"/>
          </a:solidFill>
          <a:ln w="381000">
            <a:solidFill>
              <a:srgbClr val="4BB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 rot="21012480">
            <a:off x="4318889" y="793249"/>
            <a:ext cx="4428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zh-TW" sz="4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室內空間設計科</a:t>
            </a:r>
          </a:p>
        </p:txBody>
      </p:sp>
      <p:pic>
        <p:nvPicPr>
          <p:cNvPr id="23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>
            <a:fillRect/>
          </a:stretch>
        </p:blipFill>
        <p:spPr bwMode="auto">
          <a:xfrm>
            <a:off x="448165" y="1412776"/>
            <a:ext cx="2251627" cy="218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3"/>
          <p:cNvSpPr>
            <a:spLocks noChangeArrowheads="1"/>
          </p:cNvSpPr>
          <p:nvPr/>
        </p:nvSpPr>
        <p:spPr bwMode="auto">
          <a:xfrm>
            <a:off x="539552" y="3789040"/>
            <a:ext cx="1798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92D050"/>
              </a:buClr>
              <a:buSzPct val="70000"/>
              <a:buFont typeface="Arial" pitchFamily="34" charset="0"/>
              <a:buNone/>
            </a:pP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▲專題模型製作</a:t>
            </a:r>
          </a:p>
        </p:txBody>
      </p:sp>
      <p:sp>
        <p:nvSpPr>
          <p:cNvPr id="2" name="矩形 1"/>
          <p:cNvSpPr/>
          <p:nvPr/>
        </p:nvSpPr>
        <p:spPr>
          <a:xfrm>
            <a:off x="3131840" y="2667684"/>
            <a:ext cx="56438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1.</a:t>
            </a:r>
            <a:r>
              <a:rPr lang="zh-TW" altLang="zh-TW" sz="2000" dirty="0"/>
              <a:t>核心課程：室內設計、圖學製圖、基本設計、繪畫基礎、造型原理、色彩學、設計概論、電腦輔助繪圖。</a:t>
            </a:r>
          </a:p>
          <a:p>
            <a:r>
              <a:rPr lang="en-US" altLang="zh-TW" sz="2000" dirty="0"/>
              <a:t>2.</a:t>
            </a:r>
            <a:r>
              <a:rPr lang="zh-TW" altLang="zh-TW" sz="2000" dirty="0"/>
              <a:t>因本科學生從事設計工作必須具備綜合能力，包括：良好的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空間感</a:t>
            </a:r>
            <a:r>
              <a:rPr lang="zh-TW" altLang="zh-TW" sz="2000" dirty="0"/>
              <a:t>、尺寸換算的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數理理解</a:t>
            </a:r>
            <a:r>
              <a:rPr lang="zh-TW" altLang="zh-TW" sz="2000" dirty="0"/>
              <a:t>能力、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美學</a:t>
            </a:r>
            <a:r>
              <a:rPr lang="zh-TW" altLang="zh-TW" sz="2000" dirty="0"/>
              <a:t>的才能、高度的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手眼協調</a:t>
            </a:r>
            <a:r>
              <a:rPr lang="zh-TW" altLang="zh-TW" sz="2000" dirty="0"/>
              <a:t>與良好的</a:t>
            </a:r>
            <a:r>
              <a:rPr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口語表達</a:t>
            </a:r>
            <a:r>
              <a:rPr lang="zh-TW" altLang="zh-TW" sz="2000" dirty="0"/>
              <a:t>，才能夠適應本科的繪畫、製圖、模型製作與上台簡報之課程，未來也才能夠進入職場就業。</a:t>
            </a:r>
          </a:p>
          <a:p>
            <a:r>
              <a:rPr lang="en-US" altLang="zh-TW" sz="2000" dirty="0"/>
              <a:t>3.</a:t>
            </a:r>
            <a:r>
              <a:rPr lang="zh-TW" altLang="zh-TW" sz="2000" dirty="0"/>
              <a:t>電腦繪圖課廣播教學特別不適合聽障學生；實作課程特別不適合肢體障礙的學生；因必須常常口語介紹自己的作品，因此也不適合口語表達障礙的學生。</a:t>
            </a:r>
            <a:endParaRPr lang="zh-TW" altLang="en-US" sz="2000" dirty="0"/>
          </a:p>
        </p:txBody>
      </p:sp>
      <p:sp>
        <p:nvSpPr>
          <p:cNvPr id="18" name="矩形 17"/>
          <p:cNvSpPr/>
          <p:nvPr/>
        </p:nvSpPr>
        <p:spPr>
          <a:xfrm>
            <a:off x="3275856" y="207875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pic>
        <p:nvPicPr>
          <p:cNvPr id="21" name="Picture 13" descr="室內空間設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0" y="4433984"/>
            <a:ext cx="2815443" cy="201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7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599452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陶瓷工程科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702839" y="1844824"/>
            <a:ext cx="5405376" cy="369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學習有關陶瓷及設計的知識與實用技能，具備陶瓷製作、量產、施釉、燒製的能力，結合設計理論運用在產品設計與藝術創作。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17689" y="3437576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生活充滿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2338974" cy="2338974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539325" y="5981699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6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599452"/>
            <a:ext cx="3866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家具木工科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鳯商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5405376" cy="295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訓練生產操作、製程安排及繪圖的實用技能，學習家具製作及生產管理的相關專業知識。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55576" y="3474997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充滿驚喜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49" y="599452"/>
            <a:ext cx="2486434" cy="2486434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447813" y="5977268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-16714" y="439018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446352" y="599452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美工科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491880" y="1547857"/>
            <a:ext cx="5405376" cy="443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學習有關美術工藝與設計的實用技術與基本知識。美術工藝科以木工、金工、陶瓷等材質進行產品設計創作；</a:t>
            </a:r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美工科則強調平面設計、立體造型的學習。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27186" y="1700808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為驚喜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64778"/>
            <a:ext cx="2084315" cy="2084315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510436" y="5966635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599452"/>
            <a:ext cx="3969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圖文傳播科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雄工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5405376" cy="295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圖文傳播行業的基本知識，了解整個印前製作、印刷流程及圖文傳播設備操作的實用技能。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17689" y="610711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為創意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15" y="516206"/>
            <a:ext cx="1646252" cy="1224136"/>
          </a:xfrm>
          <a:prstGeom prst="rect">
            <a:avLst/>
          </a:prstGeom>
        </p:spPr>
      </p:pic>
      <p:pic>
        <p:nvPicPr>
          <p:cNvPr id="7" name="Picture 12" descr="圖文傳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68551"/>
            <a:ext cx="3312368" cy="33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5217887" y="5790423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9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599452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金屬工藝科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49967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學習金屬工藝作品的製作、設計知識與技能，訓練金屬工藝的創作技巧。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 rot="21097761">
            <a:off x="981203" y="1442827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使生活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充滿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726">
            <a:off x="2275411" y="4047824"/>
            <a:ext cx="2198402" cy="219840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6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599452"/>
            <a:ext cx="3764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家具設計科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鳯商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3" y="2045874"/>
            <a:ext cx="5405376" cy="295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培養家具設計美學素養、家具識圖、手繪製圖、電腦繪圖、模型製作及家具製作的基本專業能力。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 rot="20862147">
            <a:off x="417689" y="3114371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為驚喜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5291">
            <a:off x="1338667" y="599452"/>
            <a:ext cx="1954253" cy="1954253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454195" y="5966635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46915" y="60266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67143" y="181727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視覺傳達設計系、工業設計、商業設計、工商業設計系、數位媒體設計系、多媒體設計、創意生活設計系、生活產品設計系、商品設計系、室內設計系、空間設計系、建築系、時尚設計系、建築與室內設計等。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59275" y="3529739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化腐朽為神奇，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讓生活充滿創意與驚喜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2126394" cy="2126394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0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46915" y="60266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67143" y="181727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廣告設計、包裝設計、展示設計、編輯設計、印刷設計、媒體設計、產品設計、家具設計、工藝設計、模型製作、建築設計、室內設計、景觀設計、展演（舞臺、展示）設計、多媒體設計與應用等行業。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99592" y="3368141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為創意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70041"/>
            <a:ext cx="1861046" cy="1951043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354538" y="5849147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7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346915" y="60266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67143" y="1817274"/>
            <a:ext cx="5405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廣告設計、包裝設計、展示設計、編輯設計、印刷設計、媒體設計、產品設計、家具設計、工藝設計、模型製作、建築設計、室內設計、景觀設計、展演（舞臺、展示）設計、多媒體設計與應用等行業。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94345" y="3505013"/>
            <a:ext cx="6529388" cy="25882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化腐朽為神奇，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讓生活充滿創意與驚喜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1828136" cy="1684120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7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C:\Users\Justin\Desktop\群科簡報\視覺元素\機械群\製作\技職宣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8136904" cy="40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674736" y="1923174"/>
            <a:ext cx="6068545" cy="504056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看一看！學生是否具有以下這些特質？</a:t>
            </a:r>
          </a:p>
        </p:txBody>
      </p:sp>
      <p:sp>
        <p:nvSpPr>
          <p:cNvPr id="24" name="內容版面配置區 2"/>
          <p:cNvSpPr>
            <a:spLocks noGrp="1"/>
          </p:cNvSpPr>
          <p:nvPr>
            <p:ph sz="half" idx="1"/>
          </p:nvPr>
        </p:nvSpPr>
        <p:spPr>
          <a:xfrm>
            <a:off x="1203580" y="2996952"/>
            <a:ext cx="7112836" cy="252028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生活</a:t>
            </a: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經驗的特質</a:t>
            </a:r>
            <a:endPara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rgbClr val="7030A0"/>
              </a:buClr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喜歡拆卸、</a:t>
            </a:r>
            <a:r>
              <a:rPr lang="zh-TW" alt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組裝機械</a:t>
            </a: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，例如：樂高玩具、手機、汽機車、</a:t>
            </a:r>
            <a:r>
              <a:rPr lang="zh-TW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機械</a:t>
            </a:r>
            <a:endPara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rgbClr val="7030A0"/>
              </a:buClr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喜歡繪圖及設計，例如：機械構造、</a:t>
            </a:r>
            <a:r>
              <a:rPr lang="zh-TW" alt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創新設計</a:t>
            </a: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、人體工學</a:t>
            </a:r>
            <a:r>
              <a:rPr lang="zh-TW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endPara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rgbClr val="7030A0"/>
              </a:buClr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喜歡藝術品</a:t>
            </a:r>
            <a:r>
              <a:rPr lang="zh-TW" alt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加工造形</a:t>
            </a: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，例如：琉璃造形、金屬</a:t>
            </a:r>
            <a:r>
              <a:rPr lang="zh-TW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工藝</a:t>
            </a:r>
            <a:endPara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rgbClr val="7030A0"/>
              </a:buClr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喜歡機械與電機整合應用，例如：</a:t>
            </a:r>
            <a:r>
              <a:rPr lang="zh-TW" alt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製作機器人</a:t>
            </a: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、自動化</a:t>
            </a:r>
            <a:r>
              <a:rPr lang="zh-TW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</a:t>
            </a:r>
            <a:endPara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工業類科</a:t>
            </a:r>
            <a:endParaRPr lang="zh-TW" altLang="en-US" sz="2000" dirty="0"/>
          </a:p>
        </p:txBody>
      </p:sp>
      <p:pic>
        <p:nvPicPr>
          <p:cNvPr id="25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75593"/>
            <a:ext cx="5337424" cy="124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2800544" y="976372"/>
            <a:ext cx="446147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您對機械群有興趣嗎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692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577013" y="4014232"/>
            <a:ext cx="821740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「農業」是人類生命存續的重要條件，也是老祖先傳承的智慧，一直以來，我們從大自然中獲得飲食、與生活上的資源，不過，因為時代轉變，以及糧食缺乏的問題，動物和植物的培育、管理，成為重要的任務。</a:t>
            </a: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農業的內容不只是拿鋤頭、養雞鴨，還要能運用最新科技、企業管理的方法來經營，讓農產品能夠受到大家喜愛，隨著國際交流頻繁，擁有外語能力的「科技農夫」也逐漸成為魅力十足的職業。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73393" y="1718665"/>
            <a:ext cx="10042902" cy="20612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農業群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精緻化</a:t>
            </a:r>
            <a:r>
              <a:rPr lang="zh-TW" altLang="en-US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zh-TW" sz="3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，科技生產行銷</a:t>
            </a:r>
            <a:r>
              <a:rPr lang="zh-TW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31" y="1650209"/>
            <a:ext cx="913221" cy="91322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0258">
            <a:off x="7333336" y="-106749"/>
            <a:ext cx="2601186" cy="26011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27" y="1193844"/>
            <a:ext cx="2459783" cy="2494205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3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4736" y="836712"/>
            <a:ext cx="1728192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</a:t>
            </a:r>
            <a:endParaRPr lang="zh-TW" altLang="en-US" sz="2000" dirty="0"/>
          </a:p>
        </p:txBody>
      </p: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593154" y="1128971"/>
            <a:ext cx="6985000" cy="2328863"/>
            <a:chOff x="761430" y="1976951"/>
            <a:chExt cx="6985792" cy="2328597"/>
          </a:xfrm>
        </p:grpSpPr>
        <p:pic>
          <p:nvPicPr>
            <p:cNvPr id="12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30" y="1976951"/>
              <a:ext cx="6985792" cy="232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4"/>
            <p:cNvSpPr txBox="1">
              <a:spLocks noChangeArrowheads="1"/>
            </p:cNvSpPr>
            <p:nvPr/>
          </p:nvSpPr>
          <p:spPr bwMode="auto">
            <a:xfrm>
              <a:off x="1545387" y="2780928"/>
              <a:ext cx="800219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8000"/>
                  </a:solidFill>
                  <a:latin typeface="微軟正黑體" pitchFamily="34" charset="-120"/>
                  <a:ea typeface="微軟正黑體" pitchFamily="34" charset="-120"/>
                </a:rPr>
                <a:t>群科</a:t>
              </a:r>
            </a:p>
          </p:txBody>
        </p:sp>
      </p:grpSp>
      <p:sp>
        <p:nvSpPr>
          <p:cNvPr id="16" name="＞形箭號 15"/>
          <p:cNvSpPr/>
          <p:nvPr/>
        </p:nvSpPr>
        <p:spPr>
          <a:xfrm>
            <a:off x="881746" y="3620814"/>
            <a:ext cx="657086" cy="528266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1560324" y="4926911"/>
            <a:ext cx="1721048" cy="703957"/>
            <a:chOff x="3419872" y="5461549"/>
            <a:chExt cx="1458681" cy="415724"/>
          </a:xfrm>
        </p:grpSpPr>
        <p:pic>
          <p:nvPicPr>
            <p:cNvPr id="19" name="圖片 9" descr="藝術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61549"/>
              <a:ext cx="1458681" cy="41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2"/>
            <p:cNvSpPr>
              <a:spLocks noChangeArrowheads="1"/>
            </p:cNvSpPr>
            <p:nvPr/>
          </p:nvSpPr>
          <p:spPr bwMode="auto">
            <a:xfrm>
              <a:off x="3671697" y="5519586"/>
              <a:ext cx="1028756" cy="2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共 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科 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777086" y="3462636"/>
            <a:ext cx="48244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園藝科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　農場經營科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森林科　野生動物保育科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造園科　畜產保健科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481715" y="2420888"/>
            <a:ext cx="19543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農業群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187705"/>
            <a:ext cx="3663950" cy="2443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00" y="1052736"/>
            <a:ext cx="16525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985945"/>
            <a:ext cx="37131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8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756249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農業類科一</a:t>
            </a:r>
            <a:r>
              <a:rPr lang="zh-TW" altLang="en-US" dirty="0" smtClean="0">
                <a:solidFill>
                  <a:srgbClr val="00B050"/>
                </a:solidFill>
              </a:rPr>
              <a:t>農業群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518864" y="2725912"/>
            <a:ext cx="8229600" cy="559072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看一看！你／妳是否擁有以下這些特質？</a:t>
            </a:r>
            <a:endParaRPr lang="zh-TW" altLang="en-US" sz="2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投影片編號版面配置區 4"/>
          <p:cNvSpPr txBox="1">
            <a:spLocks/>
          </p:cNvSpPr>
          <p:nvPr/>
        </p:nvSpPr>
        <p:spPr>
          <a:xfrm>
            <a:off x="7724139" y="6305129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rgbClr val="FE5C3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8D9CB-1B83-45FA-91B1-C6B4B326574B}" type="slidenum">
              <a:rPr lang="zh-TW" altLang="en-US" smtClean="0"/>
              <a:pPr/>
              <a:t>92</a:t>
            </a:fld>
            <a:endParaRPr lang="zh-TW" altLang="en-US" dirty="0"/>
          </a:p>
        </p:txBody>
      </p:sp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21247"/>
            <a:ext cx="5955500" cy="13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2126746" y="1692097"/>
            <a:ext cx="446147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你對農業群有興趣嗎</a:t>
            </a:r>
            <a:r>
              <a:rPr lang="en-US" altLang="zh-TW" sz="32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?</a:t>
            </a:r>
            <a:endParaRPr lang="zh-TW" altLang="en-US" sz="32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11560" y="3577307"/>
            <a:ext cx="74469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zh-TW" sz="2000" b="1" dirty="0">
                <a:latin typeface="微軟正黑體" pitchFamily="34" charset="-120"/>
                <a:ea typeface="微軟正黑體" pitchFamily="34" charset="-120"/>
              </a:rPr>
              <a:t>喜歡觀察、種植花草蔬果及動手栽種收成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zh-TW" sz="2000" b="1" dirty="0">
                <a:latin typeface="微軟正黑體" pitchFamily="34" charset="-120"/>
                <a:ea typeface="微軟正黑體" pitchFamily="34" charset="-120"/>
              </a:rPr>
              <a:t>喜歡觀察、照顧動物，有飼養寵物、昆蟲</a:t>
            </a:r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0" lang="zh-TW" altLang="zh-TW" sz="2000" b="1" dirty="0">
                <a:latin typeface="微軟正黑體" pitchFamily="34" charset="-120"/>
                <a:ea typeface="微軟正黑體" pitchFamily="34" charset="-120"/>
              </a:rPr>
              <a:t>的經驗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zh-TW" sz="2000" b="1" dirty="0">
                <a:latin typeface="微軟正黑體" pitchFamily="34" charset="-120"/>
                <a:ea typeface="微軟正黑體" pitchFamily="34" charset="-120"/>
              </a:rPr>
              <a:t>喜歡親近自然，例如：參與環境美化、花卉博覽會、休閒農場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kumimoji="0" lang="zh-TW" altLang="zh-TW" sz="2000" b="1" dirty="0">
                <a:latin typeface="微軟正黑體" pitchFamily="34" charset="-120"/>
                <a:ea typeface="微軟正黑體" pitchFamily="34" charset="-120"/>
              </a:rPr>
              <a:t>觀光等活動</a:t>
            </a:r>
            <a:endParaRPr kumimoji="0"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13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64"/>
            <a:ext cx="9372600" cy="5250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594644" y="1146451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（一）性向、興趣的特質</a:t>
            </a: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農業精緻化，善用科技生產行銷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/>
          <p:cNvGrpSpPr>
            <a:grpSpLocks/>
          </p:cNvGrpSpPr>
          <p:nvPr/>
        </p:nvGrpSpPr>
        <p:grpSpPr bwMode="auto">
          <a:xfrm>
            <a:off x="1705293" y="1789485"/>
            <a:ext cx="6015037" cy="764136"/>
            <a:chOff x="722247" y="3053374"/>
            <a:chExt cx="6014750" cy="730800"/>
          </a:xfrm>
        </p:grpSpPr>
        <p:pic>
          <p:nvPicPr>
            <p:cNvPr id="36" name="Picture 6" descr="C:\Users\Justin\Desktop\群科簡報\視覺元素\水產群\UI水產群\machine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47" y="3053374"/>
              <a:ext cx="770904" cy="73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矩形 36"/>
            <p:cNvSpPr/>
            <p:nvPr/>
          </p:nvSpPr>
          <p:spPr>
            <a:xfrm>
              <a:off x="1654065" y="3088325"/>
              <a:ext cx="5082932" cy="638656"/>
            </a:xfrm>
            <a:prstGeom prst="rect">
              <a:avLst/>
            </a:prstGeom>
            <a:noFill/>
            <a:ln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zh-TW" altLang="zh-TW" sz="2000">
                  <a:latin typeface="微軟正黑體" panose="020B0604030504040204" pitchFamily="34" charset="-120"/>
                </a:rPr>
                <a:t>對數學、抽象</a:t>
              </a:r>
              <a:r>
                <a:rPr kumimoji="0" lang="zh-TW" altLang="en-US" sz="2000">
                  <a:latin typeface="微軟正黑體" panose="020B0604030504040204" pitchFamily="34" charset="-120"/>
                </a:rPr>
                <a:t>、</a:t>
              </a:r>
              <a:r>
                <a:rPr kumimoji="0" lang="zh-TW" altLang="zh-TW" sz="2000">
                  <a:latin typeface="微軟正黑體" panose="020B0604030504040204" pitchFamily="34" charset="-120"/>
                </a:rPr>
                <a:t>邏輯推理有興趣</a:t>
              </a:r>
              <a:endParaRPr kumimoji="0" lang="zh-TW" altLang="en-US" sz="2000">
                <a:latin typeface="微軟正黑體" panose="020B0604030504040204" pitchFamily="34" charset="-120"/>
              </a:endParaRPr>
            </a:p>
          </p:txBody>
        </p:sp>
      </p:grpSp>
      <p:grpSp>
        <p:nvGrpSpPr>
          <p:cNvPr id="38" name="群組 37"/>
          <p:cNvGrpSpPr>
            <a:grpSpLocks/>
          </p:cNvGrpSpPr>
          <p:nvPr/>
        </p:nvGrpSpPr>
        <p:grpSpPr bwMode="auto">
          <a:xfrm>
            <a:off x="2723360" y="2449916"/>
            <a:ext cx="4759325" cy="765797"/>
            <a:chOff x="722247" y="3994298"/>
            <a:chExt cx="4758668" cy="731569"/>
          </a:xfrm>
        </p:grpSpPr>
        <p:pic>
          <p:nvPicPr>
            <p:cNvPr id="39" name="Picture 5" descr="C:\Users\Justin\Desktop\群科簡報\視覺元素\水產群\UI水產群\logeiic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47" y="3994298"/>
              <a:ext cx="771715" cy="73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1496840" y="4040318"/>
              <a:ext cx="3984075" cy="639529"/>
            </a:xfrm>
            <a:prstGeom prst="rect">
              <a:avLst/>
            </a:prstGeom>
            <a:noFill/>
            <a:ln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zh-TW" altLang="en-US" sz="2000">
                  <a:latin typeface="微軟正黑體" panose="020B0604030504040204" pitchFamily="34" charset="-120"/>
                </a:rPr>
                <a:t>愛好自然</a:t>
              </a:r>
              <a:r>
                <a:rPr kumimoji="0" lang="zh-TW" altLang="zh-TW" sz="2000">
                  <a:latin typeface="微軟正黑體" panose="020B0604030504040204" pitchFamily="34" charset="-120"/>
                </a:rPr>
                <a:t>，對戶外活動有熱忱者</a:t>
              </a:r>
              <a:endParaRPr kumimoji="0" lang="zh-TW" altLang="en-US" sz="2000">
                <a:latin typeface="微軟正黑體" panose="020B0604030504040204" pitchFamily="34" charset="-120"/>
              </a:endParaRPr>
            </a:p>
          </p:txBody>
        </p:sp>
      </p:grpSp>
      <p:grpSp>
        <p:nvGrpSpPr>
          <p:cNvPr id="41" name="群組 40"/>
          <p:cNvGrpSpPr>
            <a:grpSpLocks/>
          </p:cNvGrpSpPr>
          <p:nvPr/>
        </p:nvGrpSpPr>
        <p:grpSpPr bwMode="auto">
          <a:xfrm>
            <a:off x="1731962" y="3021103"/>
            <a:ext cx="4168775" cy="767459"/>
            <a:chOff x="722247" y="4944740"/>
            <a:chExt cx="4168482" cy="734159"/>
          </a:xfrm>
        </p:grpSpPr>
        <p:pic>
          <p:nvPicPr>
            <p:cNvPr id="42" name="Picture 4" descr="C:\Users\Justin\Desktop\群科簡報\視覺元素\水產群\UI水產群\Lookingic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47" y="4944740"/>
              <a:ext cx="774448" cy="73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1654044" y="4976522"/>
              <a:ext cx="3236685" cy="638814"/>
            </a:xfrm>
            <a:prstGeom prst="rect">
              <a:avLst/>
            </a:prstGeom>
            <a:noFill/>
            <a:ln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zh-TW" altLang="en-US" sz="2000">
                  <a:latin typeface="微軟正黑體" panose="020B0604030504040204" pitchFamily="34" charset="-120"/>
                </a:rPr>
                <a:t>喜歡觀察、具有創意</a:t>
              </a:r>
            </a:p>
          </p:txBody>
        </p:sp>
      </p:grpSp>
      <p:grpSp>
        <p:nvGrpSpPr>
          <p:cNvPr id="44" name="群組 43"/>
          <p:cNvGrpSpPr>
            <a:grpSpLocks/>
          </p:cNvGrpSpPr>
          <p:nvPr/>
        </p:nvGrpSpPr>
        <p:grpSpPr bwMode="auto">
          <a:xfrm>
            <a:off x="2756932" y="3711999"/>
            <a:ext cx="3086100" cy="765797"/>
            <a:chOff x="722247" y="5805530"/>
            <a:chExt cx="3087151" cy="731569"/>
          </a:xfrm>
        </p:grpSpPr>
        <p:pic>
          <p:nvPicPr>
            <p:cNvPr id="45" name="Picture 3" descr="C:\Users\Justin\Desktop\群科簡報\視覺元素\水產群\UI水產群\fishingic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47" y="5805530"/>
              <a:ext cx="771715" cy="73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矩形 45"/>
            <p:cNvSpPr/>
            <p:nvPr/>
          </p:nvSpPr>
          <p:spPr>
            <a:xfrm>
              <a:off x="1540087" y="5838855"/>
              <a:ext cx="2269311" cy="639529"/>
            </a:xfrm>
            <a:prstGeom prst="rect">
              <a:avLst/>
            </a:prstGeom>
            <a:noFill/>
            <a:ln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zh-TW" altLang="en-US" sz="2000">
                  <a:latin typeface="微軟正黑體" panose="020B0604030504040204" pitchFamily="34" charset="-120"/>
                </a:rPr>
                <a:t>對環境保護有興趣</a:t>
              </a:r>
            </a:p>
          </p:txBody>
        </p:sp>
      </p:grpSp>
      <p:pic>
        <p:nvPicPr>
          <p:cNvPr id="47" name="圖片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1" y="5188801"/>
            <a:ext cx="913221" cy="913221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575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34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" y="6064"/>
            <a:ext cx="9471977" cy="539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634876" cy="477054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zh-TW" altLang="zh-TW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94644" y="1478889"/>
            <a:ext cx="6410325" cy="1016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TW" altLang="zh-TW" sz="20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對下列國中課程的學習內容，表現較優良、或較有興趣的人，都適合就讀喔！</a:t>
            </a:r>
            <a:endParaRPr lang="zh-TW" altLang="zh-TW" sz="20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516302" y="1157765"/>
            <a:ext cx="39100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defTabSz="914400" eaLnBrk="1" hangingPunct="1"/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zh-TW" sz="2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）學習表現的特質</a:t>
            </a: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農業精緻化，善用科技生產行銷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1" y="5188801"/>
            <a:ext cx="913221" cy="913221"/>
          </a:xfrm>
          <a:prstGeom prst="rect">
            <a:avLst/>
          </a:prstGeom>
        </p:spPr>
      </p:pic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902652" y="2331569"/>
            <a:ext cx="4054475" cy="1238250"/>
            <a:chOff x="798135" y="2703255"/>
            <a:chExt cx="4056282" cy="1238454"/>
          </a:xfrm>
        </p:grpSpPr>
        <p:pic>
          <p:nvPicPr>
            <p:cNvPr id="29" name="圖片 37" descr="自然與生活科技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35" y="2703255"/>
              <a:ext cx="1625961" cy="123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29"/>
            <p:cNvSpPr/>
            <p:nvPr/>
          </p:nvSpPr>
          <p:spPr>
            <a:xfrm>
              <a:off x="2360931" y="3117661"/>
              <a:ext cx="2493486" cy="40011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zh-TW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自然界的組成與特性</a:t>
              </a:r>
              <a:endParaRPr kumimoji="0" lang="zh-TW" altLang="en-US" sz="2000" b="1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群組 30"/>
          <p:cNvGrpSpPr>
            <a:grpSpLocks/>
          </p:cNvGrpSpPr>
          <p:nvPr/>
        </p:nvGrpSpPr>
        <p:grpSpPr bwMode="auto">
          <a:xfrm>
            <a:off x="902652" y="3524341"/>
            <a:ext cx="4054475" cy="1238250"/>
            <a:chOff x="798135" y="4331361"/>
            <a:chExt cx="4055085" cy="1238454"/>
          </a:xfrm>
        </p:grpSpPr>
        <p:pic>
          <p:nvPicPr>
            <p:cNvPr id="32" name="圖片 40" descr="藝術與人文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35" y="4331361"/>
              <a:ext cx="1625961" cy="123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矩形 48"/>
            <p:cNvSpPr>
              <a:spLocks noChangeArrowheads="1"/>
            </p:cNvSpPr>
            <p:nvPr/>
          </p:nvSpPr>
          <p:spPr bwMode="auto">
            <a:xfrm>
              <a:off x="2360244" y="4783070"/>
              <a:ext cx="2492976" cy="40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鑑賞能力、生活應用</a:t>
              </a:r>
              <a:endParaRPr kumimoji="0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2" name="群組 41"/>
          <p:cNvGrpSpPr>
            <a:grpSpLocks/>
          </p:cNvGrpSpPr>
          <p:nvPr/>
        </p:nvGrpSpPr>
        <p:grpSpPr bwMode="auto">
          <a:xfrm>
            <a:off x="4799327" y="3546421"/>
            <a:ext cx="4059238" cy="1238250"/>
            <a:chOff x="4697210" y="4331361"/>
            <a:chExt cx="4058439" cy="1238454"/>
          </a:xfrm>
        </p:grpSpPr>
        <p:pic>
          <p:nvPicPr>
            <p:cNvPr id="43" name="圖片 50" descr="綜合活動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210" y="4331361"/>
              <a:ext cx="1625961" cy="123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矩形 51"/>
            <p:cNvSpPr>
              <a:spLocks noChangeArrowheads="1"/>
            </p:cNvSpPr>
            <p:nvPr/>
          </p:nvSpPr>
          <p:spPr bwMode="auto">
            <a:xfrm>
              <a:off x="6262602" y="4783070"/>
              <a:ext cx="2493047" cy="40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生活經營</a:t>
              </a:r>
              <a:r>
                <a:rPr kumimoji="0"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、保護環境</a:t>
              </a:r>
            </a:p>
          </p:txBody>
        </p:sp>
      </p:grpSp>
      <p:grpSp>
        <p:nvGrpSpPr>
          <p:cNvPr id="45" name="群組 44"/>
          <p:cNvGrpSpPr>
            <a:grpSpLocks/>
          </p:cNvGrpSpPr>
          <p:nvPr/>
        </p:nvGrpSpPr>
        <p:grpSpPr bwMode="auto">
          <a:xfrm>
            <a:off x="4799806" y="2308171"/>
            <a:ext cx="4081463" cy="1238250"/>
            <a:chOff x="4697210" y="2703255"/>
            <a:chExt cx="4081858" cy="1238454"/>
          </a:xfrm>
        </p:grpSpPr>
        <p:pic>
          <p:nvPicPr>
            <p:cNvPr id="46" name="圖片 53" descr="社會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210" y="2703255"/>
              <a:ext cx="1625961" cy="123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矩形 54"/>
            <p:cNvSpPr>
              <a:spLocks noChangeArrowheads="1"/>
            </p:cNvSpPr>
            <p:nvPr/>
          </p:nvSpPr>
          <p:spPr bwMode="auto">
            <a:xfrm>
              <a:off x="6285828" y="3117599"/>
              <a:ext cx="2493240" cy="40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生產分配</a:t>
              </a:r>
              <a:r>
                <a:rPr kumimoji="0" lang="zh-TW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、區域特色</a:t>
              </a:r>
              <a:endPara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712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4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4"/>
            <a:ext cx="9509760" cy="5250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594644" y="731777"/>
            <a:ext cx="5954713" cy="476250"/>
          </a:xfrm>
          <a:prstGeom prst="rect">
            <a:avLst/>
          </a:prstGeom>
        </p:spPr>
        <p:txBody>
          <a:bodyPr wrap="none">
            <a:spAutoFit/>
          </a:bodyPr>
          <a:lstStyle>
            <a:lvl1pPr marL="384175" indent="-384175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看一看！你／妳是否擁有以下這些特質？</a:t>
            </a:r>
            <a:endParaRPr lang="zh-TW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1217930" y="1447800"/>
            <a:ext cx="8229600" cy="3291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（三）生活經驗的特質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TW" altLang="zh-TW" sz="2000" dirty="0">
                <a:latin typeface="微軟正黑體" panose="020B0604030504040204" pitchFamily="34" charset="-120"/>
              </a:rPr>
              <a:t>喜歡觀察、種植花草蔬果及動手栽種收成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TW" sz="2000" dirty="0">
                <a:latin typeface="微軟正黑體" panose="020B0604030504040204" pitchFamily="34" charset="-120"/>
              </a:rPr>
              <a:t> </a:t>
            </a:r>
            <a:r>
              <a:rPr lang="zh-TW" altLang="zh-TW" sz="2000" dirty="0">
                <a:latin typeface="微軟正黑體" panose="020B0604030504040204" pitchFamily="34" charset="-120"/>
              </a:rPr>
              <a:t>喜歡觀察、照顧動物，有飼養寵物、昆蟲</a:t>
            </a:r>
            <a:r>
              <a:rPr lang="en-US" altLang="zh-TW" sz="2000" dirty="0">
                <a:latin typeface="微軟正黑體" panose="020B0604030504040204" pitchFamily="34" charset="-120"/>
              </a:rPr>
              <a:t>   </a:t>
            </a:r>
            <a:r>
              <a:rPr lang="zh-TW" altLang="zh-TW" sz="2000" dirty="0">
                <a:latin typeface="微軟正黑體" panose="020B0604030504040204" pitchFamily="34" charset="-120"/>
              </a:rPr>
              <a:t>的經驗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TW" sz="2000" dirty="0">
                <a:latin typeface="微軟正黑體" panose="020B0604030504040204" pitchFamily="34" charset="-120"/>
              </a:rPr>
              <a:t> </a:t>
            </a:r>
            <a:r>
              <a:rPr lang="zh-TW" altLang="zh-TW" sz="2000" dirty="0">
                <a:latin typeface="微軟正黑體" panose="020B0604030504040204" pitchFamily="34" charset="-120"/>
              </a:rPr>
              <a:t>喜歡親近自然，例如：參與環境美化、花卉博覽會、休閒農場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</a:rPr>
              <a:t>    </a:t>
            </a:r>
            <a:r>
              <a:rPr lang="zh-TW" altLang="zh-TW" sz="2000" dirty="0">
                <a:latin typeface="微軟正黑體" panose="020B0604030504040204" pitchFamily="34" charset="-120"/>
              </a:rPr>
              <a:t>觀光等活動</a:t>
            </a:r>
            <a:endParaRPr lang="zh-TW" altLang="en-US" sz="2000" dirty="0">
              <a:latin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98742" y="5404099"/>
            <a:ext cx="6529388" cy="1918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群</a:t>
            </a:r>
            <a:endParaRPr kumimoji="1" lang="zh-TW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農業精緻化，善用科技生產行銷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21" y="5188801"/>
            <a:ext cx="913221" cy="913221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561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021673" y="1439035"/>
            <a:ext cx="3501600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TW" altLang="en-US" sz="3200" b="1" dirty="0" smtClean="0">
                <a:solidFill>
                  <a:srgbClr val="FE5C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農場經營科、</a:t>
            </a:r>
            <a:endParaRPr lang="en-US" altLang="zh-TW" sz="3200" b="1" dirty="0" smtClean="0">
              <a:solidFill>
                <a:srgbClr val="FE5C3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solidFill>
                  <a:srgbClr val="FE5C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園藝科、</a:t>
            </a:r>
            <a:endParaRPr lang="en-US" altLang="zh-TW" sz="3200" b="1" dirty="0" smtClean="0">
              <a:solidFill>
                <a:srgbClr val="FE5C3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森林科、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野生動物保育科、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造園科、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3200" b="1" dirty="0" smtClean="0">
                <a:solidFill>
                  <a:srgbClr val="FE5C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畜產保健科</a:t>
            </a:r>
            <a:endParaRPr lang="en-US" altLang="zh-TW" sz="3200" b="1" dirty="0" smtClean="0">
              <a:solidFill>
                <a:srgbClr val="FE5C3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07451" y="980728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94" y="476672"/>
            <a:ext cx="2052648" cy="2052648"/>
          </a:xfrm>
          <a:prstGeom prst="rect">
            <a:avLst/>
          </a:prstGeom>
        </p:spPr>
      </p:pic>
      <p:pic>
        <p:nvPicPr>
          <p:cNvPr id="8" name="Picture 12" descr="園藝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3528392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6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31" descr="便條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165">
            <a:off x="1703030" y="668382"/>
            <a:ext cx="6971859" cy="583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67734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農業類科一</a:t>
            </a:r>
            <a:r>
              <a:rPr lang="zh-TW" altLang="en-US" dirty="0" smtClean="0">
                <a:solidFill>
                  <a:srgbClr val="00B050"/>
                </a:solidFill>
              </a:rPr>
              <a:t>農業群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9" name="投影片編號版面配置區 4"/>
          <p:cNvSpPr txBox="1">
            <a:spLocks/>
          </p:cNvSpPr>
          <p:nvPr/>
        </p:nvSpPr>
        <p:spPr bwMode="auto">
          <a:xfrm>
            <a:off x="8509000" y="6367463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977892A4-C673-4347-BC12-14D027E59FC2}" type="slidenum">
              <a:rPr lang="zh-TW" altLang="en-US" sz="1800" smtClean="0">
                <a:solidFill>
                  <a:srgbClr val="077F62"/>
                </a:solidFill>
                <a:latin typeface="微軟正黑體" pitchFamily="34" charset="-120"/>
                <a:ea typeface="微軟正黑體" pitchFamily="34" charset="-120"/>
              </a:rPr>
              <a:pPr/>
              <a:t>97</a:t>
            </a:fld>
            <a:endParaRPr lang="zh-TW" altLang="en-US" sz="1800">
              <a:solidFill>
                <a:srgbClr val="077F6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 descr="02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21" y="4309740"/>
            <a:ext cx="3508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 descr="02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34" y="3789040"/>
            <a:ext cx="6286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 descr="02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34" y="4916165"/>
            <a:ext cx="46513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9" descr="02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21" y="5316215"/>
            <a:ext cx="5381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 descr="02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534" y="4960615"/>
            <a:ext cx="5381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1" descr="02-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34" y="4130352"/>
            <a:ext cx="7254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32" descr="02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96" y="3803327"/>
            <a:ext cx="314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33" descr="02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1" y="4812977"/>
            <a:ext cx="47307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圖片 34" descr="02-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09" y="4087490"/>
            <a:ext cx="4333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群組 48"/>
          <p:cNvGrpSpPr>
            <a:grpSpLocks/>
          </p:cNvGrpSpPr>
          <p:nvPr/>
        </p:nvGrpSpPr>
        <p:grpSpPr bwMode="auto">
          <a:xfrm rot="473553">
            <a:off x="729653" y="1462845"/>
            <a:ext cx="2268563" cy="720103"/>
            <a:chOff x="721853" y="1263012"/>
            <a:chExt cx="2268991" cy="720000"/>
          </a:xfrm>
        </p:grpSpPr>
        <p:pic>
          <p:nvPicPr>
            <p:cNvPr id="45" name="圖片 44" descr="汽車科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37380">
              <a:off x="721853" y="1263012"/>
              <a:ext cx="737246" cy="720000"/>
            </a:xfrm>
            <a:prstGeom prst="rect">
              <a:avLst/>
            </a:prstGeom>
            <a:solidFill>
              <a:srgbClr val="92D050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31750"/>
            </a:effectLst>
          </p:spPr>
        </p:pic>
        <p:sp>
          <p:nvSpPr>
            <p:cNvPr id="46" name="矩形 45"/>
            <p:cNvSpPr/>
            <p:nvPr/>
          </p:nvSpPr>
          <p:spPr>
            <a:xfrm rot="21447145">
              <a:off x="1882639" y="1330992"/>
              <a:ext cx="1108205" cy="461599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園藝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</a:t>
              </a:r>
              <a:endParaRPr kumimoji="0" lang="zh-TW" altLang="en-US" sz="24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47" name="圖片 46" descr="01-01.png"/>
          <p:cNvPicPr>
            <a:picLocks noChangeAspect="1"/>
          </p:cNvPicPr>
          <p:nvPr/>
        </p:nvPicPr>
        <p:blipFill>
          <a:blip r:embed="rId1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06" y="277091"/>
            <a:ext cx="34417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圖片 47" descr="02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34" y="4251002"/>
            <a:ext cx="5461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矩形 5"/>
          <p:cNvSpPr>
            <a:spLocks noChangeArrowheads="1"/>
          </p:cNvSpPr>
          <p:nvPr/>
        </p:nvSpPr>
        <p:spPr bwMode="auto">
          <a:xfrm>
            <a:off x="1547664" y="2636912"/>
            <a:ext cx="2571750" cy="5540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zh-TW" altLang="zh-TW" sz="2000">
                <a:latin typeface="微軟正黑體" pitchFamily="34" charset="-120"/>
                <a:ea typeface="微軟正黑體" pitchFamily="34" charset="-120"/>
              </a:rPr>
              <a:t>蔬果花卉栽培技術</a:t>
            </a:r>
            <a:endParaRPr kumimoji="0" lang="en-US" altLang="zh-TW" sz="2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0" name="矩形 7"/>
          <p:cNvSpPr>
            <a:spLocks noChangeArrowheads="1"/>
          </p:cNvSpPr>
          <p:nvPr/>
        </p:nvSpPr>
        <p:spPr bwMode="auto">
          <a:xfrm>
            <a:off x="1547664" y="4575250"/>
            <a:ext cx="1614487" cy="5540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zh-TW" altLang="zh-TW" sz="2000">
                <a:latin typeface="微軟正黑體" pitchFamily="34" charset="-120"/>
                <a:ea typeface="微軟正黑體" pitchFamily="34" charset="-120"/>
              </a:rPr>
              <a:t>基礎園藝</a:t>
            </a:r>
            <a:endParaRPr kumimoji="0" lang="en-US" altLang="zh-TW" sz="2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矩形 8"/>
          <p:cNvSpPr>
            <a:spLocks noChangeArrowheads="1"/>
          </p:cNvSpPr>
          <p:nvPr/>
        </p:nvSpPr>
        <p:spPr bwMode="auto">
          <a:xfrm>
            <a:off x="1547664" y="5221362"/>
            <a:ext cx="1614487" cy="49744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休閒農業</a:t>
            </a:r>
            <a:endParaRPr kumimoji="0" lang="zh-TW" alt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矩形 9"/>
          <p:cNvSpPr>
            <a:spLocks noChangeArrowheads="1"/>
          </p:cNvSpPr>
          <p:nvPr/>
        </p:nvSpPr>
        <p:spPr bwMode="auto">
          <a:xfrm>
            <a:off x="1547664" y="3929137"/>
            <a:ext cx="1614487" cy="49744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zh-TW" altLang="zh-TW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造園景觀</a:t>
            </a:r>
            <a:endParaRPr kumimoji="0" lang="en-US" altLang="zh-TW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3" name="矩形 10"/>
          <p:cNvSpPr>
            <a:spLocks noChangeArrowheads="1"/>
          </p:cNvSpPr>
          <p:nvPr/>
        </p:nvSpPr>
        <p:spPr bwMode="auto">
          <a:xfrm>
            <a:off x="1547664" y="3283025"/>
            <a:ext cx="1890712" cy="5540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zh-TW" altLang="zh-TW" sz="2000">
                <a:latin typeface="微軟正黑體" pitchFamily="34" charset="-120"/>
                <a:ea typeface="微軟正黑體" pitchFamily="34" charset="-120"/>
              </a:rPr>
              <a:t>園產品加工</a:t>
            </a:r>
            <a:endParaRPr kumimoji="0" lang="en-US" altLang="zh-TW" sz="2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矩形 7"/>
          <p:cNvSpPr>
            <a:spLocks noChangeArrowheads="1"/>
          </p:cNvSpPr>
          <p:nvPr/>
        </p:nvSpPr>
        <p:spPr bwMode="auto">
          <a:xfrm>
            <a:off x="5052219" y="2876073"/>
            <a:ext cx="139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 eaLnBrk="1" hangingPunct="1">
              <a:buFont typeface="微軟正黑體" pitchFamily="34" charset="-120"/>
              <a:buChar char="▲"/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造園施作</a:t>
            </a:r>
          </a:p>
        </p:txBody>
      </p:sp>
      <p:pic>
        <p:nvPicPr>
          <p:cNvPr id="55" name="Picture 2" descr="Q:\01技職教育宣導媒材\群科簡報\視覺元素\農業群\製作\6圖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48" y="1988840"/>
            <a:ext cx="133191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Q:\01技職教育宣導媒材\群科簡報\視覺元素\農業群\製作\4588群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197">
            <a:off x="377825" y="3011562"/>
            <a:ext cx="11811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Q:\01技職教育宣導媒材\群科簡報\視覺元素\農業群\製作\農454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935">
            <a:off x="339725" y="3087762"/>
            <a:ext cx="12573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37" name="文字方塊 36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055492" y="1841929"/>
            <a:ext cx="1223645" cy="5175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400" kern="100">
                <a:effectLst/>
                <a:ea typeface="新細明體"/>
                <a:cs typeface="Times New Roman"/>
              </a:rPr>
              <a:t>岡農</a:t>
            </a:r>
            <a:r>
              <a:rPr lang="en-US" sz="1400" kern="100">
                <a:effectLst/>
                <a:ea typeface="新細明體"/>
                <a:cs typeface="Times New Roman"/>
              </a:rPr>
              <a:t>—</a:t>
            </a:r>
            <a:r>
              <a:rPr lang="zh-TW" sz="1400" kern="100">
                <a:effectLst/>
                <a:ea typeface="新細明體"/>
                <a:cs typeface="Times New Roman"/>
              </a:rPr>
              <a:t>旗農</a:t>
            </a:r>
            <a:endParaRPr lang="zh-TW" sz="1200" kern="100">
              <a:effectLst/>
              <a:ea typeface="新細明體"/>
              <a:cs typeface="Times New Roman"/>
            </a:endParaRPr>
          </a:p>
        </p:txBody>
      </p:sp>
      <p:pic>
        <p:nvPicPr>
          <p:cNvPr id="40" name="Picture 13" descr="園藝_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97" y="3560043"/>
            <a:ext cx="3398824" cy="2316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2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1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圖片 31" descr="便條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165">
            <a:off x="1703030" y="668382"/>
            <a:ext cx="6971859" cy="583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內容版面配置區 2"/>
          <p:cNvSpPr txBox="1">
            <a:spLocks/>
          </p:cNvSpPr>
          <p:nvPr/>
        </p:nvSpPr>
        <p:spPr>
          <a:xfrm>
            <a:off x="539552" y="677341"/>
            <a:ext cx="4317058" cy="58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FF6600"/>
                </a:solidFill>
              </a:rPr>
              <a:t>農業類科一</a:t>
            </a:r>
            <a:r>
              <a:rPr lang="zh-TW" altLang="en-US" dirty="0" smtClean="0">
                <a:solidFill>
                  <a:srgbClr val="00B050"/>
                </a:solidFill>
              </a:rPr>
              <a:t>農業群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9" name="投影片編號版面配置區 4"/>
          <p:cNvSpPr txBox="1">
            <a:spLocks/>
          </p:cNvSpPr>
          <p:nvPr/>
        </p:nvSpPr>
        <p:spPr bwMode="auto">
          <a:xfrm>
            <a:off x="8509000" y="6367463"/>
            <a:ext cx="533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b="1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2pPr>
            <a:lvl3pPr marL="914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3pPr>
            <a:lvl4pPr marL="13716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4pPr>
            <a:lvl5pPr marL="1828800" algn="l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新細明體" charset="-120"/>
                <a:cs typeface="+mn-cs"/>
              </a:defRPr>
            </a:lvl9pPr>
          </a:lstStyle>
          <a:p>
            <a:fld id="{977892A4-C673-4347-BC12-14D027E59FC2}" type="slidenum">
              <a:rPr lang="zh-TW" altLang="en-US" sz="1800" smtClean="0">
                <a:solidFill>
                  <a:srgbClr val="077F62"/>
                </a:solidFill>
                <a:latin typeface="微軟正黑體" pitchFamily="34" charset="-120"/>
                <a:ea typeface="微軟正黑體" pitchFamily="34" charset="-120"/>
              </a:rPr>
              <a:pPr/>
              <a:t>98</a:t>
            </a:fld>
            <a:endParaRPr lang="zh-TW" altLang="en-US" sz="1800">
              <a:solidFill>
                <a:srgbClr val="077F6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 descr="02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21" y="4309740"/>
            <a:ext cx="3508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 descr="02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34" y="3789040"/>
            <a:ext cx="6286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 descr="02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34" y="4916165"/>
            <a:ext cx="46513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9" descr="02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21" y="5316215"/>
            <a:ext cx="5381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 descr="02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534" y="4960615"/>
            <a:ext cx="5381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1" descr="02-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34" y="4130352"/>
            <a:ext cx="7254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32" descr="02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96" y="3803327"/>
            <a:ext cx="314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33" descr="02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21" y="4812977"/>
            <a:ext cx="47307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圖片 34" descr="02-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09" y="4087490"/>
            <a:ext cx="4333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群組 48"/>
          <p:cNvGrpSpPr>
            <a:grpSpLocks/>
          </p:cNvGrpSpPr>
          <p:nvPr/>
        </p:nvGrpSpPr>
        <p:grpSpPr bwMode="auto">
          <a:xfrm rot="473553">
            <a:off x="729653" y="1462845"/>
            <a:ext cx="2268563" cy="720103"/>
            <a:chOff x="721853" y="1263012"/>
            <a:chExt cx="2268991" cy="720000"/>
          </a:xfrm>
        </p:grpSpPr>
        <p:pic>
          <p:nvPicPr>
            <p:cNvPr id="45" name="圖片 44" descr="汽車科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37380">
              <a:off x="721853" y="1263012"/>
              <a:ext cx="737246" cy="720000"/>
            </a:xfrm>
            <a:prstGeom prst="rect">
              <a:avLst/>
            </a:prstGeom>
            <a:solidFill>
              <a:srgbClr val="92D050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31750"/>
            </a:effectLst>
          </p:spPr>
        </p:pic>
        <p:sp>
          <p:nvSpPr>
            <p:cNvPr id="46" name="矩形 45"/>
            <p:cNvSpPr/>
            <p:nvPr/>
          </p:nvSpPr>
          <p:spPr>
            <a:xfrm rot="21447145">
              <a:off x="1882639" y="1330992"/>
              <a:ext cx="1108205" cy="461599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園藝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</a:t>
              </a:r>
              <a:endParaRPr kumimoji="0" lang="zh-TW" altLang="en-US" sz="24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47" name="圖片 46" descr="01-01.png"/>
          <p:cNvPicPr>
            <a:picLocks noChangeAspect="1"/>
          </p:cNvPicPr>
          <p:nvPr/>
        </p:nvPicPr>
        <p:blipFill>
          <a:blip r:embed="rId1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06" y="277091"/>
            <a:ext cx="34417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圖片 47" descr="02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34" y="4251002"/>
            <a:ext cx="5461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矩形 7"/>
          <p:cNvSpPr>
            <a:spLocks noChangeArrowheads="1"/>
          </p:cNvSpPr>
          <p:nvPr/>
        </p:nvSpPr>
        <p:spPr bwMode="auto">
          <a:xfrm>
            <a:off x="5052219" y="2876073"/>
            <a:ext cx="139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 eaLnBrk="1" hangingPunct="1">
              <a:buFont typeface="微軟正黑體" pitchFamily="34" charset="-120"/>
              <a:buChar char="▲"/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造園施作</a:t>
            </a:r>
          </a:p>
        </p:txBody>
      </p:sp>
      <p:pic>
        <p:nvPicPr>
          <p:cNvPr id="55" name="Picture 2" descr="Q:\01技職教育宣導媒材\群科簡報\視覺元素\農業群\製作\6圖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48" y="1988840"/>
            <a:ext cx="133191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Q:\01技職教育宣導媒材\群科簡報\視覺元素\農業群\製作\4588群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197">
            <a:off x="6810010" y="3560733"/>
            <a:ext cx="11811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Q:\01技職教育宣導媒材\群科簡報\視覺元素\農業群\製作\農454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935">
            <a:off x="6734570" y="3565203"/>
            <a:ext cx="12573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0" y="282099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1.</a:t>
            </a:r>
            <a:r>
              <a:rPr lang="zh-TW" altLang="zh-TW" dirty="0"/>
              <a:t>核心課程：農業概論、基礎園藝、花卉及花卉實習、蔬菜實習、生物技術概論、園產品處理與利用、香草植物、組織培養實習、造園及造園實習、果樹實習、種苗生產、農業資訊、農業安全衛生、農業經營管理、花卉利用。</a:t>
            </a:r>
          </a:p>
          <a:p>
            <a:r>
              <a:rPr lang="en-US" altLang="zh-TW" dirty="0"/>
              <a:t>2.</a:t>
            </a:r>
            <a:r>
              <a:rPr lang="zh-TW" altLang="zh-TW" dirty="0"/>
              <a:t>實習課繁殖作物時會使用剪刀、切接刀，種植作物需要較好的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手眼協調</a:t>
            </a:r>
            <a:r>
              <a:rPr lang="zh-TW" altLang="zh-TW" dirty="0"/>
              <a:t>及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身體運動能力</a:t>
            </a:r>
            <a:r>
              <a:rPr lang="zh-TW" altLang="zh-TW" dirty="0"/>
              <a:t>，操作工具時較不容易受傷。</a:t>
            </a:r>
          </a:p>
          <a:p>
            <a:r>
              <a:rPr lang="en-US" altLang="zh-TW" dirty="0"/>
              <a:t>3.</a:t>
            </a:r>
            <a:r>
              <a:rPr lang="zh-TW" altLang="zh-TW" dirty="0"/>
              <a:t>實習課程著重於田間栽培的實作訓練，必須</a:t>
            </a:r>
            <a:r>
              <a:rPr lang="zh-TW" altLang="zh-TW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不怕日曬，不怕昆蟲、小動物</a:t>
            </a:r>
            <a:r>
              <a:rPr lang="zh-TW" altLang="zh-TW" dirty="0"/>
              <a:t>，能和同學相互合作實習，需具備基本的人際互動能力。</a:t>
            </a:r>
            <a:endParaRPr lang="zh-TW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405417" y="2314985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核心課程</a:t>
            </a:r>
            <a:r>
              <a:rPr lang="zh-TW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應具備特質能力</a:t>
            </a:r>
            <a:r>
              <a:rPr lang="zh-TW" altLang="zh-TW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56" y="6093296"/>
            <a:ext cx="753244" cy="753244"/>
          </a:xfrm>
          <a:prstGeom prst="rect">
            <a:avLst/>
          </a:prstGeom>
        </p:spPr>
      </p:pic>
      <p:sp>
        <p:nvSpPr>
          <p:cNvPr id="37" name="文字方塊 36"/>
          <p:cNvSpPr txBox="1"/>
          <p:nvPr/>
        </p:nvSpPr>
        <p:spPr>
          <a:xfrm>
            <a:off x="6306273" y="6167045"/>
            <a:ext cx="29462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+mj-ea"/>
                <a:ea typeface="+mj-ea"/>
              </a:rPr>
              <a:t>國立岡山高級農工職業學校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National </a:t>
            </a:r>
            <a:r>
              <a:rPr lang="en-US" altLang="zh-TW" sz="1000" b="1" dirty="0" err="1" smtClean="0">
                <a:latin typeface="+mj-ea"/>
                <a:ea typeface="+mj-ea"/>
                <a:cs typeface="Arial" panose="020B0604020202020204" pitchFamily="34" charset="0"/>
              </a:rPr>
              <a:t>Kangshan</a:t>
            </a:r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 Agricultural &amp; Industrial </a:t>
            </a:r>
          </a:p>
          <a:p>
            <a:r>
              <a:rPr lang="en-US" altLang="zh-TW" sz="1000" b="1" dirty="0" smtClean="0">
                <a:latin typeface="+mj-ea"/>
                <a:ea typeface="+mj-ea"/>
                <a:cs typeface="Arial" panose="020B0604020202020204" pitchFamily="34" charset="0"/>
              </a:rPr>
              <a:t>Vocational Senior High School</a:t>
            </a:r>
            <a:endParaRPr lang="zh-TW" altLang="en-US" sz="1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499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1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882095" y="599452"/>
            <a:ext cx="3969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農場經營科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solidFill>
                  <a:srgbClr val="FE5C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旗農</a:t>
            </a:r>
            <a:endParaRPr lang="zh-TW" altLang="en-US" sz="2800" b="1" dirty="0">
              <a:solidFill>
                <a:srgbClr val="FE5C3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382" y="1368893"/>
            <a:ext cx="5405376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學習農業經營與管理、栽培環境、植物保護、農業機械、植物組織培養、有機農業等，能讓學生具備經營農場的基本能力、現代農業經營理念、作物栽培相關知識及行銷概念。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07504" y="3116180"/>
            <a:ext cx="6529388" cy="2733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農業精緻化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用科技生產行銷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70183"/>
            <a:ext cx="913221" cy="913221"/>
          </a:xfrm>
          <a:prstGeom prst="rect">
            <a:avLst/>
          </a:prstGeom>
        </p:spPr>
      </p:pic>
      <p:pic>
        <p:nvPicPr>
          <p:cNvPr id="9" name="Picture 15" descr="園藝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543940" cy="1906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園藝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687956" cy="193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5618956" y="6093296"/>
            <a:ext cx="3633564" cy="753244"/>
            <a:chOff x="5618956" y="6093296"/>
            <a:chExt cx="3633564" cy="753244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956" y="6093296"/>
              <a:ext cx="753244" cy="753244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6306273" y="6167045"/>
              <a:ext cx="2946247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+mj-ea"/>
                  <a:ea typeface="+mj-ea"/>
                </a:rPr>
                <a:t>國立岡山高級農工職業學校</a:t>
              </a:r>
              <a:endParaRPr lang="en-US" altLang="zh-TW" sz="1600" b="1" dirty="0" smtClean="0">
                <a:latin typeface="+mj-ea"/>
                <a:ea typeface="+mj-ea"/>
              </a:endParaRP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National </a:t>
              </a:r>
              <a:r>
                <a:rPr lang="en-US" altLang="zh-TW" sz="1000" b="1" dirty="0" err="1" smtClean="0">
                  <a:latin typeface="+mj-ea"/>
                  <a:ea typeface="+mj-ea"/>
                  <a:cs typeface="Arial" panose="020B0604020202020204" pitchFamily="34" charset="0"/>
                </a:rPr>
                <a:t>Kangshan</a:t>
              </a:r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 Agricultural &amp; Industrial </a:t>
              </a:r>
            </a:p>
            <a:p>
              <a:r>
                <a:rPr lang="en-US" altLang="zh-TW" sz="1000" b="1" dirty="0" smtClean="0">
                  <a:latin typeface="+mj-ea"/>
                  <a:ea typeface="+mj-ea"/>
                  <a:cs typeface="Arial" panose="020B0604020202020204" pitchFamily="34" charset="0"/>
                </a:rPr>
                <a:t>Vocational Senior High School</a:t>
              </a:r>
              <a:endParaRPr lang="zh-TW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0" y="300182"/>
            <a:ext cx="611560" cy="2160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4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18300</TotalTime>
  <Words>10200</Words>
  <Application>Microsoft Office PowerPoint</Application>
  <PresentationFormat>如螢幕大小 (4:3)</PresentationFormat>
  <Paragraphs>1183</Paragraphs>
  <Slides>112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112</vt:i4>
      </vt:variant>
    </vt:vector>
  </HeadingPairs>
  <TitlesOfParts>
    <vt:vector size="126" baseType="lpstr">
      <vt:lpstr>Adobe 繁黑體 Std B</vt:lpstr>
      <vt:lpstr>等线</vt:lpstr>
      <vt:lpstr>華康中圓體</vt:lpstr>
      <vt:lpstr>華康儷中黑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1_Office 佈景主題</vt:lpstr>
      <vt:lpstr>Office 佈景主題</vt:lpstr>
      <vt:lpstr>PowerPoint 簡報</vt:lpstr>
      <vt:lpstr>PowerPoint 簡報</vt:lpstr>
      <vt:lpstr>PowerPoint 簡報</vt:lpstr>
      <vt:lpstr>PowerPoint 簡報</vt:lpstr>
      <vt:lpstr>如何適性安置身心障礙學生</vt:lpstr>
      <vt:lpstr>PowerPoint 簡報</vt:lpstr>
      <vt:lpstr>PowerPoint 簡報</vt:lpstr>
      <vt:lpstr>PowerPoint 簡報</vt:lpstr>
      <vt:lpstr>看一看！學生是否具有以下這些特質？</vt:lpstr>
      <vt:lpstr>看一看！學生是否具有以下這些特質？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看一看！學生是否具有以下這些特質？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看一看！學生是否具有以下這些特質？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看一看！你／妳是否擁有以下這些特質？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看一看！你／妳是否擁有以下這些特質？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看一看！你／妳是否擁有以下這些特質？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看一看！你／妳是否擁有以下這些特質？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校園美感環境再造計畫</dc:title>
  <dc:creator>su-PC</dc:creator>
  <cp:lastModifiedBy>Windows 使用者</cp:lastModifiedBy>
  <cp:revision>594</cp:revision>
  <cp:lastPrinted>2019-12-13T08:40:20Z</cp:lastPrinted>
  <dcterms:created xsi:type="dcterms:W3CDTF">2014-08-01T15:13:43Z</dcterms:created>
  <dcterms:modified xsi:type="dcterms:W3CDTF">2020-12-24T09:43:22Z</dcterms:modified>
</cp:coreProperties>
</file>